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96" r:id="rId4"/>
  </p:sldMasterIdLst>
  <p:notesMasterIdLst>
    <p:notesMasterId r:id="rId58"/>
  </p:notesMasterIdLst>
  <p:handoutMasterIdLst>
    <p:handoutMasterId r:id="rId59"/>
  </p:handoutMasterIdLst>
  <p:sldIdLst>
    <p:sldId id="454" r:id="rId5"/>
    <p:sldId id="269" r:id="rId6"/>
    <p:sldId id="424" r:id="rId7"/>
    <p:sldId id="425" r:id="rId8"/>
    <p:sldId id="426" r:id="rId9"/>
    <p:sldId id="450" r:id="rId10"/>
    <p:sldId id="396" r:id="rId11"/>
    <p:sldId id="378" r:id="rId12"/>
    <p:sldId id="395" r:id="rId13"/>
    <p:sldId id="336" r:id="rId14"/>
    <p:sldId id="403" r:id="rId15"/>
    <p:sldId id="437" r:id="rId16"/>
    <p:sldId id="436" r:id="rId17"/>
    <p:sldId id="435" r:id="rId18"/>
    <p:sldId id="443" r:id="rId19"/>
    <p:sldId id="444" r:id="rId20"/>
    <p:sldId id="445" r:id="rId21"/>
    <p:sldId id="398" r:id="rId22"/>
    <p:sldId id="451" r:id="rId23"/>
    <p:sldId id="449" r:id="rId24"/>
    <p:sldId id="447" r:id="rId25"/>
    <p:sldId id="439" r:id="rId26"/>
    <p:sldId id="317" r:id="rId27"/>
    <p:sldId id="401" r:id="rId28"/>
    <p:sldId id="452" r:id="rId29"/>
    <p:sldId id="422" r:id="rId30"/>
    <p:sldId id="423" r:id="rId31"/>
    <p:sldId id="411" r:id="rId32"/>
    <p:sldId id="419" r:id="rId33"/>
    <p:sldId id="420" r:id="rId34"/>
    <p:sldId id="421" r:id="rId35"/>
    <p:sldId id="431" r:id="rId36"/>
    <p:sldId id="432" r:id="rId37"/>
    <p:sldId id="433" r:id="rId38"/>
    <p:sldId id="434" r:id="rId39"/>
    <p:sldId id="453" r:id="rId40"/>
    <p:sldId id="406" r:id="rId41"/>
    <p:sldId id="407" r:id="rId42"/>
    <p:sldId id="408" r:id="rId43"/>
    <p:sldId id="409" r:id="rId44"/>
    <p:sldId id="410" r:id="rId45"/>
    <p:sldId id="387" r:id="rId46"/>
    <p:sldId id="428" r:id="rId47"/>
    <p:sldId id="427" r:id="rId48"/>
    <p:sldId id="429" r:id="rId49"/>
    <p:sldId id="430" r:id="rId50"/>
    <p:sldId id="400" r:id="rId51"/>
    <p:sldId id="418" r:id="rId52"/>
    <p:sldId id="446" r:id="rId53"/>
    <p:sldId id="415" r:id="rId54"/>
    <p:sldId id="416" r:id="rId55"/>
    <p:sldId id="413" r:id="rId56"/>
    <p:sldId id="414" r:id="rId57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b="1" kern="1200">
        <a:solidFill>
          <a:srgbClr val="C20D20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B97EF"/>
    <a:srgbClr val="A90796"/>
    <a:srgbClr val="F62ADE"/>
    <a:srgbClr val="3A3A3A"/>
    <a:srgbClr val="C20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predavanje%20citolozi\grafo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I:\predavanje%20citolozi\grafo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 radilištu'!$C$1</c:f>
              <c:strCache>
                <c:ptCount val="1"/>
                <c:pt idx="0">
                  <c:v>Broj nalaza po radilištu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19200000" algn="ct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'po radilištu'!$A$2:$B$18</c:f>
              <c:multiLvlStrCache>
                <c:ptCount val="17"/>
                <c:lvl>
                  <c:pt idx="0">
                    <c:v>Karlovac</c:v>
                  </c:pt>
                  <c:pt idx="1">
                    <c:v>KBC Split</c:v>
                  </c:pt>
                  <c:pt idx="2">
                    <c:v>Zadar</c:v>
                  </c:pt>
                  <c:pt idx="3">
                    <c:v>Merkur</c:v>
                  </c:pt>
                  <c:pt idx="4">
                    <c:v>Varaždin</c:v>
                  </c:pt>
                  <c:pt idx="5">
                    <c:v>Šibenik</c:v>
                  </c:pt>
                  <c:pt idx="6">
                    <c:v>Pula</c:v>
                  </c:pt>
                  <c:pt idx="7">
                    <c:v>Bjelovar</c:v>
                  </c:pt>
                  <c:pt idx="8">
                    <c:v>Osijek</c:v>
                  </c:pt>
                  <c:pt idx="9">
                    <c:v>Dubrava</c:v>
                  </c:pt>
                  <c:pt idx="10">
                    <c:v>Zabok</c:v>
                  </c:pt>
                  <c:pt idx="11">
                    <c:v>Zagreb-centar</c:v>
                  </c:pt>
                  <c:pt idx="12">
                    <c:v>Medikol</c:v>
                  </c:pt>
                  <c:pt idx="13">
                    <c:v>Rijeka</c:v>
                  </c:pt>
                  <c:pt idx="14">
                    <c:v>Virovitica</c:v>
                  </c:pt>
                  <c:pt idx="15">
                    <c:v>KBC Zagreb</c:v>
                  </c:pt>
                  <c:pt idx="16">
                    <c:v>Korčula</c:v>
                  </c:pt>
                </c:lvl>
                <c:lvl>
                  <c:pt idx="0">
                    <c:v>Citologija 4</c:v>
                  </c:pt>
                  <c:pt idx="1">
                    <c:v>Citologija 6</c:v>
                  </c:pt>
                  <c:pt idx="2">
                    <c:v>Citologija 8</c:v>
                  </c:pt>
                  <c:pt idx="3">
                    <c:v>Citologija 9</c:v>
                  </c:pt>
                  <c:pt idx="4">
                    <c:v>Citologija 10</c:v>
                  </c:pt>
                  <c:pt idx="5">
                    <c:v>Citologija 12</c:v>
                  </c:pt>
                  <c:pt idx="6">
                    <c:v>Citologija 13</c:v>
                  </c:pt>
                  <c:pt idx="7">
                    <c:v>Citologija 14</c:v>
                  </c:pt>
                  <c:pt idx="8">
                    <c:v>Citologija 16</c:v>
                  </c:pt>
                  <c:pt idx="9">
                    <c:v>Citologija 19</c:v>
                  </c:pt>
                  <c:pt idx="10">
                    <c:v>Citologija 21</c:v>
                  </c:pt>
                  <c:pt idx="11">
                    <c:v>Citologija 23-25</c:v>
                  </c:pt>
                  <c:pt idx="12">
                    <c:v>Citologija 26</c:v>
                  </c:pt>
                  <c:pt idx="13">
                    <c:v>Citologija 27</c:v>
                  </c:pt>
                  <c:pt idx="14">
                    <c:v>Citologija 30</c:v>
                  </c:pt>
                  <c:pt idx="15">
                    <c:v>Citologija 31</c:v>
                  </c:pt>
                  <c:pt idx="16">
                    <c:v>Citologija</c:v>
                  </c:pt>
                </c:lvl>
              </c:multiLvlStrCache>
            </c:multiLvlStrRef>
          </c:cat>
          <c:val>
            <c:numRef>
              <c:f>'po radilištu'!$C$2:$C$18</c:f>
              <c:numCache>
                <c:formatCode>General</c:formatCode>
                <c:ptCount val="17"/>
                <c:pt idx="0">
                  <c:v>459</c:v>
                </c:pt>
                <c:pt idx="1">
                  <c:v>12</c:v>
                </c:pt>
                <c:pt idx="2">
                  <c:v>734</c:v>
                </c:pt>
                <c:pt idx="3">
                  <c:v>404</c:v>
                </c:pt>
                <c:pt idx="4">
                  <c:v>1993</c:v>
                </c:pt>
                <c:pt idx="5">
                  <c:v>177</c:v>
                </c:pt>
                <c:pt idx="6">
                  <c:v>2034</c:v>
                </c:pt>
                <c:pt idx="7">
                  <c:v>889</c:v>
                </c:pt>
                <c:pt idx="8">
                  <c:v>10204</c:v>
                </c:pt>
                <c:pt idx="9">
                  <c:v>8</c:v>
                </c:pt>
                <c:pt idx="10">
                  <c:v>112</c:v>
                </c:pt>
                <c:pt idx="11">
                  <c:v>5319</c:v>
                </c:pt>
                <c:pt idx="12">
                  <c:v>523</c:v>
                </c:pt>
                <c:pt idx="13">
                  <c:v>1615</c:v>
                </c:pt>
                <c:pt idx="14">
                  <c:v>1151</c:v>
                </c:pt>
                <c:pt idx="15">
                  <c:v>156</c:v>
                </c:pt>
                <c:pt idx="1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57375856"/>
        <c:axId val="257379384"/>
      </c:barChart>
      <c:catAx>
        <c:axId val="2573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57379384"/>
        <c:crosses val="autoZero"/>
        <c:auto val="1"/>
        <c:lblAlgn val="ctr"/>
        <c:lblOffset val="100"/>
        <c:noMultiLvlLbl val="1"/>
      </c:catAx>
      <c:valAx>
        <c:axId val="25737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5737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 županiji'!$B$1</c:f>
              <c:strCache>
                <c:ptCount val="1"/>
                <c:pt idx="0">
                  <c:v>Broj nalaza po županiji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19320000" algn="ctr" rotWithShape="0">
                <a:srgbClr val="000000">
                  <a:alpha val="69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 županiji'!$A$2:$A$22</c:f>
              <c:strCache>
                <c:ptCount val="21"/>
                <c:pt idx="0">
                  <c:v>Bjelovarsko-bilogorska</c:v>
                </c:pt>
                <c:pt idx="1">
                  <c:v>Brodsko-posavska</c:v>
                </c:pt>
                <c:pt idx="2">
                  <c:v>Dubrovačko-neretvanska</c:v>
                </c:pt>
                <c:pt idx="3">
                  <c:v>Grad Zagreb</c:v>
                </c:pt>
                <c:pt idx="4">
                  <c:v>Istarska</c:v>
                </c:pt>
                <c:pt idx="5">
                  <c:v>Karlovačka</c:v>
                </c:pt>
                <c:pt idx="6">
                  <c:v>Koprivničko-križevačka</c:v>
                </c:pt>
                <c:pt idx="7">
                  <c:v>Krapinsko-zagorska</c:v>
                </c:pt>
                <c:pt idx="8">
                  <c:v>Ličko-senjska</c:v>
                </c:pt>
                <c:pt idx="9">
                  <c:v>Međimurska</c:v>
                </c:pt>
                <c:pt idx="10">
                  <c:v>Osječko-baranjska</c:v>
                </c:pt>
                <c:pt idx="11">
                  <c:v>Požeško-slavonska</c:v>
                </c:pt>
                <c:pt idx="12">
                  <c:v>Primorsko-goranska</c:v>
                </c:pt>
                <c:pt idx="13">
                  <c:v>Sisačko-moslavačka</c:v>
                </c:pt>
                <c:pt idx="14">
                  <c:v>Splitsko-dalmatinska</c:v>
                </c:pt>
                <c:pt idx="15">
                  <c:v>Šibensko-kninska</c:v>
                </c:pt>
                <c:pt idx="16">
                  <c:v>Varaždinska</c:v>
                </c:pt>
                <c:pt idx="17">
                  <c:v>Virovitičko-podravska</c:v>
                </c:pt>
                <c:pt idx="18">
                  <c:v>Vukovarsko-srijemska</c:v>
                </c:pt>
                <c:pt idx="19">
                  <c:v>Zadarska</c:v>
                </c:pt>
                <c:pt idx="20">
                  <c:v>Zagrebačka</c:v>
                </c:pt>
              </c:strCache>
            </c:strRef>
          </c:cat>
          <c:val>
            <c:numRef>
              <c:f>'po županiji'!$B$2:$B$22</c:f>
              <c:numCache>
                <c:formatCode>General</c:formatCode>
                <c:ptCount val="21"/>
                <c:pt idx="0">
                  <c:v>953</c:v>
                </c:pt>
                <c:pt idx="1">
                  <c:v>13</c:v>
                </c:pt>
                <c:pt idx="2">
                  <c:v>8</c:v>
                </c:pt>
                <c:pt idx="3">
                  <c:v>4800</c:v>
                </c:pt>
                <c:pt idx="4">
                  <c:v>3</c:v>
                </c:pt>
                <c:pt idx="5">
                  <c:v>622</c:v>
                </c:pt>
                <c:pt idx="6">
                  <c:v>25</c:v>
                </c:pt>
                <c:pt idx="7">
                  <c:v>208</c:v>
                </c:pt>
                <c:pt idx="8">
                  <c:v>77</c:v>
                </c:pt>
                <c:pt idx="9">
                  <c:v>34</c:v>
                </c:pt>
                <c:pt idx="10">
                  <c:v>8445</c:v>
                </c:pt>
                <c:pt idx="11">
                  <c:v>11</c:v>
                </c:pt>
                <c:pt idx="12">
                  <c:v>1590</c:v>
                </c:pt>
                <c:pt idx="13">
                  <c:v>539</c:v>
                </c:pt>
                <c:pt idx="14">
                  <c:v>481</c:v>
                </c:pt>
                <c:pt idx="15">
                  <c:v>173</c:v>
                </c:pt>
                <c:pt idx="16">
                  <c:v>1945</c:v>
                </c:pt>
                <c:pt idx="17">
                  <c:v>1515</c:v>
                </c:pt>
                <c:pt idx="18">
                  <c:v>1307</c:v>
                </c:pt>
                <c:pt idx="19">
                  <c:v>727</c:v>
                </c:pt>
                <c:pt idx="20">
                  <c:v>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21524856"/>
        <c:axId val="321524464"/>
      </c:barChart>
      <c:catAx>
        <c:axId val="32152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1524464"/>
        <c:crosses val="autoZero"/>
        <c:auto val="1"/>
        <c:lblAlgn val="ctr"/>
        <c:lblOffset val="100"/>
        <c:noMultiLvlLbl val="0"/>
      </c:catAx>
      <c:valAx>
        <c:axId val="3215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2152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odaziv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Sheet1!$A$2:$A$9</c:f>
              <c:strCache>
                <c:ptCount val="8"/>
                <c:pt idx="0">
                  <c:v>1948-1952</c:v>
                </c:pt>
                <c:pt idx="1">
                  <c:v>1953-1957</c:v>
                </c:pt>
                <c:pt idx="2">
                  <c:v>1958-1962</c:v>
                </c:pt>
                <c:pt idx="3">
                  <c:v>1963-1967</c:v>
                </c:pt>
                <c:pt idx="4">
                  <c:v>1968-1972</c:v>
                </c:pt>
                <c:pt idx="5">
                  <c:v>1973-1977</c:v>
                </c:pt>
                <c:pt idx="6">
                  <c:v>1978-1982</c:v>
                </c:pt>
                <c:pt idx="7">
                  <c:v>1983-1987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35.598000000000006</c:v>
                </c:pt>
                <c:pt idx="1">
                  <c:v>39.802</c:v>
                </c:pt>
                <c:pt idx="2">
                  <c:v>44.226000000000013</c:v>
                </c:pt>
                <c:pt idx="3">
                  <c:v>51.406000000000006</c:v>
                </c:pt>
                <c:pt idx="4">
                  <c:v>48.856000000000002</c:v>
                </c:pt>
                <c:pt idx="5">
                  <c:v>52.816000000000003</c:v>
                </c:pt>
                <c:pt idx="6">
                  <c:v>58.762</c:v>
                </c:pt>
                <c:pt idx="7">
                  <c:v>64.512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937592"/>
        <c:axId val="340812992"/>
        <c:axId val="0"/>
      </c:bar3DChart>
      <c:catAx>
        <c:axId val="483937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hr-HR" sz="1200">
                    <a:latin typeface="Cambria" panose="02040503050406030204" pitchFamily="18" charset="0"/>
                  </a:rPr>
                  <a:t>Godište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340812992"/>
        <c:crosses val="autoZero"/>
        <c:auto val="1"/>
        <c:lblAlgn val="ctr"/>
        <c:lblOffset val="100"/>
        <c:noMultiLvlLbl val="0"/>
      </c:catAx>
      <c:valAx>
        <c:axId val="340812992"/>
        <c:scaling>
          <c:orientation val="minMax"/>
          <c:max val="8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hr-HR" sz="1200">
                    <a:latin typeface="Cambria" panose="02040503050406030204" pitchFamily="18" charset="0"/>
                  </a:rPr>
                  <a:t>Odaziv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3937592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482BE-4A34-4B00-9821-2488BCFCD4C7}" type="doc">
      <dgm:prSet loTypeId="urn:microsoft.com/office/officeart/2011/layout/CircleProcess" loCatId="process" qsTypeId="urn:microsoft.com/office/officeart/2005/8/quickstyle/3d6" qsCatId="3D" csTypeId="urn:microsoft.com/office/officeart/2005/8/colors/accent1_2" csCatId="accent1" phldr="1"/>
      <dgm:spPr/>
    </dgm:pt>
    <dgm:pt modelId="{A6B266F1-7D4B-4E82-9070-8EE7DD78D64C}">
      <dgm:prSet phldrT="[Tekstas]"/>
      <dgm:spPr/>
      <dgm:t>
        <a:bodyPr/>
        <a:lstStyle/>
        <a:p>
          <a:r>
            <a:rPr lang="hr-HR" dirty="0" smtClean="0"/>
            <a:t>Organizacija i upravljanje</a:t>
          </a:r>
          <a:endParaRPr lang="en-US" dirty="0"/>
        </a:p>
      </dgm:t>
    </dgm:pt>
    <dgm:pt modelId="{BC7E89AF-9200-4F40-8B7C-4CA42301D7A0}" type="parTrans" cxnId="{44DEBD87-5DD0-4EA1-AAA6-044D1DB64BF1}">
      <dgm:prSet/>
      <dgm:spPr/>
      <dgm:t>
        <a:bodyPr/>
        <a:lstStyle/>
        <a:p>
          <a:endParaRPr lang="en-US"/>
        </a:p>
      </dgm:t>
    </dgm:pt>
    <dgm:pt modelId="{326BAF52-C781-46B6-9B1F-01CF29C51432}" type="sibTrans" cxnId="{44DEBD87-5DD0-4EA1-AAA6-044D1DB64BF1}">
      <dgm:prSet/>
      <dgm:spPr/>
      <dgm:t>
        <a:bodyPr/>
        <a:lstStyle/>
        <a:p>
          <a:endParaRPr lang="en-US"/>
        </a:p>
      </dgm:t>
    </dgm:pt>
    <dgm:pt modelId="{3B4BE698-5D11-4C77-AF9B-3492B541BE44}">
      <dgm:prSet phldrT="[Tekstas]"/>
      <dgm:spPr/>
      <dgm:t>
        <a:bodyPr/>
        <a:lstStyle/>
        <a:p>
          <a:r>
            <a:rPr lang="hr-HR" dirty="0" smtClean="0"/>
            <a:t>Algoritmi provedbe</a:t>
          </a:r>
          <a:endParaRPr lang="en-US" dirty="0"/>
        </a:p>
      </dgm:t>
    </dgm:pt>
    <dgm:pt modelId="{59BB6C2D-809C-4585-9F86-DF83733A8671}" type="parTrans" cxnId="{EB186A92-9EB2-4061-BCF0-F36AD195A24D}">
      <dgm:prSet/>
      <dgm:spPr/>
      <dgm:t>
        <a:bodyPr/>
        <a:lstStyle/>
        <a:p>
          <a:endParaRPr lang="en-US"/>
        </a:p>
      </dgm:t>
    </dgm:pt>
    <dgm:pt modelId="{1D09A005-2E59-46FD-A041-0B7D356561C1}" type="sibTrans" cxnId="{EB186A92-9EB2-4061-BCF0-F36AD195A24D}">
      <dgm:prSet/>
      <dgm:spPr/>
      <dgm:t>
        <a:bodyPr/>
        <a:lstStyle/>
        <a:p>
          <a:endParaRPr lang="en-US"/>
        </a:p>
      </dgm:t>
    </dgm:pt>
    <dgm:pt modelId="{4BAE6990-3B47-4A04-B0DD-6D89DEE29153}">
      <dgm:prSet phldrT="[Tekstas]"/>
      <dgm:spPr>
        <a:gradFill flip="none" rotWithShape="1">
          <a:gsLst>
            <a:gs pos="0">
              <a:srgbClr val="C00000"/>
            </a:gs>
            <a:gs pos="80000">
              <a:schemeClr val="accent1">
                <a:lumMod val="10000"/>
                <a:lumOff val="9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hr-HR" dirty="0" smtClean="0"/>
            <a:t>Učinak i ishod</a:t>
          </a:r>
          <a:endParaRPr lang="en-US" dirty="0"/>
        </a:p>
      </dgm:t>
    </dgm:pt>
    <dgm:pt modelId="{E7208E49-96FE-4774-8BE6-CD2F03C14225}" type="parTrans" cxnId="{B77E5C2E-1DAE-43E7-B64D-7C02527C3C76}">
      <dgm:prSet/>
      <dgm:spPr/>
      <dgm:t>
        <a:bodyPr/>
        <a:lstStyle/>
        <a:p>
          <a:endParaRPr lang="en-US"/>
        </a:p>
      </dgm:t>
    </dgm:pt>
    <dgm:pt modelId="{61EDC380-1D5A-4C40-BFAB-CB6EF18B1F3D}" type="sibTrans" cxnId="{B77E5C2E-1DAE-43E7-B64D-7C02527C3C76}">
      <dgm:prSet/>
      <dgm:spPr/>
      <dgm:t>
        <a:bodyPr/>
        <a:lstStyle/>
        <a:p>
          <a:endParaRPr lang="en-US"/>
        </a:p>
      </dgm:t>
    </dgm:pt>
    <dgm:pt modelId="{8AE1990B-8FD6-4184-9830-77254666DC01}" type="pres">
      <dgm:prSet presAssocID="{30A482BE-4A34-4B00-9821-2488BCFCD4C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7B4BC64-A7CB-4A03-8070-B35C34DD0C8F}" type="pres">
      <dgm:prSet presAssocID="{4BAE6990-3B47-4A04-B0DD-6D89DEE29153}" presName="Accent3" presStyleCnt="0"/>
      <dgm:spPr/>
    </dgm:pt>
    <dgm:pt modelId="{8F243A33-5D9F-4556-B45C-0305E6424F44}" type="pres">
      <dgm:prSet presAssocID="{4BAE6990-3B47-4A04-B0DD-6D89DEE29153}" presName="Accent" presStyleLbl="node1" presStyleIdx="0" presStyleCnt="3"/>
      <dgm:spPr>
        <a:solidFill>
          <a:srgbClr val="C00000"/>
        </a:solidFill>
        <a:ln>
          <a:solidFill>
            <a:schemeClr val="tx1"/>
          </a:solidFill>
        </a:ln>
      </dgm:spPr>
    </dgm:pt>
    <dgm:pt modelId="{C2B5862A-74B7-431C-9FEB-727EF58C6B51}" type="pres">
      <dgm:prSet presAssocID="{4BAE6990-3B47-4A04-B0DD-6D89DEE29153}" presName="ParentBackground3" presStyleCnt="0"/>
      <dgm:spPr/>
    </dgm:pt>
    <dgm:pt modelId="{2F509D96-EFBC-4021-9761-4C5909775D47}" type="pres">
      <dgm:prSet presAssocID="{4BAE6990-3B47-4A04-B0DD-6D89DEE29153}" presName="ParentBackground" presStyleLbl="fgAcc1" presStyleIdx="0" presStyleCnt="3"/>
      <dgm:spPr/>
      <dgm:t>
        <a:bodyPr/>
        <a:lstStyle/>
        <a:p>
          <a:endParaRPr lang="hr-HR"/>
        </a:p>
      </dgm:t>
    </dgm:pt>
    <dgm:pt modelId="{0F97EEAA-2099-4BE7-ABF0-62DD3DDD5BF9}" type="pres">
      <dgm:prSet presAssocID="{4BAE6990-3B47-4A04-B0DD-6D89DEE2915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B378A7-9979-4DB7-A71A-171624DA0AF1}" type="pres">
      <dgm:prSet presAssocID="{3B4BE698-5D11-4C77-AF9B-3492B541BE44}" presName="Accent2" presStyleCnt="0"/>
      <dgm:spPr/>
    </dgm:pt>
    <dgm:pt modelId="{654F5642-2909-4D0B-8064-C06CB0AD8AB9}" type="pres">
      <dgm:prSet presAssocID="{3B4BE698-5D11-4C77-AF9B-3492B541BE44}" presName="Accent" presStyleLbl="node1" presStyleIdx="1" presStyleCnt="3"/>
      <dgm:spPr>
        <a:solidFill>
          <a:schemeClr val="bg2">
            <a:lumMod val="20000"/>
            <a:lumOff val="80000"/>
          </a:schemeClr>
        </a:solidFill>
      </dgm:spPr>
    </dgm:pt>
    <dgm:pt modelId="{BDB5411A-D095-4D0B-8C9B-F8621EDA4A3A}" type="pres">
      <dgm:prSet presAssocID="{3B4BE698-5D11-4C77-AF9B-3492B541BE44}" presName="ParentBackground2" presStyleCnt="0"/>
      <dgm:spPr/>
    </dgm:pt>
    <dgm:pt modelId="{2EA746C4-BF49-486A-A888-4A0858742829}" type="pres">
      <dgm:prSet presAssocID="{3B4BE698-5D11-4C77-AF9B-3492B541BE44}" presName="ParentBackground" presStyleLbl="fgAcc1" presStyleIdx="1" presStyleCnt="3" custLinFactNeighborX="2704" custLinFactNeighborY="1003"/>
      <dgm:spPr/>
      <dgm:t>
        <a:bodyPr/>
        <a:lstStyle/>
        <a:p>
          <a:endParaRPr lang="hr-HR"/>
        </a:p>
      </dgm:t>
    </dgm:pt>
    <dgm:pt modelId="{FFD53D2E-32F3-48AC-A8D1-FF53F8DE9958}" type="pres">
      <dgm:prSet presAssocID="{3B4BE698-5D11-4C77-AF9B-3492B541BE4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11480C-7736-4616-80E1-70190EAB9175}" type="pres">
      <dgm:prSet presAssocID="{A6B266F1-7D4B-4E82-9070-8EE7DD78D64C}" presName="Accent1" presStyleCnt="0"/>
      <dgm:spPr/>
    </dgm:pt>
    <dgm:pt modelId="{61314842-E2D5-4568-AE16-083BADEBB45D}" type="pres">
      <dgm:prSet presAssocID="{A6B266F1-7D4B-4E82-9070-8EE7DD78D64C}" presName="Accent" presStyleLbl="node1" presStyleIdx="2" presStyleCnt="3"/>
      <dgm:spPr>
        <a:solidFill>
          <a:schemeClr val="bg2">
            <a:lumMod val="20000"/>
            <a:lumOff val="80000"/>
          </a:schemeClr>
        </a:solidFill>
      </dgm:spPr>
    </dgm:pt>
    <dgm:pt modelId="{1BAC19AD-84D1-4275-B13E-A52F6720CCE5}" type="pres">
      <dgm:prSet presAssocID="{A6B266F1-7D4B-4E82-9070-8EE7DD78D64C}" presName="ParentBackground1" presStyleCnt="0"/>
      <dgm:spPr/>
    </dgm:pt>
    <dgm:pt modelId="{2EDF0999-937E-4567-9346-68B3F4658B81}" type="pres">
      <dgm:prSet presAssocID="{A6B266F1-7D4B-4E82-9070-8EE7DD78D64C}" presName="ParentBackground" presStyleLbl="fgAcc1" presStyleIdx="2" presStyleCnt="3"/>
      <dgm:spPr/>
      <dgm:t>
        <a:bodyPr/>
        <a:lstStyle/>
        <a:p>
          <a:endParaRPr lang="hr-HR"/>
        </a:p>
      </dgm:t>
    </dgm:pt>
    <dgm:pt modelId="{6F3C6463-D1E9-4E62-900C-07B7D88631B8}" type="pres">
      <dgm:prSet presAssocID="{A6B266F1-7D4B-4E82-9070-8EE7DD78D64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837167-27A5-41F2-88D1-8F8DD5FC853F}" type="presOf" srcId="{3B4BE698-5D11-4C77-AF9B-3492B541BE44}" destId="{2EA746C4-BF49-486A-A888-4A0858742829}" srcOrd="0" destOrd="0" presId="urn:microsoft.com/office/officeart/2011/layout/CircleProcess"/>
    <dgm:cxn modelId="{D5598900-BFCB-4E75-B574-3C2E5DEB0828}" type="presOf" srcId="{4BAE6990-3B47-4A04-B0DD-6D89DEE29153}" destId="{2F509D96-EFBC-4021-9761-4C5909775D47}" srcOrd="0" destOrd="0" presId="urn:microsoft.com/office/officeart/2011/layout/CircleProcess"/>
    <dgm:cxn modelId="{44DEBD87-5DD0-4EA1-AAA6-044D1DB64BF1}" srcId="{30A482BE-4A34-4B00-9821-2488BCFCD4C7}" destId="{A6B266F1-7D4B-4E82-9070-8EE7DD78D64C}" srcOrd="0" destOrd="0" parTransId="{BC7E89AF-9200-4F40-8B7C-4CA42301D7A0}" sibTransId="{326BAF52-C781-46B6-9B1F-01CF29C51432}"/>
    <dgm:cxn modelId="{B77E5C2E-1DAE-43E7-B64D-7C02527C3C76}" srcId="{30A482BE-4A34-4B00-9821-2488BCFCD4C7}" destId="{4BAE6990-3B47-4A04-B0DD-6D89DEE29153}" srcOrd="2" destOrd="0" parTransId="{E7208E49-96FE-4774-8BE6-CD2F03C14225}" sibTransId="{61EDC380-1D5A-4C40-BFAB-CB6EF18B1F3D}"/>
    <dgm:cxn modelId="{4CB8F5AA-4BD0-44BD-9FC3-60EFD9CA18E7}" type="presOf" srcId="{A6B266F1-7D4B-4E82-9070-8EE7DD78D64C}" destId="{6F3C6463-D1E9-4E62-900C-07B7D88631B8}" srcOrd="1" destOrd="0" presId="urn:microsoft.com/office/officeart/2011/layout/CircleProcess"/>
    <dgm:cxn modelId="{AC08E597-FDA0-41B0-982B-5E0E5537F5C9}" type="presOf" srcId="{30A482BE-4A34-4B00-9821-2488BCFCD4C7}" destId="{8AE1990B-8FD6-4184-9830-77254666DC01}" srcOrd="0" destOrd="0" presId="urn:microsoft.com/office/officeart/2011/layout/CircleProcess"/>
    <dgm:cxn modelId="{A42B90FA-031F-49C6-8DE9-F83B69734464}" type="presOf" srcId="{3B4BE698-5D11-4C77-AF9B-3492B541BE44}" destId="{FFD53D2E-32F3-48AC-A8D1-FF53F8DE9958}" srcOrd="1" destOrd="0" presId="urn:microsoft.com/office/officeart/2011/layout/CircleProcess"/>
    <dgm:cxn modelId="{4F2C5FF2-D60B-4E6A-9E21-C3A3E426AE1D}" type="presOf" srcId="{4BAE6990-3B47-4A04-B0DD-6D89DEE29153}" destId="{0F97EEAA-2099-4BE7-ABF0-62DD3DDD5BF9}" srcOrd="1" destOrd="0" presId="urn:microsoft.com/office/officeart/2011/layout/CircleProcess"/>
    <dgm:cxn modelId="{0C0C13F8-1D6F-47C9-9BC0-B92D12AF12C0}" type="presOf" srcId="{A6B266F1-7D4B-4E82-9070-8EE7DD78D64C}" destId="{2EDF0999-937E-4567-9346-68B3F4658B81}" srcOrd="0" destOrd="0" presId="urn:microsoft.com/office/officeart/2011/layout/CircleProcess"/>
    <dgm:cxn modelId="{EB186A92-9EB2-4061-BCF0-F36AD195A24D}" srcId="{30A482BE-4A34-4B00-9821-2488BCFCD4C7}" destId="{3B4BE698-5D11-4C77-AF9B-3492B541BE44}" srcOrd="1" destOrd="0" parTransId="{59BB6C2D-809C-4585-9F86-DF83733A8671}" sibTransId="{1D09A005-2E59-46FD-A041-0B7D356561C1}"/>
    <dgm:cxn modelId="{E927D4C9-0B9C-4F29-A6D9-30EFF53888B2}" type="presParOf" srcId="{8AE1990B-8FD6-4184-9830-77254666DC01}" destId="{C7B4BC64-A7CB-4A03-8070-B35C34DD0C8F}" srcOrd="0" destOrd="0" presId="urn:microsoft.com/office/officeart/2011/layout/CircleProcess"/>
    <dgm:cxn modelId="{0A5D8FD3-3934-438D-8F4C-527EF738F300}" type="presParOf" srcId="{C7B4BC64-A7CB-4A03-8070-B35C34DD0C8F}" destId="{8F243A33-5D9F-4556-B45C-0305E6424F44}" srcOrd="0" destOrd="0" presId="urn:microsoft.com/office/officeart/2011/layout/CircleProcess"/>
    <dgm:cxn modelId="{8DA9FEF6-C831-4C11-B974-30A38F1268E0}" type="presParOf" srcId="{8AE1990B-8FD6-4184-9830-77254666DC01}" destId="{C2B5862A-74B7-431C-9FEB-727EF58C6B51}" srcOrd="1" destOrd="0" presId="urn:microsoft.com/office/officeart/2011/layout/CircleProcess"/>
    <dgm:cxn modelId="{9E310EF7-BE40-4097-AE56-3DE9407B8E37}" type="presParOf" srcId="{C2B5862A-74B7-431C-9FEB-727EF58C6B51}" destId="{2F509D96-EFBC-4021-9761-4C5909775D47}" srcOrd="0" destOrd="0" presId="urn:microsoft.com/office/officeart/2011/layout/CircleProcess"/>
    <dgm:cxn modelId="{606D17E5-31F4-4EED-A4BF-0C6E52D9FA1B}" type="presParOf" srcId="{8AE1990B-8FD6-4184-9830-77254666DC01}" destId="{0F97EEAA-2099-4BE7-ABF0-62DD3DDD5BF9}" srcOrd="2" destOrd="0" presId="urn:microsoft.com/office/officeart/2011/layout/CircleProcess"/>
    <dgm:cxn modelId="{E86E5AA8-F517-46E7-8939-E89C5D0981E2}" type="presParOf" srcId="{8AE1990B-8FD6-4184-9830-77254666DC01}" destId="{28B378A7-9979-4DB7-A71A-171624DA0AF1}" srcOrd="3" destOrd="0" presId="urn:microsoft.com/office/officeart/2011/layout/CircleProcess"/>
    <dgm:cxn modelId="{09BBBA41-B453-48B1-A53E-A427DFAC3EB6}" type="presParOf" srcId="{28B378A7-9979-4DB7-A71A-171624DA0AF1}" destId="{654F5642-2909-4D0B-8064-C06CB0AD8AB9}" srcOrd="0" destOrd="0" presId="urn:microsoft.com/office/officeart/2011/layout/CircleProcess"/>
    <dgm:cxn modelId="{8900F5F8-DDBE-4ED4-9BBE-F00E3CD75C44}" type="presParOf" srcId="{8AE1990B-8FD6-4184-9830-77254666DC01}" destId="{BDB5411A-D095-4D0B-8C9B-F8621EDA4A3A}" srcOrd="4" destOrd="0" presId="urn:microsoft.com/office/officeart/2011/layout/CircleProcess"/>
    <dgm:cxn modelId="{00EE39F5-82AD-48A6-A3D2-59DDBB091793}" type="presParOf" srcId="{BDB5411A-D095-4D0B-8C9B-F8621EDA4A3A}" destId="{2EA746C4-BF49-486A-A888-4A0858742829}" srcOrd="0" destOrd="0" presId="urn:microsoft.com/office/officeart/2011/layout/CircleProcess"/>
    <dgm:cxn modelId="{B71A06E7-2F81-4BFE-8B96-79C39DFAB101}" type="presParOf" srcId="{8AE1990B-8FD6-4184-9830-77254666DC01}" destId="{FFD53D2E-32F3-48AC-A8D1-FF53F8DE9958}" srcOrd="5" destOrd="0" presId="urn:microsoft.com/office/officeart/2011/layout/CircleProcess"/>
    <dgm:cxn modelId="{F795B6B1-7B52-4450-A52F-6E569C456A9C}" type="presParOf" srcId="{8AE1990B-8FD6-4184-9830-77254666DC01}" destId="{3211480C-7736-4616-80E1-70190EAB9175}" srcOrd="6" destOrd="0" presId="urn:microsoft.com/office/officeart/2011/layout/CircleProcess"/>
    <dgm:cxn modelId="{2DCA1CF2-9F29-4260-AC3B-504698FA2C54}" type="presParOf" srcId="{3211480C-7736-4616-80E1-70190EAB9175}" destId="{61314842-E2D5-4568-AE16-083BADEBB45D}" srcOrd="0" destOrd="0" presId="urn:microsoft.com/office/officeart/2011/layout/CircleProcess"/>
    <dgm:cxn modelId="{33C41FA8-9DE2-4556-B8AA-20DD833CF166}" type="presParOf" srcId="{8AE1990B-8FD6-4184-9830-77254666DC01}" destId="{1BAC19AD-84D1-4275-B13E-A52F6720CCE5}" srcOrd="7" destOrd="0" presId="urn:microsoft.com/office/officeart/2011/layout/CircleProcess"/>
    <dgm:cxn modelId="{0DAD6372-C796-41F4-A5C3-A70646BC9535}" type="presParOf" srcId="{1BAC19AD-84D1-4275-B13E-A52F6720CCE5}" destId="{2EDF0999-937E-4567-9346-68B3F4658B81}" srcOrd="0" destOrd="0" presId="urn:microsoft.com/office/officeart/2011/layout/CircleProcess"/>
    <dgm:cxn modelId="{2B727913-B2BD-4CCA-B39E-014F97FE17FC}" type="presParOf" srcId="{8AE1990B-8FD6-4184-9830-77254666DC01}" destId="{6F3C6463-D1E9-4E62-900C-07B7D88631B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30E0-44E0-4265-8616-EFA25CA73EEF}" type="datetimeFigureOut">
              <a:rPr lang="hr-HR" smtClean="0"/>
              <a:pPr/>
              <a:t>6.3.2017.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CA2E7-C044-4C62-A2F3-F9B6EC3283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9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F425-1821-4456-9797-0AE4956B700A}" type="datetimeFigureOut">
              <a:rPr lang="hr-HR" smtClean="0"/>
              <a:pPr/>
              <a:t>6.3.2017.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7D0C-FCE8-4CBF-A824-AB30D11527C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16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32"/>
            <a:ext cx="9144000" cy="68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F47EEC-1C5C-49D4-AC15-DAB61F0A91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542925" indent="-180975">
              <a:buFont typeface="Wingdings" pitchFamily="2" charset="2"/>
              <a:buChar char="§"/>
              <a:defRPr sz="1800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893763" indent="-180975">
              <a:buFont typeface="Wingdings" pitchFamily="2" charset="2"/>
              <a:buChar char="§"/>
              <a:defRPr sz="1600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254125" indent="-180975">
              <a:buFont typeface="Wingdings" pitchFamily="2" charset="2"/>
              <a:buChar char="§"/>
              <a:defRPr sz="1400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616075" indent="-180975">
              <a:buFont typeface="Wingdings" pitchFamily="2" charset="2"/>
              <a:buChar char="§"/>
              <a:defRPr sz="1200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B916E-6633-481C-B90D-359C4CFA93DB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8856" y="6214730"/>
            <a:ext cx="2828260" cy="4253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ooter Placeholder 4"/>
          <p:cNvSpPr txBox="1">
            <a:spLocks noGrp="1"/>
          </p:cNvSpPr>
          <p:nvPr userDrawn="1"/>
        </p:nvSpPr>
        <p:spPr bwMode="auto">
          <a:xfrm>
            <a:off x="1214438" y="6299200"/>
            <a:ext cx="7461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hr-HR" sz="800" b="0" dirty="0" smtClean="0">
                <a:solidFill>
                  <a:srgbClr val="A6A6A6"/>
                </a:solidFill>
              </a:rPr>
              <a:t>HRVATSKI ZAVOD ZA JAVNO ZDRAVSTVO</a:t>
            </a:r>
            <a:endParaRPr lang="en-US" sz="800" b="0" dirty="0">
              <a:solidFill>
                <a:srgbClr val="A6A6A6"/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 userDrawn="1"/>
        </p:nvSpPr>
        <p:spPr bwMode="auto">
          <a:xfrm>
            <a:off x="0" y="6299200"/>
            <a:ext cx="1214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E7810DCD-9634-4264-93A8-69319E9A1B82}" type="slidenum">
              <a:rPr lang="en-US" sz="800" b="0">
                <a:solidFill>
                  <a:srgbClr val="A6A6A6"/>
                </a:solidFill>
              </a:rPr>
              <a:pPr algn="ctr" defTabSz="457200"/>
              <a:t>‹#›</a:t>
            </a:fld>
            <a:endParaRPr lang="en-US" sz="800" b="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6AEB67-E774-45FE-AC12-FB658C9DBF1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989138"/>
            <a:ext cx="3678238" cy="4032250"/>
          </a:xfr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989138"/>
            <a:ext cx="3679825" cy="4032250"/>
          </a:xfr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D3242-94D7-4EB3-97D2-FE168A86A385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F8709-ED77-442C-90E7-D396988ADC0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2A96-318C-4758-BAE0-D103DF0CD8A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8999D-BA61-42D8-9C79-1B0973DC5A0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094C6-858B-4737-AE31-51409782D2B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F59F6-A8F5-4FC7-8426-A07DF1BF3C9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A4D56-99C0-49D4-A82C-355FA1E45D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1341438"/>
            <a:ext cx="1876425" cy="467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341438"/>
            <a:ext cx="5481638" cy="467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188F1-9D43-4831-9D29-F5AD363F451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8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20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 userDrawn="1"/>
        </p:nvSpPr>
        <p:spPr>
          <a:xfrm>
            <a:off x="0" y="6298534"/>
            <a:ext cx="1214438" cy="18210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23C53CC-1F25-4F1E-9D3B-8146B369C1E2}" type="slidenum">
              <a:rPr lang="en-US">
                <a:solidFill>
                  <a:schemeClr val="tx1">
                    <a:alpha val="25000"/>
                  </a:schemeClr>
                </a:solidFill>
                <a:ea typeface="+mn-ea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tx1">
                  <a:alpha val="25000"/>
                </a:schemeClr>
              </a:solidFill>
              <a:ea typeface="+mn-ea"/>
            </a:endParaRPr>
          </a:p>
        </p:txBody>
      </p:sp>
      <p:pic>
        <p:nvPicPr>
          <p:cNvPr id="6154" name="Picture 9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2396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/>
          <p:cNvPicPr>
            <a:picLocks noChangeAspect="1"/>
          </p:cNvPicPr>
          <p:nvPr userDrawn="1"/>
        </p:nvPicPr>
        <p:blipFill>
          <a:blip r:embed="rId14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4113213" y="0"/>
            <a:ext cx="50307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Footer Placeholder 4"/>
          <p:cNvSpPr txBox="1">
            <a:spLocks noGrp="1"/>
          </p:cNvSpPr>
          <p:nvPr userDrawn="1"/>
        </p:nvSpPr>
        <p:spPr bwMode="auto">
          <a:xfrm>
            <a:off x="1214438" y="6299200"/>
            <a:ext cx="7461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ta-IN" sz="800" b="0">
                <a:solidFill>
                  <a:srgbClr val="3A3A3A"/>
                </a:solidFill>
              </a:rPr>
              <a:t>HRVATSKI ZAVOD ZA JAVNO ZDRAVSTVO</a:t>
            </a:r>
            <a:endParaRPr lang="en-US" sz="800" b="0">
              <a:solidFill>
                <a:srgbClr val="3A3A3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Footer Placeholder 4"/>
          <p:cNvSpPr txBox="1">
            <a:spLocks noGrp="1"/>
          </p:cNvSpPr>
          <p:nvPr userDrawn="1"/>
        </p:nvSpPr>
        <p:spPr bwMode="auto">
          <a:xfrm>
            <a:off x="1214438" y="6299200"/>
            <a:ext cx="7175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ta-IN" sz="800" b="0" dirty="0">
                <a:solidFill>
                  <a:srgbClr val="A6A6A6"/>
                </a:solidFill>
              </a:rPr>
              <a:t>HRVATSKI ZAVOD ZA JAVNO ZDRAVSTVO / NASLOV PREZENTACIJE</a:t>
            </a:r>
            <a:endParaRPr lang="en-US" sz="800" b="0" dirty="0">
              <a:solidFill>
                <a:srgbClr val="A6A6A6"/>
              </a:solidFill>
            </a:endParaRPr>
          </a:p>
        </p:txBody>
      </p:sp>
      <p:sp>
        <p:nvSpPr>
          <p:cNvPr id="12301" name="Slide Number Placeholder 5"/>
          <p:cNvSpPr txBox="1">
            <a:spLocks noGrp="1"/>
          </p:cNvSpPr>
          <p:nvPr userDrawn="1"/>
        </p:nvSpPr>
        <p:spPr bwMode="auto">
          <a:xfrm>
            <a:off x="0" y="6299200"/>
            <a:ext cx="1214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27383130-9B67-450E-86A9-55CFBED17ADA}" type="slidenum">
              <a:rPr lang="en-US" sz="800" b="0">
                <a:solidFill>
                  <a:srgbClr val="A6A6A6"/>
                </a:solidFill>
              </a:rPr>
              <a:pPr algn="ctr" defTabSz="457200"/>
              <a:t>‹#›</a:t>
            </a:fld>
            <a:endParaRPr lang="en-US" sz="800" b="0">
              <a:solidFill>
                <a:srgbClr val="A6A6A6"/>
              </a:solidFill>
            </a:endParaRPr>
          </a:p>
        </p:txBody>
      </p:sp>
      <p:pic>
        <p:nvPicPr>
          <p:cNvPr id="12302" name="Picture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41438"/>
            <a:ext cx="7510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NASLOV NEKOG TEKSTA</a:t>
            </a:r>
            <a:endParaRPr lang="hr-H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989138"/>
            <a:ext cx="7510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PODNASLOV KOJI IDE U NEKOLIKO REDOVA PODNASLOV KOJI IDE U NEKOLIKO REDOVA PODNASLOV KOJI IDE U NEKOLIKO REDOVA PODNASLOV KOJI IDE U NEKOLIKO REDOVA PODNASLOV KOJI IDE U NEKOLIKO REDOVA AKO JE POTREBNO. U NEKOLIKO REDOVA PODNASLOV KOJI IDE U NEKOLIKO REDOVA PODNASLOV KOJI IDE U NEKOLIKO REDOVA AKO JE POTREBNO.</a:t>
            </a:r>
            <a:endParaRPr lang="en-US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681D955-03A2-4024-B34D-0C346FA95C9E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36871" name="Footer Placeholder 4"/>
          <p:cNvSpPr txBox="1">
            <a:spLocks noGrp="1"/>
          </p:cNvSpPr>
          <p:nvPr userDrawn="1"/>
        </p:nvSpPr>
        <p:spPr bwMode="auto">
          <a:xfrm>
            <a:off x="1214438" y="6299200"/>
            <a:ext cx="7461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hr-HR" sz="800" b="0" dirty="0" smtClean="0">
                <a:solidFill>
                  <a:srgbClr val="A6A6A6"/>
                </a:solidFill>
              </a:rPr>
              <a:t>HRVATSKI ZAVOD ZA JAVNO ZDRAVSTVO</a:t>
            </a:r>
            <a:endParaRPr lang="en-US" sz="800" b="0" dirty="0">
              <a:solidFill>
                <a:srgbClr val="A6A6A6"/>
              </a:solidFill>
            </a:endParaRPr>
          </a:p>
        </p:txBody>
      </p:sp>
      <p:sp>
        <p:nvSpPr>
          <p:cNvPr id="36872" name="Slide Number Placeholder 5"/>
          <p:cNvSpPr txBox="1">
            <a:spLocks noGrp="1"/>
          </p:cNvSpPr>
          <p:nvPr userDrawn="1"/>
        </p:nvSpPr>
        <p:spPr bwMode="auto">
          <a:xfrm>
            <a:off x="0" y="6299200"/>
            <a:ext cx="1214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E7810DCD-9634-4264-93A8-69319E9A1B82}" type="slidenum">
              <a:rPr lang="en-US" sz="800" b="0">
                <a:solidFill>
                  <a:srgbClr val="A6A6A6"/>
                </a:solidFill>
              </a:rPr>
              <a:pPr algn="ctr" defTabSz="457200"/>
              <a:t>‹#›</a:t>
            </a:fld>
            <a:endParaRPr lang="en-US" sz="800" b="0" dirty="0">
              <a:solidFill>
                <a:srgbClr val="A6A6A6"/>
              </a:solidFill>
            </a:endParaRPr>
          </a:p>
        </p:txBody>
      </p:sp>
      <p:pic>
        <p:nvPicPr>
          <p:cNvPr id="36873" name="Picture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9pPr>
    </p:titleStyle>
    <p:bodyStyle>
      <a:lvl1pPr algn="l" defTabSz="457200" rtl="0" fontAlgn="base">
        <a:spcBef>
          <a:spcPct val="0"/>
        </a:spcBef>
        <a:spcAft>
          <a:spcPct val="0"/>
        </a:spcAft>
        <a:defRPr sz="1400" b="1">
          <a:solidFill>
            <a:srgbClr val="CD0920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har char="•"/>
        <a:defRPr sz="1200" b="1">
          <a:solidFill>
            <a:srgbClr val="C20D2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47CDBB-0700-4D11-9113-C4BB70EC6EB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98FD92-71CD-4B88-AB2D-8981EF11D41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8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6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dirty="0">
                <a:latin typeface="Cambria" panose="02040503050406030204" pitchFamily="18" charset="0"/>
              </a:rPr>
              <a:t>Ciljevi probira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>
                <a:latin typeface="Cambria" panose="02040503050406030204" pitchFamily="18" charset="0"/>
              </a:rPr>
              <a:t>Pronalazak </a:t>
            </a:r>
            <a:r>
              <a:rPr lang="hr-HR" sz="1800" dirty="0">
                <a:latin typeface="Cambria" panose="02040503050406030204" pitchFamily="18" charset="0"/>
              </a:rPr>
              <a:t>i </a:t>
            </a:r>
            <a:r>
              <a:rPr lang="hr-HR" sz="1800" dirty="0" smtClean="0">
                <a:latin typeface="Cambria" panose="02040503050406030204" pitchFamily="18" charset="0"/>
              </a:rPr>
              <a:t>liječenje premalignih promjena</a:t>
            </a:r>
            <a:endParaRPr lang="hr-HR" sz="1800" dirty="0">
              <a:latin typeface="Cambria" panose="02040503050406030204" pitchFamily="18" charset="0"/>
            </a:endParaRPr>
          </a:p>
          <a:p>
            <a:endParaRPr lang="hr-HR" sz="1800" dirty="0" smtClean="0">
              <a:latin typeface="Cambria" panose="02040503050406030204" pitchFamily="18" charset="0"/>
            </a:endParaRPr>
          </a:p>
          <a:p>
            <a:r>
              <a:rPr lang="hr-HR" sz="1800" dirty="0" smtClean="0">
                <a:latin typeface="Cambria" panose="02040503050406030204" pitchFamily="18" charset="0"/>
              </a:rPr>
              <a:t>Smanjenje incidencije raka </a:t>
            </a:r>
            <a:r>
              <a:rPr lang="hr-HR" sz="1800" dirty="0">
                <a:latin typeface="Cambria" panose="02040503050406030204" pitchFamily="18" charset="0"/>
              </a:rPr>
              <a:t>vrata </a:t>
            </a:r>
            <a:r>
              <a:rPr lang="hr-HR" sz="1800" dirty="0" smtClean="0">
                <a:latin typeface="Cambria" panose="02040503050406030204" pitchFamily="18" charset="0"/>
              </a:rPr>
              <a:t>maternice</a:t>
            </a:r>
            <a:endParaRPr lang="hr-HR" sz="1800" dirty="0">
              <a:latin typeface="Cambria" panose="02040503050406030204" pitchFamily="18" charset="0"/>
            </a:endParaRPr>
          </a:p>
          <a:p>
            <a:endParaRPr lang="hr-HR" sz="1800" dirty="0" smtClean="0">
              <a:latin typeface="Cambria" panose="02040503050406030204" pitchFamily="18" charset="0"/>
            </a:endParaRPr>
          </a:p>
          <a:p>
            <a:r>
              <a:rPr lang="hr-HR" sz="1800" dirty="0" smtClean="0">
                <a:latin typeface="Cambria" panose="02040503050406030204" pitchFamily="18" charset="0"/>
              </a:rPr>
              <a:t>Povećanje udjela </a:t>
            </a:r>
            <a:r>
              <a:rPr lang="hr-HR" sz="1800" dirty="0">
                <a:latin typeface="Cambria" panose="02040503050406030204" pitchFamily="18" charset="0"/>
              </a:rPr>
              <a:t>rano dijagnosticiranih rakova vrata maternice i prekanceroznih </a:t>
            </a:r>
            <a:r>
              <a:rPr lang="hr-HR" sz="1800" dirty="0" smtClean="0">
                <a:latin typeface="Cambria" panose="02040503050406030204" pitchFamily="18" charset="0"/>
              </a:rPr>
              <a:t>lezija</a:t>
            </a:r>
            <a:endParaRPr lang="hr-HR" sz="1800" dirty="0">
              <a:latin typeface="Cambria" panose="02040503050406030204" pitchFamily="18" charset="0"/>
            </a:endParaRPr>
          </a:p>
          <a:p>
            <a:endParaRPr lang="hr-HR" sz="1800" dirty="0" smtClean="0">
              <a:latin typeface="Cambria" panose="02040503050406030204" pitchFamily="18" charset="0"/>
            </a:endParaRPr>
          </a:p>
          <a:p>
            <a:r>
              <a:rPr lang="hr-HR" sz="1800" dirty="0" smtClean="0">
                <a:latin typeface="Cambria" panose="02040503050406030204" pitchFamily="18" charset="0"/>
              </a:rPr>
              <a:t>Smanjenje mortaliteta </a:t>
            </a:r>
            <a:r>
              <a:rPr lang="hr-HR" sz="1800" dirty="0">
                <a:latin typeface="Cambria" panose="02040503050406030204" pitchFamily="18" charset="0"/>
              </a:rPr>
              <a:t>od raka vrata </a:t>
            </a:r>
            <a:r>
              <a:rPr lang="hr-HR" sz="1800" dirty="0" smtClean="0">
                <a:latin typeface="Cambria" panose="02040503050406030204" pitchFamily="18" charset="0"/>
              </a:rPr>
              <a:t>maternice</a:t>
            </a:r>
            <a:endParaRPr lang="hr-HR" sz="1800" dirty="0">
              <a:latin typeface="Cambria" panose="02040503050406030204" pitchFamily="18" charset="0"/>
            </a:endParaRPr>
          </a:p>
          <a:p>
            <a:endParaRPr lang="hr-HR" sz="1800" dirty="0" smtClean="0">
              <a:latin typeface="Cambria" panose="02040503050406030204" pitchFamily="18" charset="0"/>
            </a:endParaRPr>
          </a:p>
          <a:p>
            <a:r>
              <a:rPr lang="hr-HR" sz="1800" dirty="0" smtClean="0">
                <a:latin typeface="Cambria" panose="02040503050406030204" pitchFamily="18" charset="0"/>
              </a:rPr>
              <a:t>Smanjenje troškova </a:t>
            </a:r>
            <a:r>
              <a:rPr lang="hr-HR" sz="1800" dirty="0">
                <a:latin typeface="Cambria" panose="02040503050406030204" pitchFamily="18" charset="0"/>
              </a:rPr>
              <a:t>liječenja te </a:t>
            </a:r>
            <a:r>
              <a:rPr lang="hr-HR" sz="1800" dirty="0" smtClean="0">
                <a:latin typeface="Cambria" panose="02040503050406030204" pitchFamily="18" charset="0"/>
              </a:rPr>
              <a:t>bolesti</a:t>
            </a:r>
            <a:endParaRPr lang="hr-HR" sz="1800" dirty="0">
              <a:latin typeface="Cambria" panose="02040503050406030204" pitchFamily="18" charset="0"/>
            </a:endParaRPr>
          </a:p>
          <a:p>
            <a:endParaRPr lang="hr-HR" sz="1800" dirty="0" smtClean="0">
              <a:latin typeface="Cambria" panose="02040503050406030204" pitchFamily="18" charset="0"/>
            </a:endParaRPr>
          </a:p>
          <a:p>
            <a:r>
              <a:rPr lang="hr-HR" sz="1800" dirty="0" smtClean="0">
                <a:latin typeface="Cambria" panose="02040503050406030204" pitchFamily="18" charset="0"/>
              </a:rPr>
              <a:t>Povećanje kvalitete </a:t>
            </a:r>
            <a:r>
              <a:rPr lang="hr-HR" sz="1800" dirty="0">
                <a:latin typeface="Cambria" panose="02040503050406030204" pitchFamily="18" charset="0"/>
              </a:rPr>
              <a:t>života </a:t>
            </a:r>
            <a:r>
              <a:rPr lang="hr-HR" sz="1800" dirty="0" smtClean="0">
                <a:latin typeface="Cambria" panose="02040503050406030204" pitchFamily="18" charset="0"/>
              </a:rPr>
              <a:t>pacijenatica </a:t>
            </a:r>
            <a:r>
              <a:rPr lang="hr-HR" sz="1800" dirty="0">
                <a:latin typeface="Cambria" panose="02040503050406030204" pitchFamily="18" charset="0"/>
              </a:rPr>
              <a:t>s rakom vrata maternice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51353" y="5487988"/>
            <a:ext cx="7629979" cy="811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hr-HR" sz="1600" dirty="0">
                <a:solidFill>
                  <a:srgbClr val="C00000"/>
                </a:solidFill>
                <a:latin typeface="Cambria" panose="02040503050406030204" pitchFamily="18" charset="0"/>
              </a:rPr>
              <a:t>Krajnji cilj programa probira za rak vrata maternice je smanjenje </a:t>
            </a:r>
            <a:r>
              <a:rPr lang="hr-HR" sz="1600" dirty="0" err="1">
                <a:solidFill>
                  <a:srgbClr val="C00000"/>
                </a:solidFill>
                <a:latin typeface="Cambria" panose="02040503050406030204" pitchFamily="18" charset="0"/>
              </a:rPr>
              <a:t>incidencije</a:t>
            </a:r>
            <a:r>
              <a:rPr lang="hr-HR" sz="1600" dirty="0">
                <a:solidFill>
                  <a:srgbClr val="C00000"/>
                </a:solidFill>
                <a:latin typeface="Cambria" panose="02040503050406030204" pitchFamily="18" charset="0"/>
              </a:rPr>
              <a:t> i smrtnosti od raka vrata maternice s najmanjim opterećenjem i najmanje </a:t>
            </a:r>
            <a:r>
              <a:rPr lang="hr-HR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neželjenih </a:t>
            </a:r>
            <a:r>
              <a:rPr lang="hr-HR" sz="1600" dirty="0">
                <a:solidFill>
                  <a:srgbClr val="C00000"/>
                </a:solidFill>
                <a:latin typeface="Cambria" panose="02040503050406030204" pitchFamily="18" charset="0"/>
              </a:rPr>
              <a:t>posljedica za ž</a:t>
            </a:r>
            <a:r>
              <a:rPr lang="hr-HR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ene </a:t>
            </a:r>
            <a:r>
              <a:rPr lang="hr-HR" sz="1600" dirty="0">
                <a:solidFill>
                  <a:srgbClr val="C00000"/>
                </a:solidFill>
                <a:latin typeface="Cambria" panose="02040503050406030204" pitchFamily="18" charset="0"/>
              </a:rPr>
              <a:t>(ljudski trošak) te uz najmanji ekonomski trošak.</a:t>
            </a:r>
            <a:endParaRPr kumimoji="0" lang="hr-HR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799" y="0"/>
            <a:ext cx="2906486" cy="32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Diskusija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Definirajte po vama optimalnu upravljačku strukturu za provedbu Nacionalnog programa ranog otkrivanja raka vrata maternice koja bi osigurala kvalitetnu provedbu programa?</a:t>
            </a:r>
          </a:p>
          <a:p>
            <a:endParaRPr lang="hr-HR" dirty="0"/>
          </a:p>
          <a:p>
            <a:r>
              <a:rPr lang="hr-HR" dirty="0" smtClean="0"/>
              <a:t>Koje smo indikatore kvalitete do sada pratili?</a:t>
            </a: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6806" y="3790027"/>
            <a:ext cx="4023632" cy="29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Izvještajni sustav NPP aplikacije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8910" b="11588"/>
          <a:stretch/>
        </p:blipFill>
        <p:spPr>
          <a:xfrm>
            <a:off x="2209907" y="1844675"/>
            <a:ext cx="5097269" cy="50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751" b="11362"/>
          <a:stretch/>
        </p:blipFill>
        <p:spPr>
          <a:xfrm>
            <a:off x="2164024" y="1844675"/>
            <a:ext cx="5142711" cy="5013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036733" y="1998133"/>
            <a:ext cx="482600" cy="3243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3210" b="30695"/>
          <a:stretch/>
        </p:blipFill>
        <p:spPr>
          <a:xfrm>
            <a:off x="1241558" y="702734"/>
            <a:ext cx="7902442" cy="61552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976533" y="6468534"/>
            <a:ext cx="762000" cy="2648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6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nalaza po radilištima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757636"/>
              </p:ext>
            </p:extLst>
          </p:nvPr>
        </p:nvGraphicFramePr>
        <p:xfrm>
          <a:off x="1187450" y="1989138"/>
          <a:ext cx="75104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9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hr-HR" dirty="0" smtClean="0"/>
              <a:t>roj nalaza po županijama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292391"/>
              </p:ext>
            </p:extLst>
          </p:nvPr>
        </p:nvGraphicFramePr>
        <p:xfrm>
          <a:off x="1187450" y="1989138"/>
          <a:ext cx="75104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3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Odaziv </a:t>
            </a:r>
            <a:r>
              <a:rPr lang="hr-HR" sz="2400" dirty="0"/>
              <a:t>po godištima unutar Nacionalnog programa ranog otkrivanja raka vrata maternice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07946"/>
              </p:ext>
            </p:extLst>
          </p:nvPr>
        </p:nvGraphicFramePr>
        <p:xfrm>
          <a:off x="1187450" y="1989138"/>
          <a:ext cx="75104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6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probira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Praćenje je postupak kontinuirane, trajne evaluacije sa svrhom </a:t>
            </a:r>
            <a:r>
              <a:rPr lang="hr-HR" dirty="0" smtClean="0"/>
              <a:t>utvrđivanja </a:t>
            </a:r>
            <a:r>
              <a:rPr lang="hr-HR" dirty="0"/>
              <a:t>kvalitete </a:t>
            </a:r>
            <a:r>
              <a:rPr lang="hr-HR" dirty="0" smtClean="0"/>
              <a:t>svih </a:t>
            </a:r>
            <a:r>
              <a:rPr lang="hr-HR" dirty="0"/>
              <a:t>koraka te </a:t>
            </a:r>
            <a:r>
              <a:rPr lang="hr-HR" dirty="0" smtClean="0"/>
              <a:t>utvrđivanja postiže </a:t>
            </a:r>
            <a:r>
              <a:rPr lang="hr-HR" dirty="0"/>
              <a:t>li program </a:t>
            </a:r>
            <a:r>
              <a:rPr lang="hr-HR" dirty="0" smtClean="0"/>
              <a:t>ciljeve</a:t>
            </a:r>
            <a:r>
              <a:rPr lang="hr-HR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450" y="3166686"/>
            <a:ext cx="5355771" cy="2973913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6792685" y="3215823"/>
            <a:ext cx="642258" cy="295002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4588" y="4422809"/>
            <a:ext cx="132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Praćenje svih koraka provedbe do potvrde dijagnoze raka te liječenja i petogodišnjeg preživljavanja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175539" y="2653094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 smtClean="0"/>
              <a:t>?</a:t>
            </a:r>
            <a:endParaRPr lang="hr-HR" sz="19900" dirty="0"/>
          </a:p>
        </p:txBody>
      </p:sp>
      <p:sp>
        <p:nvSpPr>
          <p:cNvPr id="8" name="TextBox 7"/>
          <p:cNvSpPr txBox="1"/>
          <p:nvPr/>
        </p:nvSpPr>
        <p:spPr>
          <a:xfrm>
            <a:off x="2854533" y="2938824"/>
            <a:ext cx="146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Dosadašnji protokol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77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4956" y="0"/>
            <a:ext cx="2269044" cy="2262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Svrha evaluacije programa je procijeniti provedbu programa (procese), ishode (učinkovitost) i troškove (isplativost). </a:t>
            </a:r>
          </a:p>
          <a:p>
            <a:endParaRPr lang="hr-HR" dirty="0"/>
          </a:p>
          <a:p>
            <a:r>
              <a:rPr lang="hr-HR" dirty="0"/>
              <a:t>Uspjeh programa ne mjeri se samo njegovim utjecajem na javno zdravlje, već i njegovom organizacijom, provedbom i prihvatljivošću.</a:t>
            </a:r>
          </a:p>
          <a:p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00347"/>
              </p:ext>
            </p:extLst>
          </p:nvPr>
        </p:nvGraphicFramePr>
        <p:xfrm>
          <a:off x="1187450" y="4351338"/>
          <a:ext cx="677091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457"/>
                <a:gridCol w="3385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Evaluacija uključuje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rgbClr val="C00000"/>
                          </a:solidFill>
                        </a:rPr>
                        <a:t>Praćenje povoljnih</a:t>
                      </a:r>
                      <a:r>
                        <a:rPr lang="hr-HR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b="0" dirty="0" smtClean="0">
                          <a:solidFill>
                            <a:srgbClr val="C00000"/>
                          </a:solidFill>
                        </a:rPr>
                        <a:t>učinka probira</a:t>
                      </a:r>
                      <a:endParaRPr lang="hr-HR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Praćenje nepoželjnih učinaka probira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latin typeface="Cambria" panose="02040503050406030204" pitchFamily="18" charset="0"/>
              </a:rPr>
              <a:t>Provedba Nacionalnog programa ranog otkrivanja raka vrata maternice</a:t>
            </a:r>
            <a:br>
              <a:rPr lang="hr-HR" sz="3200" dirty="0" smtClean="0">
                <a:latin typeface="Cambria" panose="02040503050406030204" pitchFamily="18" charset="0"/>
              </a:rPr>
            </a:br>
            <a:r>
              <a:rPr lang="hr-HR" sz="3200" dirty="0" smtClean="0">
                <a:latin typeface="Cambria" panose="02040503050406030204" pitchFamily="18" charset="0"/>
              </a:rPr>
              <a:t/>
            </a:r>
            <a:br>
              <a:rPr lang="hr-HR" sz="3200" dirty="0" smtClean="0">
                <a:latin typeface="Cambria" panose="02040503050406030204" pitchFamily="18" charset="0"/>
              </a:rPr>
            </a:br>
            <a:r>
              <a:rPr lang="hr-HR" sz="1800" dirty="0" smtClean="0"/>
              <a:t>Dostupni indikatori kvalitete</a:t>
            </a:r>
            <a:endParaRPr lang="hr-HR" sz="36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9667" y="4991645"/>
            <a:ext cx="3748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Hrvatski zavod za javno zdravstvo</a:t>
            </a:r>
            <a:endParaRPr lang="hr-HR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r"/>
            <a:r>
              <a:rPr lang="hr-HR" dirty="0">
                <a:solidFill>
                  <a:schemeClr val="tx1"/>
                </a:solidFill>
                <a:latin typeface="Cambria" panose="02040503050406030204" pitchFamily="18" charset="0"/>
              </a:rPr>
              <a:t>Dinka Nakić</a:t>
            </a:r>
          </a:p>
          <a:p>
            <a:pPr algn="r"/>
            <a:r>
              <a:rPr lang="hr-HR" dirty="0">
                <a:solidFill>
                  <a:schemeClr val="tx1"/>
                </a:solidFill>
                <a:latin typeface="Cambria" panose="02040503050406030204" pitchFamily="18" charset="0"/>
              </a:rPr>
              <a:t>Davor </a:t>
            </a:r>
            <a:r>
              <a:rPr lang="hr-HR" dirty="0" smtClean="0">
                <a:solidFill>
                  <a:schemeClr val="tx1"/>
                </a:solidFill>
                <a:latin typeface="Cambria" panose="02040503050406030204" pitchFamily="18" charset="0"/>
              </a:rPr>
              <a:t>Plažanin</a:t>
            </a:r>
          </a:p>
          <a:p>
            <a:pPr algn="r"/>
            <a:r>
              <a:rPr lang="hr-HR" dirty="0" smtClean="0">
                <a:solidFill>
                  <a:schemeClr val="tx1"/>
                </a:solidFill>
                <a:latin typeface="Cambria" panose="02040503050406030204" pitchFamily="18" charset="0"/>
              </a:rPr>
              <a:t>Barbara Raguž</a:t>
            </a:r>
            <a:endParaRPr lang="hr-H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265238"/>
            <a:ext cx="7510463" cy="503237"/>
          </a:xfrm>
        </p:spPr>
        <p:txBody>
          <a:bodyPr/>
          <a:lstStyle/>
          <a:p>
            <a:r>
              <a:rPr lang="hr-HR" dirty="0" smtClean="0"/>
              <a:t>Tipovi evaluacije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904471"/>
            <a:ext cx="7510463" cy="4032250"/>
          </a:xfrm>
        </p:spPr>
        <p:txBody>
          <a:bodyPr/>
          <a:lstStyle/>
          <a:p>
            <a:r>
              <a:rPr lang="en-US" sz="1800" b="1" dirty="0" err="1" smtClean="0">
                <a:solidFill>
                  <a:srgbClr val="C00000"/>
                </a:solidFill>
              </a:rPr>
              <a:t>Proces</a:t>
            </a:r>
            <a:r>
              <a:rPr lang="hr-HR" sz="1800" b="1" dirty="0" smtClean="0">
                <a:solidFill>
                  <a:srgbClr val="C00000"/>
                </a:solidFill>
              </a:rPr>
              <a:t>a</a:t>
            </a:r>
            <a:r>
              <a:rPr lang="en-US" sz="1800" b="1" dirty="0" smtClean="0">
                <a:solidFill>
                  <a:srgbClr val="C00000"/>
                </a:solidFill>
              </a:rPr>
              <a:t> (</a:t>
            </a:r>
            <a:r>
              <a:rPr lang="hr-HR" sz="1800" b="1" dirty="0" smtClean="0">
                <a:solidFill>
                  <a:srgbClr val="C00000"/>
                </a:solidFill>
              </a:rPr>
              <a:t>evaluacija aktivnosti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pPr lvl="1"/>
            <a:r>
              <a:rPr lang="hr-HR" sz="1600" dirty="0"/>
              <a:t>Kako program djeluje u smjeru postizanja zadanih ciljeva </a:t>
            </a:r>
          </a:p>
          <a:p>
            <a:pPr lvl="1"/>
            <a:r>
              <a:rPr lang="hr-HR" sz="1600" dirty="0"/>
              <a:t>Koliko dobro teče provedba</a:t>
            </a:r>
          </a:p>
          <a:p>
            <a:pPr lvl="1"/>
            <a:r>
              <a:rPr lang="hr-HR" sz="1600" dirty="0"/>
              <a:t>Koje poteškoće </a:t>
            </a:r>
            <a:r>
              <a:rPr lang="hr-HR" sz="1600" dirty="0" smtClean="0"/>
              <a:t>postoje</a:t>
            </a:r>
            <a:endParaRPr lang="hr-HR" sz="1600" dirty="0"/>
          </a:p>
          <a:p>
            <a:pPr marL="361950" lvl="1" indent="0">
              <a:buNone/>
            </a:pPr>
            <a:endParaRPr lang="en-US" dirty="0"/>
          </a:p>
          <a:p>
            <a:r>
              <a:rPr lang="hr-HR" sz="1800" b="1" dirty="0" smtClean="0">
                <a:solidFill>
                  <a:srgbClr val="C00000"/>
                </a:solidFill>
              </a:rPr>
              <a:t>Učinaka</a:t>
            </a:r>
            <a:r>
              <a:rPr lang="en-US" sz="1800" b="1" dirty="0" smtClean="0">
                <a:solidFill>
                  <a:srgbClr val="C00000"/>
                </a:solidFill>
              </a:rPr>
              <a:t> (</a:t>
            </a:r>
            <a:r>
              <a:rPr lang="hr-HR" sz="1800" b="1" dirty="0" smtClean="0">
                <a:solidFill>
                  <a:srgbClr val="C00000"/>
                </a:solidFill>
              </a:rPr>
              <a:t>evaluacija izravnih učinaka programa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pPr lvl="1"/>
            <a:r>
              <a:rPr lang="hr-HR" sz="1600" dirty="0"/>
              <a:t>Određuje koje to izravne učinke program ima na one koji su mu izravno ili neizravno podvrgnuti ( te na partnere programa i na zajednicu). </a:t>
            </a:r>
          </a:p>
          <a:p>
            <a:pPr lvl="1"/>
            <a:r>
              <a:rPr lang="hr-HR" sz="1600" dirty="0"/>
              <a:t>Daje podatke o tome hoće li program uspjeti ispuniti kratkoročne ciljeve.. </a:t>
            </a:r>
            <a:endParaRPr lang="hr-HR" sz="1600" dirty="0" smtClean="0"/>
          </a:p>
          <a:p>
            <a:endParaRPr lang="en-US" dirty="0"/>
          </a:p>
          <a:p>
            <a:r>
              <a:rPr lang="hr-HR" sz="1800" b="1" dirty="0" smtClean="0">
                <a:solidFill>
                  <a:srgbClr val="C00000"/>
                </a:solidFill>
              </a:rPr>
              <a:t>Ishoda 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hr-HR" sz="1800" b="1" dirty="0" smtClean="0">
                <a:solidFill>
                  <a:srgbClr val="C00000"/>
                </a:solidFill>
              </a:rPr>
              <a:t>evaluacija dugotrajnijih koristi od programa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pPr lvl="1"/>
            <a:r>
              <a:rPr lang="hr-HR" sz="1600" dirty="0"/>
              <a:t>Razlučuje jesu li se programom postigli dugoročni ciljevi. </a:t>
            </a:r>
          </a:p>
          <a:p>
            <a:pPr lvl="1"/>
            <a:r>
              <a:rPr lang="hr-HR" sz="1600" dirty="0"/>
              <a:t>Prati održavanje učinaka programa (tj. probir tijekom vremena)</a:t>
            </a:r>
          </a:p>
          <a:p>
            <a:pPr lvl="1"/>
            <a:r>
              <a:rPr lang="hr-HR" sz="1600" dirty="0"/>
              <a:t>Dokumentira dugoročne učinke na morbiditet i mortalitet od karcinoma.</a:t>
            </a:r>
          </a:p>
          <a:p>
            <a:endParaRPr lang="hr-HR" dirty="0" smtClean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52736"/>
              </p:ext>
            </p:extLst>
          </p:nvPr>
        </p:nvGraphicFramePr>
        <p:xfrm>
          <a:off x="584200" y="1944158"/>
          <a:ext cx="78867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upė 18"/>
          <p:cNvGrpSpPr/>
          <p:nvPr/>
        </p:nvGrpSpPr>
        <p:grpSpPr>
          <a:xfrm>
            <a:off x="1219200" y="1323341"/>
            <a:ext cx="4724400" cy="4374727"/>
            <a:chOff x="516467" y="546348"/>
            <a:chExt cx="5427133" cy="5735919"/>
          </a:xfrm>
        </p:grpSpPr>
        <p:sp>
          <p:nvSpPr>
            <p:cNvPr id="17" name="Ovalas 16"/>
            <p:cNvSpPr/>
            <p:nvPr/>
          </p:nvSpPr>
          <p:spPr>
            <a:xfrm>
              <a:off x="516467" y="2319867"/>
              <a:ext cx="5427133" cy="3962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Tiesioji rodyklės jungtis 4"/>
            <p:cNvCxnSpPr>
              <a:stCxn id="17" idx="0"/>
              <a:endCxn id="7" idx="2"/>
            </p:cNvCxnSpPr>
            <p:nvPr/>
          </p:nvCxnSpPr>
          <p:spPr>
            <a:xfrm flipV="1">
              <a:off x="3230034" y="1069569"/>
              <a:ext cx="0" cy="12502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6626" y="546348"/>
              <a:ext cx="3106813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800" b="1" dirty="0" smtClean="0"/>
                <a:t>Procesna evaluacija</a:t>
              </a:r>
              <a:endParaRPr lang="en-US" sz="2800" b="1" dirty="0"/>
            </a:p>
          </p:txBody>
        </p:sp>
      </p:grpSp>
      <p:grpSp>
        <p:nvGrpSpPr>
          <p:cNvPr id="20" name="Grupė 19"/>
          <p:cNvGrpSpPr/>
          <p:nvPr/>
        </p:nvGrpSpPr>
        <p:grpSpPr>
          <a:xfrm>
            <a:off x="5367867" y="578358"/>
            <a:ext cx="3221566" cy="4992709"/>
            <a:chOff x="5154520" y="392091"/>
            <a:chExt cx="3948838" cy="4992709"/>
          </a:xfrm>
        </p:grpSpPr>
        <p:sp>
          <p:nvSpPr>
            <p:cNvPr id="2" name="Ovalas 1"/>
            <p:cNvSpPr/>
            <p:nvPr/>
          </p:nvSpPr>
          <p:spPr>
            <a:xfrm>
              <a:off x="5367867" y="2624666"/>
              <a:ext cx="3522133" cy="27601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Tiesioji rodyklės jungtis 17"/>
            <p:cNvCxnSpPr>
              <a:endCxn id="9" idx="2"/>
            </p:cNvCxnSpPr>
            <p:nvPr/>
          </p:nvCxnSpPr>
          <p:spPr>
            <a:xfrm flipV="1">
              <a:off x="7128935" y="915311"/>
              <a:ext cx="4" cy="17093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54520" y="392091"/>
              <a:ext cx="39488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2800" b="1" dirty="0" smtClean="0"/>
                <a:t>Evaluacija učinka i ishoda</a:t>
              </a:r>
              <a:endParaRPr lang="en-US" sz="2800" b="1" dirty="0"/>
            </a:p>
          </p:txBody>
        </p:sp>
      </p:grpSp>
      <p:grpSp>
        <p:nvGrpSpPr>
          <p:cNvPr id="12" name="Grupė 9"/>
          <p:cNvGrpSpPr/>
          <p:nvPr/>
        </p:nvGrpSpPr>
        <p:grpSpPr>
          <a:xfrm flipV="1">
            <a:off x="1559789" y="5095925"/>
            <a:ext cx="1797627" cy="1263073"/>
            <a:chOff x="1417782" y="789688"/>
            <a:chExt cx="2396836" cy="1263073"/>
          </a:xfrm>
        </p:grpSpPr>
        <p:cxnSp>
          <p:nvCxnSpPr>
            <p:cNvPr id="13" name="Tiesioji rodyklės jungtis 5"/>
            <p:cNvCxnSpPr/>
            <p:nvPr/>
          </p:nvCxnSpPr>
          <p:spPr>
            <a:xfrm flipH="1">
              <a:off x="2616197" y="1251352"/>
              <a:ext cx="9109" cy="80140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V="1">
              <a:off x="1417782" y="789688"/>
              <a:ext cx="2396836" cy="46166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Organizacijski</a:t>
              </a:r>
            </a:p>
            <a:p>
              <a:pPr algn="ctr"/>
              <a:r>
                <a:rPr lang="hr-HR" dirty="0"/>
                <a:t>p</a:t>
              </a:r>
              <a:r>
                <a:rPr lang="hr-HR" dirty="0" smtClean="0"/>
                <a:t>okazatelji</a:t>
              </a:r>
            </a:p>
          </p:txBody>
        </p:sp>
      </p:grpSp>
      <p:grpSp>
        <p:nvGrpSpPr>
          <p:cNvPr id="15" name="Grupė 10"/>
          <p:cNvGrpSpPr/>
          <p:nvPr/>
        </p:nvGrpSpPr>
        <p:grpSpPr>
          <a:xfrm flipV="1">
            <a:off x="3863491" y="5095925"/>
            <a:ext cx="1797627" cy="1267454"/>
            <a:chOff x="1417782" y="1204813"/>
            <a:chExt cx="2396836" cy="1267454"/>
          </a:xfrm>
        </p:grpSpPr>
        <p:cxnSp>
          <p:nvCxnSpPr>
            <p:cNvPr id="16" name="Tiesioji rodyklės jungtis 11"/>
            <p:cNvCxnSpPr>
              <a:stCxn id="21" idx="0"/>
            </p:cNvCxnSpPr>
            <p:nvPr/>
          </p:nvCxnSpPr>
          <p:spPr>
            <a:xfrm>
              <a:off x="2616201" y="1666478"/>
              <a:ext cx="0" cy="80578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flipV="1">
              <a:off x="1417782" y="1204813"/>
              <a:ext cx="2396836" cy="46166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Pokazatelji procesa i kvalitete</a:t>
              </a:r>
            </a:p>
          </p:txBody>
        </p:sp>
      </p:grpSp>
      <p:grpSp>
        <p:nvGrpSpPr>
          <p:cNvPr id="22" name="Grupė 13"/>
          <p:cNvGrpSpPr/>
          <p:nvPr/>
        </p:nvGrpSpPr>
        <p:grpSpPr>
          <a:xfrm flipV="1">
            <a:off x="6167195" y="5095925"/>
            <a:ext cx="1797627" cy="1263073"/>
            <a:chOff x="1417782" y="837431"/>
            <a:chExt cx="2396836" cy="1263073"/>
          </a:xfrm>
        </p:grpSpPr>
        <p:cxnSp>
          <p:nvCxnSpPr>
            <p:cNvPr id="23" name="Tiesioji rodyklės jungtis 14"/>
            <p:cNvCxnSpPr/>
            <p:nvPr/>
          </p:nvCxnSpPr>
          <p:spPr>
            <a:xfrm flipH="1">
              <a:off x="2616199" y="1058333"/>
              <a:ext cx="1" cy="10421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flipV="1">
              <a:off x="1417782" y="837431"/>
              <a:ext cx="2396836" cy="46166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Rani i kasni pokazatelji učinka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9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cs typeface="Arial" pitchFamily="34" charset="0"/>
              </a:rPr>
              <a:t>Evaluacija probira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/>
              <a:t>Kako </a:t>
            </a:r>
            <a:r>
              <a:rPr lang="hr-HR" sz="1800" dirty="0"/>
              <a:t>bismo odredili učinkovitost programa važno je točno </a:t>
            </a:r>
            <a:r>
              <a:rPr lang="hr-HR" sz="1800" dirty="0" smtClean="0"/>
              <a:t>bilježenje </a:t>
            </a:r>
            <a:r>
              <a:rPr lang="hr-HR" sz="1800" dirty="0"/>
              <a:t>svih podataka te praćenje ciljne populacije tijekom duljeg vremenskog </a:t>
            </a:r>
            <a:r>
              <a:rPr lang="hr-HR" sz="1800" dirty="0" smtClean="0"/>
              <a:t>razdoblja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 smtClean="0"/>
              <a:t>Europske </a:t>
            </a:r>
            <a:r>
              <a:rPr lang="hr-HR" sz="1800" dirty="0"/>
              <a:t>smjernice za osiguranje </a:t>
            </a:r>
            <a:r>
              <a:rPr lang="hr-HR" sz="1800" dirty="0" smtClean="0"/>
              <a:t>kvalitete probira</a:t>
            </a:r>
            <a:r>
              <a:rPr lang="hr-HR" sz="1800" dirty="0"/>
              <a:t>, predviđaju ujednačenu </a:t>
            </a:r>
            <a:r>
              <a:rPr lang="hr-HR" sz="1800" dirty="0" smtClean="0"/>
              <a:t>metodologiju </a:t>
            </a:r>
            <a:r>
              <a:rPr lang="hr-HR" sz="1800" dirty="0"/>
              <a:t>prikupljanja podataka i izvještavanja </a:t>
            </a:r>
            <a:r>
              <a:rPr lang="hr-HR" sz="1800" dirty="0" smtClean="0"/>
              <a:t>o programu </a:t>
            </a:r>
            <a:r>
              <a:rPr lang="hr-HR" sz="1800" dirty="0"/>
              <a:t>probira (koristeći istu </a:t>
            </a:r>
            <a:r>
              <a:rPr lang="hr-HR" sz="1800" dirty="0" smtClean="0"/>
              <a:t>dogovorenu </a:t>
            </a:r>
            <a:r>
              <a:rPr lang="hr-HR" sz="1800" dirty="0"/>
              <a:t>terminologiju, definicije i klasifikacije</a:t>
            </a:r>
            <a:r>
              <a:rPr lang="hr-HR" sz="1800" dirty="0" smtClean="0"/>
              <a:t>)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1749">
            <a:off x="6097747" y="4146517"/>
            <a:ext cx="1913749" cy="2486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4875">
            <a:off x="3142557" y="4115589"/>
            <a:ext cx="1814889" cy="25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Osiguranje kvalitete postupka probira </a:t>
            </a:r>
            <a:endParaRPr lang="sl-SI" sz="3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Sustav osiguranja kvalitete zahtijeva čvrst </a:t>
            </a:r>
            <a:r>
              <a:rPr lang="hr-HR" dirty="0"/>
              <a:t>sustav upravljanja programom i</a:t>
            </a:r>
            <a:r>
              <a:rPr lang="hr-HR" dirty="0" smtClean="0"/>
              <a:t> koordinaciju istog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Uključuje: 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Tehničke aspekte i kvalificirane djelatnike</a:t>
            </a:r>
          </a:p>
          <a:p>
            <a:pPr lvl="1"/>
            <a:r>
              <a:rPr lang="hr-HR" dirty="0" smtClean="0"/>
              <a:t>Praćenje provedbe i vanjsko ocjenjivanje</a:t>
            </a:r>
          </a:p>
          <a:p>
            <a:pPr lvl="1"/>
            <a:r>
              <a:rPr lang="hr-HR" dirty="0"/>
              <a:t>E</a:t>
            </a:r>
            <a:r>
              <a:rPr lang="hr-HR" dirty="0" smtClean="0"/>
              <a:t>valuaciju učinka </a:t>
            </a:r>
            <a:r>
              <a:rPr lang="hr-HR" dirty="0"/>
              <a:t>probira na </a:t>
            </a:r>
            <a:r>
              <a:rPr lang="hr-HR" dirty="0" smtClean="0"/>
              <a:t>veličinu </a:t>
            </a:r>
            <a:r>
              <a:rPr lang="hr-HR" dirty="0"/>
              <a:t>problema bolesti</a:t>
            </a:r>
          </a:p>
          <a:p>
            <a:pPr lvl="1"/>
            <a:endParaRPr lang="hr-HR" dirty="0" smtClean="0"/>
          </a:p>
          <a:p>
            <a:pPr lvl="1"/>
            <a:endParaRPr lang="sl-SI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17172" y="4704216"/>
            <a:ext cx="6641495" cy="1163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hr-HR" sz="1800" b="0" dirty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Formiranje registra probira i povezivanje individualnih podataka s podatcima registra za rak, uzimajući u obzir prikladne standarde i metode zaštite podataka, </a:t>
            </a:r>
            <a:r>
              <a:rPr lang="hr-HR" sz="1800" b="0" dirty="0" smtClean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ključni </a:t>
            </a:r>
            <a:r>
              <a:rPr lang="hr-HR" sz="1800" b="0" dirty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su alati za praćenje i </a:t>
            </a:r>
            <a:r>
              <a:rPr lang="hr-HR" sz="1800" b="0" dirty="0" smtClean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evaluaciju</a:t>
            </a:r>
            <a:r>
              <a:rPr lang="hr-HR" sz="1800" b="0" dirty="0" smtClean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  <a:sym typeface="Symbol" panose="05050102010706020507" pitchFamily="18" charset="2"/>
              </a:rPr>
              <a:t> </a:t>
            </a:r>
            <a:r>
              <a:rPr lang="hr-HR" sz="1800" dirty="0" smtClean="0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  <a:sym typeface="Symbol" panose="05050102010706020507" pitchFamily="18" charset="2"/>
              </a:rPr>
              <a:t>Osiguranje kvalitete</a:t>
            </a:r>
            <a:endParaRPr kumimoji="0" lang="hr-HR" sz="1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Povezanost registara u kontroli kvalitete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50329" y="2683328"/>
            <a:ext cx="2340428" cy="7293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/>
              <a:t>REGISTRI PROBIRA</a:t>
            </a:r>
          </a:p>
          <a:p>
            <a:pPr algn="ctr"/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(registar Papa ili HPV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r-HR" sz="1000" b="1" i="0" u="none" strike="noStrike" cap="none" normalizeH="0" baseline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nalaza,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registar </a:t>
            </a:r>
            <a:r>
              <a:rPr kumimoji="0" lang="hr-HR" sz="1000" b="1" i="0" u="none" strike="noStrike" cap="none" normalizeH="0" dirty="0" err="1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kolposkopskih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nalaza, registar </a:t>
            </a:r>
            <a:r>
              <a:rPr kumimoji="0" lang="hr-HR" sz="1000" b="1" i="0" u="none" strike="noStrike" cap="none" normalizeH="0" dirty="0" err="1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patohistoloških</a:t>
            </a:r>
            <a:r>
              <a:rPr kumimoji="0" lang="hr-HR" sz="1000" b="1" i="0" u="none" strike="noStrike" cap="none" normalizeH="0" dirty="0" smtClean="0">
                <a:ln>
                  <a:noFill/>
                </a:ln>
                <a:solidFill>
                  <a:srgbClr val="C20D2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nalaza)</a:t>
            </a:r>
            <a:endParaRPr kumimoji="0" lang="hr-HR" sz="1000" b="1" i="0" u="none" strike="noStrike" cap="none" normalizeH="0" baseline="0" dirty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20157" y="2683329"/>
            <a:ext cx="2286000" cy="7293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POPULACIJSKI REGISTAR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12029" y="3788229"/>
            <a:ext cx="1926771" cy="6422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/>
              <a:t>REGISTAR ZA RAK</a:t>
            </a:r>
            <a:endParaRPr kumimoji="0" lang="hr-HR" sz="1200" b="1" i="0" u="none" strike="noStrike" cap="none" normalizeH="0" baseline="0" dirty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12029" y="4789714"/>
            <a:ext cx="1926771" cy="631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REGISTAR</a:t>
            </a:r>
            <a:r>
              <a:rPr kumimoji="0" lang="hr-H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UMRLIH</a:t>
            </a:r>
            <a:endParaRPr kumimoji="0" lang="hr-H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Arrow Connector 11"/>
          <p:cNvCxnSpPr>
            <a:stCxn id="6" idx="3"/>
            <a:endCxn id="4" idx="1"/>
          </p:cNvCxnSpPr>
          <p:nvPr/>
        </p:nvCxnSpPr>
        <p:spPr bwMode="auto">
          <a:xfrm flipV="1">
            <a:off x="3906157" y="3048000"/>
            <a:ext cx="144417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>
            <a:stCxn id="8" idx="1"/>
            <a:endCxn id="6" idx="2"/>
          </p:cNvCxnSpPr>
          <p:nvPr/>
        </p:nvCxnSpPr>
        <p:spPr bwMode="auto">
          <a:xfrm flipH="1" flipV="1">
            <a:off x="2763157" y="3412672"/>
            <a:ext cx="948872" cy="696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3"/>
            <a:endCxn id="4" idx="2"/>
          </p:cNvCxnSpPr>
          <p:nvPr/>
        </p:nvCxnSpPr>
        <p:spPr bwMode="auto">
          <a:xfrm flipV="1">
            <a:off x="5638800" y="3412671"/>
            <a:ext cx="881743" cy="696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 bwMode="auto">
          <a:xfrm>
            <a:off x="4675415" y="4430486"/>
            <a:ext cx="0" cy="359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9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Indikatori kvalitete u provedbi preventivnih programa u EU</a:t>
            </a:r>
            <a:endParaRPr lang="hr-H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7815" y="1989138"/>
            <a:ext cx="9171815" cy="48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61661896"/>
                  </p:ext>
                </p:extLst>
              </p:nvPr>
            </p:nvGraphicFramePr>
            <p:xfrm>
              <a:off x="380997" y="2094265"/>
              <a:ext cx="8545288" cy="356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INTENZITET PROBIRA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Proširenost programa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(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broj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) 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ena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ciljne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populacije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podru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č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ja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obuhvata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koje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su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dobile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aktivnu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uslugu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programa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broj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) ž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ena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ciljne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populacije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č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itave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regije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ili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zemlje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Obuhvat ciljne populacije pozivom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broj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) ž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ena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pozvanih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u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definiranom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razdoblju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r-HR" sz="1200" dirty="0" smtClean="0"/>
                                      <m:t>  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(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broj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) 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ena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ciljnoj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populaciji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koje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imaju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prebivali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š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te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u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dr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ž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avi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hr-HR" sz="1200" dirty="0" smtClean="0"/>
                                          <m:t> 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t-BR" sz="1600" b="1" dirty="0" smtClean="0"/>
                            <a:t>Obuhvat ciljne populacije</a:t>
                          </a:r>
                          <a:r>
                            <a:rPr lang="hr-HR" sz="1600" b="1" baseline="0" dirty="0" smtClean="0"/>
                            <a:t> </a:t>
                          </a:r>
                          <a:r>
                            <a:rPr lang="pt-BR" sz="1600" b="1" dirty="0" smtClean="0"/>
                            <a:t>testiranjem briseva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hr-HR" sz="1200" i="1" dirty="0" smtClean="0">
                            <a:latin typeface="+mn-lt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barem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jednom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definiranom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intervalu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ciljnoj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populaciji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imaju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prebivali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te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dr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avi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161661896"/>
                  </p:ext>
                </p:extLst>
              </p:nvPr>
            </p:nvGraphicFramePr>
            <p:xfrm>
              <a:off x="380997" y="2094265"/>
              <a:ext cx="8545288" cy="356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INTENZITET PROBIRA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Proširenost programa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3827" r="-503" b="-172222"/>
                          </a:stretch>
                        </a:blipFill>
                      </a:tcPr>
                    </a:tc>
                  </a:tr>
                  <a:tr h="811276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Obuhvat ciljne populacije pozivom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236090" r="-503" b="-109774"/>
                          </a:stretch>
                        </a:blip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t-BR" sz="1600" b="1" dirty="0" smtClean="0"/>
                            <a:t>Obuhvat ciljne populacije</a:t>
                          </a:r>
                          <a:r>
                            <a:rPr lang="hr-HR" sz="1600" b="1" baseline="0" dirty="0" smtClean="0"/>
                            <a:t> </a:t>
                          </a:r>
                          <a:r>
                            <a:rPr lang="pt-BR" sz="1600" b="1" dirty="0" smtClean="0"/>
                            <a:t>testiranjem briseva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310417" r="-503" b="-13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81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906361"/>
                  </p:ext>
                </p:extLst>
              </p:nvPr>
            </p:nvGraphicFramePr>
            <p:xfrm>
              <a:off x="380997" y="2094265"/>
              <a:ext cx="8545288" cy="3777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INTENZITET PROBIRA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Odaziv na poziv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odre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razdoblju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pl-PL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pozvanih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tom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razdoblju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Broj uzetih </a:t>
                          </a:r>
                          <a:r>
                            <a:rPr lang="hr-HR" sz="1600" b="1" dirty="0" err="1" smtClean="0"/>
                            <a:t>briseva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broj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probirnih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testova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3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godine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ciljnoj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populaciji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Distribucija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prema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uzetih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briseva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za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istom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razdoblju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invazivnog karcinoma u žena koje nisu podvrgnute probiru te žena koje nisu dostatno podvrgnute probiru u danom intervalu (3.5</a:t>
                          </a:r>
                          <a:r>
                            <a:rPr lang="hr-HR" sz="1600" b="1" baseline="0" dirty="0" smtClean="0"/>
                            <a:t> godine</a:t>
                          </a:r>
                          <a:r>
                            <a:rPr lang="hr-HR" sz="1600" b="1" dirty="0" smtClean="0"/>
                            <a:t>)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hr-HR" sz="1200" i="1" dirty="0" smtClean="0">
                            <a:latin typeface="+mn-lt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detektiranih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posve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invazivnih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karcinoma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nisu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danom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intervalu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(3.5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godina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osoba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godina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nisu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istom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intervalu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(3.5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godina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85906361"/>
                  </p:ext>
                </p:extLst>
              </p:nvPr>
            </p:nvGraphicFramePr>
            <p:xfrm>
              <a:off x="380997" y="2094265"/>
              <a:ext cx="8545288" cy="37771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INTENZITET PROBIRA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Odaziv na poziv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3827" r="-503" b="-200000"/>
                          </a:stretch>
                        </a:blipFill>
                      </a:tcPr>
                    </a:tc>
                  </a:tr>
                  <a:tr h="82994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Broj uzetih </a:t>
                          </a:r>
                          <a:r>
                            <a:rPr lang="hr-HR" sz="1600" b="1" dirty="0" err="1" smtClean="0"/>
                            <a:t>briseva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229197" r="-503" b="-136496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invazivnog karcinoma u žena koje nisu podvrgnute probiru te žena koje nisu dostatno podvrgnute probiru u danom intervalu (3.5</a:t>
                          </a:r>
                          <a:r>
                            <a:rPr lang="hr-HR" sz="1600" b="1" baseline="0" dirty="0" smtClean="0"/>
                            <a:t> godine</a:t>
                          </a:r>
                          <a:r>
                            <a:rPr lang="hr-HR" sz="1600" b="1" dirty="0" smtClean="0"/>
                            <a:t>)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257714" r="-503" b="-6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4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-1"/>
            <a:ext cx="2057400" cy="3291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Diskusija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koji način povećati odaziv žena?</a:t>
            </a:r>
          </a:p>
          <a:p>
            <a:endParaRPr lang="hr-HR" dirty="0" smtClean="0"/>
          </a:p>
          <a:p>
            <a:r>
              <a:rPr lang="hr-HR" dirty="0" smtClean="0"/>
              <a:t>Tko bi bio najpogodniji za pozivanje žena i na koji način?</a:t>
            </a:r>
          </a:p>
          <a:p>
            <a:endParaRPr lang="hr-HR" dirty="0" smtClean="0"/>
          </a:p>
          <a:p>
            <a:r>
              <a:rPr lang="hr-HR" dirty="0" smtClean="0"/>
              <a:t>Nagrada ili kazna za žene kao mehanizam povećavanja odaziva?</a:t>
            </a:r>
          </a:p>
          <a:p>
            <a:endParaRPr lang="hr-HR" dirty="0" smtClean="0"/>
          </a:p>
          <a:p>
            <a:r>
              <a:rPr lang="hr-HR" dirty="0" smtClean="0"/>
              <a:t>Trebaju </a:t>
            </a:r>
            <a:r>
              <a:rPr lang="hr-HR" dirty="0"/>
              <a:t>li žene biti upoznate s rezultatima </a:t>
            </a:r>
            <a:r>
              <a:rPr lang="hr-HR" dirty="0" err="1"/>
              <a:t>probirnog</a:t>
            </a:r>
            <a:r>
              <a:rPr lang="hr-HR" dirty="0"/>
              <a:t> testa te tko i na koji način ih o tome treba obavijestiti?</a:t>
            </a:r>
          </a:p>
          <a:p>
            <a:endParaRPr lang="hr-HR" dirty="0"/>
          </a:p>
          <a:p>
            <a:r>
              <a:rPr lang="hr-HR" dirty="0"/>
              <a:t>Što je poželjno napraviti u slučaju da žena ne prati upute za daljnju dijagnostičku obradu</a:t>
            </a:r>
            <a:r>
              <a:rPr lang="hr-H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47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98" y="3498395"/>
            <a:ext cx="7618107" cy="1771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180" y="1198410"/>
            <a:ext cx="7692414" cy="21961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681842" y="3722913"/>
            <a:ext cx="1902279" cy="3265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529" y="5323114"/>
            <a:ext cx="7692414" cy="4826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 rot="375885">
            <a:off x="7843946" y="2121037"/>
            <a:ext cx="523071" cy="16230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Ispitivanja javnog mijenja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Tri četvrtine ispitanih žena (2.389 ispitanika odnosno 75,3%) potvrdilo je da su primijetili medijsku/marketinšku kampanju provedenu u okviru Nacionalnog </a:t>
            </a:r>
            <a:r>
              <a:rPr lang="hr-HR" sz="1800" dirty="0" smtClean="0"/>
              <a:t>programa</a:t>
            </a:r>
            <a:endParaRPr lang="hr-HR" sz="1600" dirty="0" smtClean="0"/>
          </a:p>
          <a:p>
            <a:endParaRPr lang="hr-HR" sz="1600" dirty="0"/>
          </a:p>
          <a:p>
            <a:r>
              <a:rPr lang="hr-HR" sz="1800" dirty="0" smtClean="0"/>
              <a:t>Tijekom medijske kampanje u najvećoj mjeri su primijetili:</a:t>
            </a:r>
          </a:p>
          <a:p>
            <a:pPr lvl="1"/>
            <a:r>
              <a:rPr lang="hr-HR" sz="1600" dirty="0"/>
              <a:t>TV </a:t>
            </a:r>
            <a:r>
              <a:rPr lang="hr-HR" sz="1600" dirty="0" smtClean="0"/>
              <a:t>reklamu</a:t>
            </a:r>
          </a:p>
          <a:p>
            <a:pPr lvl="1"/>
            <a:r>
              <a:rPr lang="hr-HR" sz="1600" dirty="0"/>
              <a:t>R</a:t>
            </a:r>
            <a:r>
              <a:rPr lang="hr-HR" sz="1600" dirty="0" smtClean="0"/>
              <a:t>eportažu </a:t>
            </a:r>
            <a:r>
              <a:rPr lang="hr-HR" sz="1600" dirty="0"/>
              <a:t>u medijima </a:t>
            </a:r>
            <a:endParaRPr lang="hr-HR" sz="1600" dirty="0" smtClean="0"/>
          </a:p>
          <a:p>
            <a:pPr lvl="1"/>
            <a:r>
              <a:rPr lang="hr-HR" sz="1600" dirty="0" smtClean="0"/>
              <a:t>Letak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8491" t="17675" r="27515" b="22984"/>
          <a:stretch/>
        </p:blipFill>
        <p:spPr>
          <a:xfrm>
            <a:off x="5653547" y="3828794"/>
            <a:ext cx="3097163" cy="2349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6545" t="11225" r="17614" b="4997"/>
          <a:stretch/>
        </p:blipFill>
        <p:spPr>
          <a:xfrm>
            <a:off x="3413919" y="4299619"/>
            <a:ext cx="1927091" cy="1408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3984" r="34900" b="3996"/>
          <a:stretch/>
        </p:blipFill>
        <p:spPr>
          <a:xfrm rot="20506750">
            <a:off x="1485215" y="4356761"/>
            <a:ext cx="1630937" cy="17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Ispitivanja javnog mijenja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mediji informiranja:</a:t>
            </a:r>
          </a:p>
          <a:p>
            <a:pPr lvl="1"/>
            <a:r>
              <a:rPr lang="hr-HR" dirty="0" smtClean="0"/>
              <a:t>Tv</a:t>
            </a:r>
          </a:p>
          <a:p>
            <a:pPr lvl="1"/>
            <a:r>
              <a:rPr lang="hr-HR" dirty="0" smtClean="0"/>
              <a:t>Internet portali</a:t>
            </a:r>
          </a:p>
          <a:p>
            <a:pPr lvl="1"/>
            <a:r>
              <a:rPr lang="hr-HR" dirty="0" smtClean="0"/>
              <a:t>Društvene mreže</a:t>
            </a:r>
            <a:endParaRPr lang="hr-HR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4618216" y="2310582"/>
            <a:ext cx="648929" cy="108154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3548" y="2566219"/>
            <a:ext cx="196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Glavna sredstva komuniciranja poruka u programu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862" t="7245" r="23903" b="3829"/>
          <a:stretch/>
        </p:blipFill>
        <p:spPr>
          <a:xfrm>
            <a:off x="4473503" y="3929410"/>
            <a:ext cx="3146497" cy="20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Povećanje obuhvata kroz dostupnost informacija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372" b="5079"/>
          <a:stretch/>
        </p:blipFill>
        <p:spPr>
          <a:xfrm>
            <a:off x="1187450" y="2125132"/>
            <a:ext cx="7339453" cy="3945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3657" y="6604084"/>
            <a:ext cx="1720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www.cervicalcheck.ir</a:t>
            </a:r>
          </a:p>
        </p:txBody>
      </p:sp>
    </p:spTree>
    <p:extLst>
      <p:ext uri="{BB962C8B-B14F-4D97-AF65-F5344CB8AC3E}">
        <p14:creationId xmlns:p14="http://schemas.microsoft.com/office/powerpoint/2010/main" val="4473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372" b="5289"/>
          <a:stretch/>
        </p:blipFill>
        <p:spPr>
          <a:xfrm>
            <a:off x="1187450" y="2125132"/>
            <a:ext cx="7339453" cy="393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657" y="6604084"/>
            <a:ext cx="1720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www.cervicalcheck.ir</a:t>
            </a:r>
          </a:p>
        </p:txBody>
      </p:sp>
    </p:spTree>
    <p:extLst>
      <p:ext uri="{BB962C8B-B14F-4D97-AF65-F5344CB8AC3E}">
        <p14:creationId xmlns:p14="http://schemas.microsoft.com/office/powerpoint/2010/main" val="1628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372" b="5289"/>
          <a:stretch/>
        </p:blipFill>
        <p:spPr>
          <a:xfrm>
            <a:off x="1187450" y="2125132"/>
            <a:ext cx="7339453" cy="3970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657" y="6604084"/>
            <a:ext cx="1720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www.cervicalcheck.ir</a:t>
            </a:r>
          </a:p>
        </p:txBody>
      </p:sp>
    </p:spTree>
    <p:extLst>
      <p:ext uri="{BB962C8B-B14F-4D97-AF65-F5344CB8AC3E}">
        <p14:creationId xmlns:p14="http://schemas.microsoft.com/office/powerpoint/2010/main" val="20832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372" b="5289"/>
          <a:stretch/>
        </p:blipFill>
        <p:spPr>
          <a:xfrm>
            <a:off x="1187450" y="2125132"/>
            <a:ext cx="7339453" cy="400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657" y="6604084"/>
            <a:ext cx="17203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www.cervicalcheck.ir</a:t>
            </a:r>
          </a:p>
        </p:txBody>
      </p:sp>
    </p:spTree>
    <p:extLst>
      <p:ext uri="{BB962C8B-B14F-4D97-AF65-F5344CB8AC3E}">
        <p14:creationId xmlns:p14="http://schemas.microsoft.com/office/powerpoint/2010/main" val="28551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1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3360415"/>
                  </p:ext>
                </p:extLst>
              </p:nvPr>
            </p:nvGraphicFramePr>
            <p:xfrm>
              <a:off x="380997" y="2094265"/>
              <a:ext cx="8545288" cy="37670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Distribucija žena podvrgnutih probiru prema citološkom nalazu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citolo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dijagnozom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Upućivanje na ponovnu citologiju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kojima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savjetovano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ponavljanje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testa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intervalu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kra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ć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od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redovitog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  <a:p>
                          <a:pPr algn="l"/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l-PL" sz="1600" b="1" dirty="0" smtClean="0"/>
                            <a:t>Odaziv na upućivanje na ponovnu citologiju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hr-HR" sz="1200" i="1" dirty="0" smtClean="0">
                            <a:latin typeface="+mn-lt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kao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rezultat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preporuke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za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ponavljanjem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citologije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kojima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preporu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eno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ponavljanje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citologije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03360415"/>
                  </p:ext>
                </p:extLst>
              </p:nvPr>
            </p:nvGraphicFramePr>
            <p:xfrm>
              <a:off x="380997" y="2094265"/>
              <a:ext cx="8545288" cy="37670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Distribucija žena podvrgnutih probiru prema citološkom nalazu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3827" r="-503" b="-192593"/>
                          </a:stretch>
                        </a:blipFill>
                      </a:tcPr>
                    </a:tc>
                  </a:tr>
                  <a:tr h="101346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Upućivanje na ponovnu citologiju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188024" r="-503" b="-86826"/>
                          </a:stretch>
                        </a:blip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l-PL" sz="1600" b="1" dirty="0" smtClean="0"/>
                            <a:t>Odaziv na upućivanje na ponovnu citologiju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336364" r="-503" b="-13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8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8446228"/>
                  </p:ext>
                </p:extLst>
              </p:nvPr>
            </p:nvGraphicFramePr>
            <p:xfrm>
              <a:off x="380997" y="2094265"/>
              <a:ext cx="8545288" cy="3773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Stopa upućivanja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upu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ć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eno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kolposkopiju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Pozitivna </a:t>
                          </a:r>
                          <a:r>
                            <a:rPr lang="hr-HR" sz="1600" b="1" dirty="0" err="1" smtClean="0"/>
                            <a:t>prediktivna</a:t>
                          </a:r>
                          <a:r>
                            <a:rPr lang="hr-HR" sz="1600" b="1" dirty="0" smtClean="0"/>
                            <a:t> vrijednost upućivanja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kod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č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injena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kolposkopija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histolo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ki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potvr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đ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kod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injena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kolposkopija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  <a:p>
                          <a:pPr algn="l"/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Specifičnost testa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nisu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upu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ć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ene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kolposkopiju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kod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nije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histolo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ki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potvr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đ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38446228"/>
                  </p:ext>
                </p:extLst>
              </p:nvPr>
            </p:nvGraphicFramePr>
            <p:xfrm>
              <a:off x="380997" y="2094265"/>
              <a:ext cx="8545288" cy="3773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Stopa upućivanja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3827" r="-503" b="-193210"/>
                          </a:stretch>
                        </a:blipFill>
                      </a:tcPr>
                    </a:tc>
                  </a:tr>
                  <a:tr h="1019937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Pozitivna </a:t>
                          </a:r>
                          <a:r>
                            <a:rPr lang="hr-HR" sz="1600" b="1" dirty="0" err="1" smtClean="0"/>
                            <a:t>prediktivna</a:t>
                          </a:r>
                          <a:r>
                            <a:rPr lang="hr-HR" sz="1600" b="1" dirty="0" smtClean="0"/>
                            <a:t> vrijednost upućivanja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186905" r="-503" b="-86310"/>
                          </a:stretch>
                        </a:blipFill>
                      </a:tcPr>
                    </a:tc>
                  </a:tr>
                  <a:tr h="873195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Specifičnost testa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337063" r="-503" b="-13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58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6475256"/>
                  </p:ext>
                </p:extLst>
              </p:nvPr>
            </p:nvGraphicFramePr>
            <p:xfrm>
              <a:off x="380997" y="2094265"/>
              <a:ext cx="8545288" cy="3255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Stopa detekcije histološkom dijagnozom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histolo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potvr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enim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karcinoma nakon normalne citologije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potpuno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invazivnim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karcinomom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cerviksa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otkrivenim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unutar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3.5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godina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od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normalnog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nalaza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citologije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osoba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godina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za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isto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razdoblje</m:t>
                                        </m:r>
                                      </m:e>
                                      <m:e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nakon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normalnog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citolo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kog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nalaza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  <a:p>
                          <a:pPr algn="l"/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56475256"/>
                  </p:ext>
                </p:extLst>
              </p:nvPr>
            </p:nvGraphicFramePr>
            <p:xfrm>
              <a:off x="380997" y="2094265"/>
              <a:ext cx="8545288" cy="3255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OSOBINE PROBIRNOG TESTA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Stopa detekcije histološkom dijagnozom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3827" r="-503" b="-140741"/>
                          </a:stretch>
                        </a:blipFill>
                      </a:tcPr>
                    </a:tc>
                  </a:tr>
                  <a:tr h="1374902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karcinoma nakon normalne citologije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138938" r="-503" b="-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0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93" y="1543050"/>
            <a:ext cx="769241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2938397"/>
                  </p:ext>
                </p:extLst>
              </p:nvPr>
            </p:nvGraphicFramePr>
            <p:xfrm>
              <a:off x="380997" y="2094265"/>
              <a:ext cx="8545288" cy="4068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DIJAGNOSTIČKA PROCJENA I LIJEČENJE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Odaziv upućenih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hr-HR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kod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kojih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je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zaista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provedena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kolposkopija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upu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ć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enih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na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kolposkopiju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Liječenje </a:t>
                          </a:r>
                          <a:r>
                            <a:rPr lang="hr-HR" sz="1600" b="1" dirty="0" err="1" smtClean="0"/>
                            <a:t>intraepitelnih</a:t>
                          </a:r>
                          <a:r>
                            <a:rPr lang="hr-HR" sz="1600" b="1" dirty="0" smtClean="0"/>
                            <a:t> lezija visokog </a:t>
                          </a:r>
                          <a:r>
                            <a:rPr lang="hr-HR" sz="1600" b="1" dirty="0" err="1" smtClean="0"/>
                            <a:t>gradusa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kod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lije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otkriven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ili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kod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otkriven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ili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  <a:p>
                          <a:pPr algn="l"/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hr-HR" sz="1600" b="1" dirty="0" smtClean="0"/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Udio (%) žena kod kojih je provedena </a:t>
                          </a:r>
                          <a:r>
                            <a:rPr lang="hr-HR" sz="1600" b="1" dirty="0" err="1" smtClean="0"/>
                            <a:t>histerektomija</a:t>
                          </a:r>
                          <a:r>
                            <a:rPr lang="hr-HR" sz="1600" b="1" dirty="0" smtClean="0"/>
                            <a:t> probirom detektiranih </a:t>
                          </a:r>
                          <a:r>
                            <a:rPr lang="hr-HR" sz="1600" b="1" dirty="0" err="1" smtClean="0"/>
                            <a:t>intraepitelnih</a:t>
                          </a:r>
                          <a:r>
                            <a:rPr lang="hr-HR" sz="1600" b="1" dirty="0" smtClean="0"/>
                            <a:t> lezija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histerektomiranim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histolo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ki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potvr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đ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om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podvrgnutih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probiru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histolo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ki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potvr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enim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om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872938397"/>
                  </p:ext>
                </p:extLst>
              </p:nvPr>
            </p:nvGraphicFramePr>
            <p:xfrm>
              <a:off x="380997" y="2094265"/>
              <a:ext cx="8545288" cy="4068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DIJAGNOSTIČKA PROCJENA I LIJEČENJE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1018096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Odaziv upućenih na </a:t>
                          </a:r>
                          <a:r>
                            <a:rPr lang="hr-HR" sz="1600" b="1" dirty="0" err="1" smtClean="0"/>
                            <a:t>kolposkopiju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6604" t="-90476" r="-503" b="-211905"/>
                          </a:stretch>
                        </a:blipFill>
                      </a:tcPr>
                    </a:tc>
                  </a:tr>
                  <a:tr h="843852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Liječenje </a:t>
                          </a:r>
                          <a:r>
                            <a:rPr lang="hr-HR" sz="1600" b="1" dirty="0" err="1" smtClean="0"/>
                            <a:t>intraepitelnih</a:t>
                          </a:r>
                          <a:r>
                            <a:rPr lang="hr-HR" sz="1600" b="1" dirty="0" smtClean="0"/>
                            <a:t> lezija visokog </a:t>
                          </a:r>
                          <a:r>
                            <a:rPr lang="hr-HR" sz="1600" b="1" dirty="0" err="1" smtClean="0"/>
                            <a:t>gradusa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230216" r="-503" b="-156115"/>
                          </a:stretch>
                        </a:blipFill>
                      </a:tcPr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hr-HR" sz="1600" b="1" dirty="0" smtClean="0"/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Udio (%) žena kod kojih je provedena </a:t>
                          </a:r>
                          <a:r>
                            <a:rPr lang="hr-HR" sz="1600" b="1" dirty="0" err="1" smtClean="0"/>
                            <a:t>histerektomija</a:t>
                          </a:r>
                          <a:r>
                            <a:rPr lang="hr-HR" sz="1600" b="1" dirty="0" smtClean="0"/>
                            <a:t> probirom detektiranih </a:t>
                          </a:r>
                          <a:r>
                            <a:rPr lang="hr-HR" sz="1600" b="1" dirty="0" err="1" smtClean="0"/>
                            <a:t>intraepitelnih</a:t>
                          </a:r>
                          <a:r>
                            <a:rPr lang="hr-HR" sz="1600" b="1" dirty="0" smtClean="0"/>
                            <a:t> lezija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213488" r="-503" b="-9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5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programa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8765681"/>
                  </p:ext>
                </p:extLst>
              </p:nvPr>
            </p:nvGraphicFramePr>
            <p:xfrm>
              <a:off x="380997" y="2094265"/>
              <a:ext cx="8545288" cy="373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DIJAGNOSTIČKA PROCJENA I LIJEČENJE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l-PL" sz="1600" b="1" dirty="0" smtClean="0"/>
                            <a:t>Udio (%) žena liječenih od CIN1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lije</m:t>
                                    </m:r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od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otkrivenog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d>
                                      <m:d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broj</m:t>
                                        </m:r>
                                      </m:e>
                                    </m:d>
                                    <m:r>
                                      <a:rPr lang="hr-HR" sz="1200" b="0" i="0" smtClean="0">
                                        <a:latin typeface="Cambria Math" panose="02040503050406030204" pitchFamily="18" charset="0"/>
                                      </a:rPr>
                                      <m:t>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kod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kojih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je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probirom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otkriven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CIN</m:t>
                                    </m:r>
                                    <m:r>
                                      <a:rPr lang="hr-HR" sz="120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invazivnog karcinoma nakon abnormalne citologije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120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slu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č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ajeva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invazivnog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karcinoma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abnormalnim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nalazom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probirne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citologije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broj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osoba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godina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ena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normalnim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nalazom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probirne</m:t>
                                    </m:r>
                                    <m: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1200" i="0" smtClean="0">
                                        <a:latin typeface="Cambria Math" panose="02040503050406030204" pitchFamily="18" charset="0"/>
                                      </a:rPr>
                                      <m:t>citologije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1200" i="0" dirty="0" smtClean="0"/>
                        </a:p>
                        <a:p>
                          <a:pPr algn="l"/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650409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Udio žena s citologijom negativnom na SIL, 6 mjeseci nakon liječenja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lije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č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negativnom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citologijom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nakon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6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mjeseci</m:t>
                                        </m:r>
                                      </m:e>
                                    </m:eqAr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hr-H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hr-HR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r-HR" sz="1200" i="0" smtClean="0">
                                                <a:latin typeface="Cambria Math" panose="02040503050406030204" pitchFamily="18" charset="0"/>
                                              </a:rPr>
                                              <m:t>broj</m:t>
                                            </m:r>
                                          </m:e>
                                        </m:d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ž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podvrgnutih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probiru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lije</m:t>
                                        </m:r>
                                        <m:r>
                                          <a:rPr lang="hr-HR" sz="1200" b="0" i="0" smtClean="0">
                                            <a:latin typeface="Cambria Math" panose="02040503050406030204" pitchFamily="18" charset="0"/>
                                          </a:rPr>
                                          <m:t>č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te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pra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ć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enih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tijekom</m:t>
                                        </m:r>
                                        <m: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 6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hr-HR" sz="1200" i="0" smtClean="0">
                                            <a:latin typeface="Cambria Math" panose="02040503050406030204" pitchFamily="18" charset="0"/>
                                          </a:rPr>
                                          <m:t>mjeseci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hr-HR" sz="1200" dirty="0" smtClean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68765681"/>
                  </p:ext>
                </p:extLst>
              </p:nvPr>
            </p:nvGraphicFramePr>
            <p:xfrm>
              <a:off x="380997" y="2094265"/>
              <a:ext cx="8545288" cy="3732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6137"/>
                    <a:gridCol w="4839151"/>
                  </a:tblGrid>
                  <a:tr h="44816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baseline="0" dirty="0" smtClean="0">
                              <a:solidFill>
                                <a:schemeClr val="tx1"/>
                              </a:solidFill>
                            </a:rPr>
                            <a:t>DIJAGNOSTIČKA PROCJENA I LIJEČENJE</a:t>
                          </a:r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 dirty="0"/>
                        </a:p>
                      </a:txBody>
                      <a:tcPr/>
                    </a:tc>
                  </a:tr>
                  <a:tr h="448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Indikator 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b="1" dirty="0" smtClean="0"/>
                            <a:t>Formula</a:t>
                          </a:r>
                          <a:endParaRPr lang="hr-HR" sz="1600" b="1" dirty="0"/>
                        </a:p>
                      </a:txBody>
                      <a:tcPr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</a:tr>
                  <a:tr h="98411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pl-PL" sz="1600" b="1" dirty="0" smtClean="0"/>
                            <a:t>Udio (%) žena liječenih od CIN1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93827" r="-503" b="-188889"/>
                          </a:stretch>
                        </a:blipFill>
                      </a:tcPr>
                    </a:tc>
                  </a:tr>
                  <a:tr h="1018794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err="1" smtClean="0"/>
                            <a:t>Incidencija</a:t>
                          </a:r>
                          <a:r>
                            <a:rPr lang="hr-HR" sz="1600" b="1" dirty="0" smtClean="0"/>
                            <a:t> invazivnog karcinoma nakon abnormalne citologije</a:t>
                          </a:r>
                          <a:endParaRPr lang="hr-HR" sz="1600" b="1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188024" r="-503" b="-83234"/>
                          </a:stretch>
                        </a:blipFill>
                      </a:tcPr>
                    </a:tc>
                  </a:tr>
                  <a:tr h="833692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hr-HR" sz="1600" b="1" dirty="0" smtClean="0"/>
                            <a:t>Udio žena s citologijom negativnom na SIL, 6 mjeseci nakon liječenja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6604" t="-351095" r="-503" b="-14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35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Epidemiološki pokazatelji kvalitete provođenja </a:t>
            </a:r>
            <a:r>
              <a:rPr lang="vi-VN" dirty="0" smtClean="0"/>
              <a:t>programa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procjenu učinkovitosti programa,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utjecaj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na smanjenje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morbiditeta i mortaliteta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potrebno je dugoročno aktivno pratiti ciljnu populaciju te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povezati bazu podataka Programa s drugim bazama podataka (Registrom za rak, podacima o umrlim osobama).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Kako je za konačni učinak smanjenja mortaliteta za 80% potrebno čekati duže vrijeme, za praćenje učinka Programa probira koriste se kratkoročni zamjenski pokazatelji učinka.</a:t>
            </a: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9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Incidencija</a:t>
            </a:r>
            <a:r>
              <a:rPr lang="hr-HR" dirty="0" smtClean="0"/>
              <a:t> Finska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1" y="1989138"/>
            <a:ext cx="5184321" cy="4032250"/>
          </a:xfrm>
        </p:spPr>
      </p:pic>
      <p:sp>
        <p:nvSpPr>
          <p:cNvPr id="5" name="TextBox 4"/>
          <p:cNvSpPr txBox="1"/>
          <p:nvPr/>
        </p:nvSpPr>
        <p:spPr>
          <a:xfrm>
            <a:off x="6699100" y="6604084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www.cancer.fi/syoparekisteri/en/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2506133"/>
            <a:ext cx="81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15 godina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Mortalitet Finska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2987" y="1989138"/>
            <a:ext cx="5179388" cy="403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100" y="6604084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www.cancer.fi/syoparekisteri/en/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7400" y="2506133"/>
            <a:ext cx="81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10 godina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3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Stadij pri otkrivanju Finska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1" y="1989138"/>
            <a:ext cx="5184321" cy="4032250"/>
          </a:xfrm>
        </p:spPr>
      </p:pic>
      <p:sp>
        <p:nvSpPr>
          <p:cNvPr id="5" name="TextBox 4"/>
          <p:cNvSpPr txBox="1"/>
          <p:nvPr/>
        </p:nvSpPr>
        <p:spPr>
          <a:xfrm>
            <a:off x="6699100" y="6604084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>
                <a:solidFill>
                  <a:schemeClr val="tx1"/>
                </a:solidFill>
              </a:rPr>
              <a:t>Izvor: www.cancer.fi/syoparekisteri/en/</a:t>
            </a:r>
          </a:p>
        </p:txBody>
      </p:sp>
    </p:spTree>
    <p:extLst>
      <p:ext uri="{BB962C8B-B14F-4D97-AF65-F5344CB8AC3E}">
        <p14:creationId xmlns:p14="http://schemas.microsoft.com/office/powerpoint/2010/main" val="3561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332971"/>
            <a:ext cx="7510463" cy="503237"/>
          </a:xfrm>
        </p:spPr>
        <p:txBody>
          <a:bodyPr/>
          <a:lstStyle/>
          <a:p>
            <a:r>
              <a:rPr lang="hr-HR" dirty="0" smtClean="0"/>
              <a:t>Indikatori Slovenija</a:t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514474"/>
              </p:ext>
            </p:extLst>
          </p:nvPr>
        </p:nvGraphicFramePr>
        <p:xfrm>
          <a:off x="0" y="1748329"/>
          <a:ext cx="9144000" cy="5109671"/>
        </p:xfrm>
        <a:graphic>
          <a:graphicData uri="http://schemas.openxmlformats.org/drawingml/2006/table">
            <a:tbl>
              <a:tblPr firstRow="1" firstCol="1" bandRow="1"/>
              <a:tblGrid>
                <a:gridCol w="4978401"/>
                <a:gridCol w="1524000"/>
                <a:gridCol w="1405467"/>
                <a:gridCol w="1236132"/>
              </a:tblGrid>
              <a:tr h="1238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Indikatori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476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Preliminarni podatci za 2014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62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registriranih Papa testova i broj žena  u Registru probira- sve žene u Sloveniji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svih Papa testova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228. 628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223. 428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214. 507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svih žena  koje se bile na Papa testu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215. 527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208.876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199.616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svih Papa testova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napravljenih 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sklopu programa probira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179. 213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178.247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174.562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svih žena koje su u sklopu programa probira napravile Papa test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175.629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176.252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171.615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registriranih  Papa testova i žena  u Registru probira- ciljana populacija (25-64)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Papa testova 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167.505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165.944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161.962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</a:t>
                      </a:r>
                      <a:r>
                        <a:rPr lang="hr-H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skriniranih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žena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165.316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164.352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159.522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Obuhvat programom probira u ciljanoj populaciji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Obuhvat 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trogodišnjem intervalu (%)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71,3%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71,5%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71,3%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(1.7.2009.-30.06.2012.)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(1.7.2010.-30.062013.)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(1.7.2011.-30.06.2014)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Obuhvat u petogodišnjem intervalu (%)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82,5%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(1.7.2007.-30.06.2012.)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(1.7.2008.-30.06.2013.)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(1.7.2009-30.06.2014.)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Rezultati programa probira za ciljnu populaciju (20-64 godine)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Zadovoljavajući za interpretaciju (%)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Normalni rezultat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90,8%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Promjene koje nisu </a:t>
                      </a:r>
                      <a:r>
                        <a:rPr lang="hr-H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neoplastične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Abnormalnost epitelnih stanica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Histološki nalazi za sve žene u Sloveniji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patohistoloških nalaza (ginekološka histologija)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7.625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8.482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6.184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novih dijagnoza raka vrata maternice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Podatci još nisu dostupni</a:t>
                      </a:r>
                    </a:p>
                  </a:txBody>
                  <a:tcPr marL="38538" marR="38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Diskusija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Tko je zadužen za kontrolu kvalitete Nacionalnog program ranog otkrivanja raka vrata maternice i na kojim bi se razinama ona trebala provoditi?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Kako unaprijediti točnost baze podataka?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6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13767" r="19219" b="15602"/>
          <a:stretch/>
        </p:blipFill>
        <p:spPr>
          <a:xfrm>
            <a:off x="1654629" y="561476"/>
            <a:ext cx="1404257" cy="176856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1270668" y="326572"/>
            <a:ext cx="2418602" cy="2395186"/>
          </a:xfrm>
          <a:prstGeom prst="cloudCallout">
            <a:avLst>
              <a:gd name="adj1" fmla="val -38301"/>
              <a:gd name="adj2" fmla="val 711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7515"/>
            <a:ext cx="1941964" cy="2539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b="8970"/>
          <a:stretch/>
        </p:blipFill>
        <p:spPr>
          <a:xfrm>
            <a:off x="5925368" y="4386941"/>
            <a:ext cx="3218632" cy="232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b="9407"/>
          <a:stretch/>
        </p:blipFill>
        <p:spPr>
          <a:xfrm flipH="1">
            <a:off x="2479969" y="2775195"/>
            <a:ext cx="2736879" cy="1512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6173" y="326572"/>
            <a:ext cx="1866492" cy="23404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1654629" y="3548744"/>
            <a:ext cx="825340" cy="293400"/>
          </a:xfrm>
          <a:prstGeom prst="rightArrow">
            <a:avLst>
              <a:gd name="adj1" fmla="val 50000"/>
              <a:gd name="adj2" fmla="val 105653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039998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029201" y="2775195"/>
            <a:ext cx="2394856" cy="325544"/>
          </a:xfrm>
          <a:prstGeom prst="rightArrow">
            <a:avLst>
              <a:gd name="adj1" fmla="val 50000"/>
              <a:gd name="adj2" fmla="val 157003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1080000" lon="20039998" rev="1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029201" y="4287647"/>
            <a:ext cx="2024742" cy="325544"/>
          </a:xfrm>
          <a:prstGeom prst="rightArrow">
            <a:avLst>
              <a:gd name="adj1" fmla="val 50000"/>
              <a:gd name="adj2" fmla="val 157003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>
              <a:rot lat="1080000" lon="20399999" rev="19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8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64" y="2729609"/>
            <a:ext cx="7773338" cy="1197133"/>
          </a:xfrm>
        </p:spPr>
        <p:txBody>
          <a:bodyPr>
            <a:normAutofit/>
          </a:bodyPr>
          <a:lstStyle/>
          <a:p>
            <a:r>
              <a:rPr lang="hr-HR" sz="6000" dirty="0">
                <a:effectLst>
                  <a:reflection blurRad="6350" stA="55000" endA="300" endPos="45500" dist="50800" dir="5400000" sy="-100000" algn="bl" rotWithShape="0"/>
                </a:effectLst>
              </a:rPr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19710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86" y="1298121"/>
            <a:ext cx="8221435" cy="39850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 flipV="1">
            <a:off x="4991646" y="1755319"/>
            <a:ext cx="2315390" cy="6041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0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indikatora kvalitete u </a:t>
            </a:r>
            <a:r>
              <a:rPr lang="hr-HR" dirty="0" err="1"/>
              <a:t>kolposkopiji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err="1" smtClean="0"/>
              <a:t>Kolposkopija</a:t>
            </a:r>
            <a:r>
              <a:rPr lang="hr-HR" sz="1800" dirty="0" smtClean="0"/>
              <a:t> se koristi:</a:t>
            </a:r>
          </a:p>
          <a:p>
            <a:pPr marL="704850" lvl="1" indent="-342900">
              <a:buFont typeface="+mj-lt"/>
              <a:buAutoNum type="arabicPeriod"/>
            </a:pPr>
            <a:r>
              <a:rPr lang="hr-HR" sz="1600" dirty="0" smtClean="0"/>
              <a:t>Za ocjenu žena s abnormalnom cervikalnom citologijom</a:t>
            </a:r>
          </a:p>
          <a:p>
            <a:pPr marL="704850" lvl="1" indent="-342900">
              <a:buFont typeface="+mj-lt"/>
              <a:buAutoNum type="arabicPeriod"/>
            </a:pPr>
            <a:r>
              <a:rPr lang="hr-HR" sz="1600" dirty="0" smtClean="0"/>
              <a:t>Za ocjenu žena s klinički suspektnim </a:t>
            </a:r>
            <a:r>
              <a:rPr lang="hr-HR" sz="1600" dirty="0" err="1" smtClean="0"/>
              <a:t>cerviksom</a:t>
            </a:r>
            <a:endParaRPr lang="hr-HR" sz="1600" dirty="0" smtClean="0"/>
          </a:p>
          <a:p>
            <a:pPr marL="704850" lvl="1" indent="-342900">
              <a:buFont typeface="+mj-lt"/>
              <a:buAutoNum type="arabicPeriod"/>
            </a:pPr>
            <a:r>
              <a:rPr lang="hr-HR" sz="1600" dirty="0" smtClean="0"/>
              <a:t>Kao osnovni alat probira u vrijeme ginekološkog pregleda</a:t>
            </a:r>
          </a:p>
          <a:p>
            <a:pPr marL="361950" lvl="1" indent="0">
              <a:buNone/>
            </a:pPr>
            <a:endParaRPr lang="hr-HR" dirty="0" smtClean="0"/>
          </a:p>
          <a:p>
            <a:r>
              <a:rPr lang="hr-HR" sz="1800" dirty="0" err="1" smtClean="0"/>
              <a:t>Kolposkopičaru</a:t>
            </a:r>
            <a:r>
              <a:rPr lang="hr-HR" sz="1800" dirty="0" smtClean="0"/>
              <a:t> </a:t>
            </a:r>
            <a:r>
              <a:rPr lang="hr-HR" sz="1800" dirty="0"/>
              <a:t>je potreban citološki </a:t>
            </a:r>
            <a:r>
              <a:rPr lang="hr-HR" sz="1800" dirty="0" smtClean="0"/>
              <a:t>nalaz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 smtClean="0"/>
              <a:t>Važno je osigurati lagan pristup </a:t>
            </a:r>
            <a:r>
              <a:rPr lang="hr-HR" sz="1800" dirty="0" err="1" smtClean="0"/>
              <a:t>kolposkopiji</a:t>
            </a:r>
            <a:r>
              <a:rPr lang="hr-HR" sz="1800" dirty="0" smtClean="0"/>
              <a:t> (ne dulje od 4-5 tjedana)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Prostori klinike za </a:t>
            </a:r>
            <a:r>
              <a:rPr lang="hr-HR" sz="1800" dirty="0" err="1" smtClean="0"/>
              <a:t>kolposkopiju</a:t>
            </a:r>
            <a:r>
              <a:rPr lang="hr-HR" sz="1800" dirty="0"/>
              <a:t> </a:t>
            </a:r>
            <a:r>
              <a:rPr lang="hr-HR" sz="1800" dirty="0" smtClean="0"/>
              <a:t>bi trebali zaštititi privatnost žena 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Ženu je potrebno upoznati s postupkom provođenja </a:t>
            </a:r>
            <a:r>
              <a:rPr lang="hr-HR" sz="1800" dirty="0" err="1" smtClean="0"/>
              <a:t>kolposkopije</a:t>
            </a:r>
            <a:r>
              <a:rPr lang="hr-HR" sz="1800" dirty="0" smtClean="0"/>
              <a:t> te daljnjim postupanjima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300" y="209550"/>
            <a:ext cx="19812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Važno je pravilno zabilježiti:</a:t>
            </a:r>
          </a:p>
          <a:p>
            <a:pPr lvl="1"/>
            <a:r>
              <a:rPr lang="hr-HR" dirty="0"/>
              <a:t>Provedenu </a:t>
            </a:r>
            <a:r>
              <a:rPr lang="hr-HR" dirty="0" err="1"/>
              <a:t>kolposkopiju</a:t>
            </a:r>
            <a:endParaRPr lang="hr-HR" dirty="0"/>
          </a:p>
          <a:p>
            <a:pPr lvl="2"/>
            <a:r>
              <a:rPr lang="hr-HR" dirty="0"/>
              <a:t>Datum</a:t>
            </a:r>
          </a:p>
          <a:p>
            <a:pPr lvl="2"/>
            <a:r>
              <a:rPr lang="hr-HR" dirty="0"/>
              <a:t>Identifikacija pacijentice</a:t>
            </a:r>
          </a:p>
          <a:p>
            <a:pPr lvl="1"/>
            <a:r>
              <a:rPr lang="hr-HR" dirty="0"/>
              <a:t>Histološki nalaz</a:t>
            </a:r>
          </a:p>
          <a:p>
            <a:pPr lvl="1"/>
            <a:r>
              <a:rPr lang="hr-HR" dirty="0"/>
              <a:t>Preporučene </a:t>
            </a:r>
            <a:r>
              <a:rPr lang="hr-HR" dirty="0" smtClean="0"/>
              <a:t>intervencije</a:t>
            </a:r>
          </a:p>
          <a:p>
            <a:pPr marL="361950" lvl="1" indent="0">
              <a:buNone/>
            </a:pPr>
            <a:endParaRPr lang="hr-HR" dirty="0" smtClean="0"/>
          </a:p>
          <a:p>
            <a:r>
              <a:rPr lang="hr-HR" dirty="0" err="1" smtClean="0"/>
              <a:t>Kolposkopičari</a:t>
            </a:r>
            <a:r>
              <a:rPr lang="hr-HR" dirty="0" smtClean="0"/>
              <a:t> bi svoj rad trebali podvrgnuti reviziji kako bi potvrdili da je u skladu s međunarodno priznatim standardima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317171" y="5138058"/>
            <a:ext cx="6662057" cy="6422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hr-HR" sz="1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Nalazi </a:t>
            </a:r>
            <a:r>
              <a:rPr kumimoji="0" lang="hr-HR" sz="1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kolposkopije</a:t>
            </a:r>
            <a:r>
              <a:rPr kumimoji="0" lang="hr-HR" sz="1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 moraju</a:t>
            </a:r>
            <a:r>
              <a:rPr kumimoji="0" lang="hr-HR" sz="18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 biti zabilježeni u liječničkom kartonu pacijentice!</a:t>
            </a:r>
            <a:endParaRPr kumimoji="0" lang="hr-HR" sz="1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283" y="681719"/>
            <a:ext cx="2474459" cy="32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indikatora kvalitete u </a:t>
            </a:r>
            <a:r>
              <a:rPr lang="hr-HR" dirty="0" err="1" smtClean="0"/>
              <a:t>kolposkopiji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58308"/>
              </p:ext>
            </p:extLst>
          </p:nvPr>
        </p:nvGraphicFramePr>
        <p:xfrm>
          <a:off x="728136" y="1997605"/>
          <a:ext cx="7707312" cy="42164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84552"/>
                <a:gridCol w="1284552"/>
                <a:gridCol w="1284552"/>
                <a:gridCol w="1284552"/>
                <a:gridCol w="1284552"/>
                <a:gridCol w="128455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r-HR" sz="1600" b="1" dirty="0" smtClean="0"/>
                        <a:t>Razlog</a:t>
                      </a:r>
                      <a:r>
                        <a:rPr lang="hr-HR" sz="1600" b="1" baseline="0" dirty="0" smtClean="0"/>
                        <a:t> za upućivanje (citologija)</a:t>
                      </a:r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r-HR" sz="1600" b="1" dirty="0" smtClean="0"/>
                        <a:t>N</a:t>
                      </a:r>
                      <a:r>
                        <a:rPr lang="hr-HR" sz="1600" b="1" baseline="0" dirty="0" smtClean="0"/>
                        <a:t> (broj) upućenih žena</a:t>
                      </a:r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Provedena</a:t>
                      </a:r>
                      <a:r>
                        <a:rPr lang="hr-HR" sz="1600" b="1" baseline="0" dirty="0" smtClean="0"/>
                        <a:t> </a:t>
                      </a:r>
                      <a:r>
                        <a:rPr lang="hr-HR" sz="1600" b="1" baseline="0" dirty="0" err="1" smtClean="0"/>
                        <a:t>kolposkopija</a:t>
                      </a:r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r-HR" sz="1600" b="1" dirty="0" err="1" smtClean="0"/>
                        <a:t>Kolposkopija</a:t>
                      </a:r>
                      <a:r>
                        <a:rPr lang="hr-HR" sz="1600" b="1" dirty="0" smtClean="0"/>
                        <a:t> nije provedena</a:t>
                      </a:r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U referentnim centrima</a:t>
                      </a:r>
                      <a:endParaRPr lang="hr-HR" sz="1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U drugim centrima</a:t>
                      </a:r>
                      <a:endParaRPr lang="hr-HR" sz="1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Ukupno</a:t>
                      </a:r>
                      <a:endParaRPr lang="hr-HR" sz="1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Maligne tumorske stanice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HSIL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LSIL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ASC-H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ASC-US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AGC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Nepoznato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Drugo</a:t>
                      </a:r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indikatora kvalitete u citologiji/histologiji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192151"/>
              </p:ext>
            </p:extLst>
          </p:nvPr>
        </p:nvGraphicFramePr>
        <p:xfrm>
          <a:off x="0" y="2045568"/>
          <a:ext cx="9144000" cy="455880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930166"/>
                <a:gridCol w="898634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09125">
                <a:tc rowSpan="2">
                  <a:txBody>
                    <a:bodyPr/>
                    <a:lstStyle/>
                    <a:p>
                      <a:r>
                        <a:rPr lang="hr-HR" sz="1200" b="1" dirty="0" smtClean="0"/>
                        <a:t>CITOLOGIJA</a:t>
                      </a:r>
                      <a:endParaRPr lang="hr-HR" sz="1200" b="1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HISTOLOGIJA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42884">
                <a:tc vMerge="1">
                  <a:txBody>
                    <a:bodyPr/>
                    <a:lstStyle/>
                    <a:p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smtClean="0"/>
                        <a:t>Invazivni karcinom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err="1" smtClean="0"/>
                        <a:t>Adenokarcinom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baseline="0" dirty="0" err="1" smtClean="0"/>
                        <a:t>in</a:t>
                      </a:r>
                      <a:r>
                        <a:rPr lang="hr-HR" sz="1200" b="1" baseline="0" dirty="0" smtClean="0"/>
                        <a:t> situ (CGIN)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/>
                        <a:t>CIN</a:t>
                      </a:r>
                      <a:r>
                        <a:rPr lang="hr-HR" sz="1200" b="1" baseline="0" dirty="0" smtClean="0"/>
                        <a:t>3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/>
                        <a:t>CIN2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CIN1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Nezadovoljavajuće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Nema CIN/ CGIN ili karcinoma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Biopsija nije provedena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UKUPNO</a:t>
                      </a:r>
                      <a:endParaRPr lang="hr-HR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Maligne tumorske stanice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HSIL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LSIL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ASC-H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ASC-US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AGC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Nepoznato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Drugo</a:t>
                      </a:r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Ukupno</a:t>
                      </a:r>
                      <a:endParaRPr lang="hr-HR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067" y="1464125"/>
            <a:ext cx="7010400" cy="45218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098800" y="4749800"/>
            <a:ext cx="1024467" cy="1802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Left Arrow 3"/>
          <p:cNvSpPr/>
          <p:nvPr/>
        </p:nvSpPr>
        <p:spPr bwMode="auto">
          <a:xfrm rot="2953014">
            <a:off x="3663732" y="5639448"/>
            <a:ext cx="1097271" cy="15988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1" i="0" u="none" strike="noStrike" cap="none" normalizeH="0" baseline="0" smtClean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367" y="5528733"/>
            <a:ext cx="19062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0" dirty="0" smtClean="0"/>
              <a:t>Čekanje na rezultate Papa testa</a:t>
            </a:r>
            <a:endParaRPr lang="hr-HR" sz="1050" b="0" dirty="0"/>
          </a:p>
        </p:txBody>
      </p:sp>
    </p:spTree>
    <p:extLst>
      <p:ext uri="{BB962C8B-B14F-4D97-AF65-F5344CB8AC3E}">
        <p14:creationId xmlns:p14="http://schemas.microsoft.com/office/powerpoint/2010/main" val="4558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Organizirani probir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Probir koji zdravstveni sustav izravno nudi ciljnoj populaciji bez kliničkih simptoma bolesti</a:t>
            </a:r>
          </a:p>
          <a:p>
            <a:endParaRPr lang="sl-SI" dirty="0"/>
          </a:p>
          <a:p>
            <a:r>
              <a:rPr lang="sl-SI" dirty="0"/>
              <a:t>Jednostavnim pregledima i testovima pokušavamo pronaći bolest u latentnoj i ranoj fazi</a:t>
            </a:r>
          </a:p>
          <a:p>
            <a:endParaRPr lang="sl-SI" dirty="0"/>
          </a:p>
          <a:p>
            <a:r>
              <a:rPr lang="sl-SI" dirty="0"/>
              <a:t>Svi ljudi podvrgnuti testiranju za koje se sumnja da su bolesni trebaju dodatan dijagnostički pregled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2681" y="4485600"/>
            <a:ext cx="3741777" cy="23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Glavna obilježja organiziranog </a:t>
            </a:r>
            <a:r>
              <a:rPr lang="vi-VN" dirty="0" smtClean="0"/>
              <a:t>probira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Definirana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ciljna populacija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Pozivanje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temelju populacijske baze</a:t>
            </a:r>
          </a:p>
          <a:p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Visok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odaziv se nastoji postići slanjem poziva, ali i na druge načine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Akreditirane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ustanove za uzimanje i za očitanje nalaza</a:t>
            </a:r>
          </a:p>
          <a:p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kvaliteta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uzimanje i očitanje nalaza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Akreditirane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ustanove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 dijagnostiku i liječenje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tvrđeni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algoritam probira</a:t>
            </a:r>
          </a:p>
          <a:p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Monitoring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evaluacija programa kroz praćenje mortaliteta i incidencije raka vrata maternice populacije koja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odazvala na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probir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one koja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nije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 odnosu na cijelu ciljnu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populaciju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ontrola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kvalitete za bazu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podataka</a:t>
            </a:r>
            <a:endParaRPr lang="vi-V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Organizirani probir raka vrata maternice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ostupak </a:t>
            </a:r>
            <a:r>
              <a:rPr lang="hr-HR" dirty="0"/>
              <a:t>je koji se sastoji od više </a:t>
            </a:r>
            <a:r>
              <a:rPr lang="hr-HR" dirty="0" smtClean="0"/>
              <a:t>koraka: </a:t>
            </a:r>
            <a:endParaRPr lang="hr-HR" dirty="0"/>
          </a:p>
          <a:p>
            <a:pPr lvl="1"/>
            <a:r>
              <a:rPr lang="hr-HR" sz="1700" dirty="0" smtClean="0"/>
              <a:t>Identifikacija </a:t>
            </a:r>
            <a:r>
              <a:rPr lang="hr-HR" sz="1700" dirty="0"/>
              <a:t>ciljne populacije </a:t>
            </a:r>
          </a:p>
          <a:p>
            <a:pPr lvl="1"/>
            <a:r>
              <a:rPr lang="hr-HR" sz="1700" dirty="0" smtClean="0"/>
              <a:t>Regrutiranje/obuhvat </a:t>
            </a:r>
            <a:r>
              <a:rPr lang="hr-HR" sz="1700" dirty="0"/>
              <a:t>ž</a:t>
            </a:r>
            <a:r>
              <a:rPr lang="hr-HR" sz="1700" dirty="0" smtClean="0"/>
              <a:t>ena </a:t>
            </a:r>
            <a:r>
              <a:rPr lang="hr-HR" sz="1700" dirty="0"/>
              <a:t>koje zadovoljavaju kriterije </a:t>
            </a:r>
            <a:r>
              <a:rPr lang="hr-HR" sz="1700" dirty="0" smtClean="0"/>
              <a:t>uključivanja </a:t>
            </a:r>
            <a:r>
              <a:rPr lang="hr-HR" sz="1700" dirty="0"/>
              <a:t>u probir </a:t>
            </a:r>
          </a:p>
          <a:p>
            <a:pPr lvl="1"/>
            <a:r>
              <a:rPr lang="hr-HR" sz="1700" dirty="0" smtClean="0"/>
              <a:t>Uzimanje </a:t>
            </a:r>
            <a:r>
              <a:rPr lang="hr-HR" sz="1700" dirty="0" err="1"/>
              <a:t>briseva</a:t>
            </a:r>
            <a:r>
              <a:rPr lang="hr-HR" sz="1700" dirty="0"/>
              <a:t> za </a:t>
            </a:r>
            <a:r>
              <a:rPr lang="hr-HR" sz="1700" dirty="0" smtClean="0"/>
              <a:t>Papa/HPV test</a:t>
            </a:r>
            <a:endParaRPr lang="hr-HR" sz="1700" dirty="0"/>
          </a:p>
          <a:p>
            <a:pPr lvl="1"/>
            <a:r>
              <a:rPr lang="hr-HR" sz="1700" dirty="0" smtClean="0"/>
              <a:t>Očitavanje Papa/HPV </a:t>
            </a:r>
            <a:r>
              <a:rPr lang="hr-HR" sz="1700" dirty="0"/>
              <a:t>testa i izdavanje nalaza </a:t>
            </a:r>
          </a:p>
          <a:p>
            <a:pPr lvl="1"/>
            <a:r>
              <a:rPr lang="hr-HR" sz="1700" dirty="0" smtClean="0"/>
              <a:t>Razgovor </a:t>
            </a:r>
            <a:r>
              <a:rPr lang="hr-HR" sz="1700" dirty="0"/>
              <a:t>sa ž</a:t>
            </a:r>
            <a:r>
              <a:rPr lang="hr-HR" sz="1700" dirty="0" smtClean="0"/>
              <a:t>enama </a:t>
            </a:r>
            <a:r>
              <a:rPr lang="hr-HR" sz="1700" dirty="0"/>
              <a:t>č</a:t>
            </a:r>
            <a:r>
              <a:rPr lang="hr-HR" sz="1700" dirty="0" smtClean="0"/>
              <a:t>iji </a:t>
            </a:r>
            <a:r>
              <a:rPr lang="hr-HR" sz="1700" dirty="0"/>
              <a:t>su nalazi normalni i </a:t>
            </a:r>
            <a:r>
              <a:rPr lang="hr-HR" sz="1700" dirty="0" smtClean="0"/>
              <a:t>pružanje </a:t>
            </a:r>
            <a:r>
              <a:rPr lang="hr-HR" sz="1700" dirty="0"/>
              <a:t>informacija o vremenu uzimanja idućeg brisa </a:t>
            </a:r>
          </a:p>
          <a:p>
            <a:pPr lvl="1"/>
            <a:r>
              <a:rPr lang="hr-HR" sz="1700" dirty="0" smtClean="0"/>
              <a:t>Ponovno </a:t>
            </a:r>
            <a:r>
              <a:rPr lang="hr-HR" sz="1700" dirty="0"/>
              <a:t>pozivanje ž</a:t>
            </a:r>
            <a:r>
              <a:rPr lang="hr-HR" sz="1700" dirty="0" smtClean="0"/>
              <a:t>ena </a:t>
            </a:r>
            <a:r>
              <a:rPr lang="hr-HR" sz="1700" dirty="0"/>
              <a:t>s nezadovoljavajućim/neprikladnim </a:t>
            </a:r>
            <a:r>
              <a:rPr lang="hr-HR" sz="1700" dirty="0" err="1"/>
              <a:t>brisevima</a:t>
            </a:r>
            <a:r>
              <a:rPr lang="hr-HR" sz="1700" dirty="0"/>
              <a:t> </a:t>
            </a:r>
            <a:endParaRPr lang="hr-HR" sz="1700" dirty="0" smtClean="0"/>
          </a:p>
          <a:p>
            <a:pPr lvl="1"/>
            <a:r>
              <a:rPr lang="hr-HR" sz="1700" dirty="0" smtClean="0"/>
              <a:t>Praćenje </a:t>
            </a:r>
            <a:r>
              <a:rPr lang="hr-HR" sz="1700" dirty="0"/>
              <a:t>ž</a:t>
            </a:r>
            <a:r>
              <a:rPr lang="hr-HR" sz="1700" dirty="0" smtClean="0"/>
              <a:t>ena </a:t>
            </a:r>
            <a:r>
              <a:rPr lang="hr-HR" sz="1700" dirty="0"/>
              <a:t>č</a:t>
            </a:r>
            <a:r>
              <a:rPr lang="hr-HR" sz="1700" dirty="0" smtClean="0"/>
              <a:t>iji </a:t>
            </a:r>
            <a:r>
              <a:rPr lang="hr-HR" sz="1700" dirty="0"/>
              <a:t>su nalazi brisa abnormalni; odnosno </a:t>
            </a:r>
            <a:r>
              <a:rPr lang="hr-HR" sz="1700" dirty="0" smtClean="0"/>
              <a:t>dijagnostički </a:t>
            </a:r>
            <a:r>
              <a:rPr lang="hr-HR" sz="1700" dirty="0"/>
              <a:t>postupci i </a:t>
            </a:r>
            <a:r>
              <a:rPr lang="hr-HR" sz="1700" dirty="0" smtClean="0"/>
              <a:t>liječenje </a:t>
            </a:r>
            <a:r>
              <a:rPr lang="hr-HR" sz="1700" dirty="0"/>
              <a:t>ukoliko je potrebno, </a:t>
            </a:r>
            <a:r>
              <a:rPr lang="hr-HR" sz="1700" dirty="0" smtClean="0"/>
              <a:t>uključujući </a:t>
            </a:r>
            <a:r>
              <a:rPr lang="hr-HR" sz="1700" dirty="0"/>
              <a:t>sustav za osiguranje provedbe ovih postupaka </a:t>
            </a:r>
            <a:endParaRPr lang="hr-HR" sz="1700" dirty="0" smtClean="0"/>
          </a:p>
          <a:p>
            <a:pPr lvl="1"/>
            <a:r>
              <a:rPr lang="hr-HR" sz="1700" dirty="0" smtClean="0"/>
              <a:t>Bilježenje</a:t>
            </a:r>
            <a:r>
              <a:rPr lang="hr-HR" sz="1700" dirty="0"/>
              <a:t>, praćenje i evaluacija č</a:t>
            </a:r>
            <a:r>
              <a:rPr lang="hr-HR" sz="1700" dirty="0" smtClean="0"/>
              <a:t>itavog </a:t>
            </a:r>
            <a:r>
              <a:rPr lang="hr-HR" sz="1700" dirty="0"/>
              <a:t>programa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5857" y="5292010"/>
            <a:ext cx="2558143" cy="15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agođeni dizajn">
  <a:themeElements>
    <a:clrScheme name="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lagođe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ilagođeni dizajn">
  <a:themeElements>
    <a:clrScheme name="1_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ilagođe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ilagođeni dizajn">
  <a:themeElements>
    <a:clrScheme name="2_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ilagođeni dizajn">
      <a:majorFont>
        <a:latin typeface="Calibri"/>
        <a:ea typeface=""/>
        <a:cs typeface="Latha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1623</Words>
  <Application>Microsoft Office PowerPoint</Application>
  <PresentationFormat>On-screen Show (4:3)</PresentationFormat>
  <Paragraphs>384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 Unicode MS</vt:lpstr>
      <vt:lpstr>Arial</vt:lpstr>
      <vt:lpstr>Calibri</vt:lpstr>
      <vt:lpstr>Cambria</vt:lpstr>
      <vt:lpstr>Cambria Math</vt:lpstr>
      <vt:lpstr>Latha</vt:lpstr>
      <vt:lpstr>Symbol</vt:lpstr>
      <vt:lpstr>Times New Roman</vt:lpstr>
      <vt:lpstr>Wingdings</vt:lpstr>
      <vt:lpstr>Prilagođeni dizajn</vt:lpstr>
      <vt:lpstr>1_Prilagođeni dizajn</vt:lpstr>
      <vt:lpstr>2_Prilagođeni dizajn</vt:lpstr>
      <vt:lpstr>Office Theme</vt:lpstr>
      <vt:lpstr>PowerPoint Presentation</vt:lpstr>
      <vt:lpstr>Provedba Nacionalnog programa ranog otkrivanja raka vrata maternice  Dostupni indikatori kvalitete</vt:lpstr>
      <vt:lpstr>PowerPoint Presentation</vt:lpstr>
      <vt:lpstr>PowerPoint Presentation</vt:lpstr>
      <vt:lpstr>PowerPoint Presentation</vt:lpstr>
      <vt:lpstr>PowerPoint Presentation</vt:lpstr>
      <vt:lpstr>Organizirani probir</vt:lpstr>
      <vt:lpstr>Glavna obilježja organiziranog probira</vt:lpstr>
      <vt:lpstr>Organizirani probir raka vrata maternice</vt:lpstr>
      <vt:lpstr>Ciljevi probira</vt:lpstr>
      <vt:lpstr>Diskusija</vt:lpstr>
      <vt:lpstr>Izvještajni sustav NPP aplikacije</vt:lpstr>
      <vt:lpstr>PowerPoint Presentation</vt:lpstr>
      <vt:lpstr>PowerPoint Presentation</vt:lpstr>
      <vt:lpstr>Broj nalaza po radilištima</vt:lpstr>
      <vt:lpstr>Broj nalaza po županijama</vt:lpstr>
      <vt:lpstr>Odaziv po godištima unutar Nacionalnog programa ranog otkrivanja raka vrata maternice</vt:lpstr>
      <vt:lpstr>Praćenje probira</vt:lpstr>
      <vt:lpstr>Evaluacija</vt:lpstr>
      <vt:lpstr>Tipovi evaluacije</vt:lpstr>
      <vt:lpstr>PowerPoint Presentation</vt:lpstr>
      <vt:lpstr>Evaluacija probira</vt:lpstr>
      <vt:lpstr>Osiguranje kvalitete postupka probira </vt:lpstr>
      <vt:lpstr>Povezanost registara u kontroli kvalitete</vt:lpstr>
      <vt:lpstr>Indikatori kvalitete u provedbi preventivnih programa u EU</vt:lpstr>
      <vt:lpstr>Epidemiološki pokazatelji kvalitete provođenja programa</vt:lpstr>
      <vt:lpstr>Epidemiološki pokazatelji kvalitete provođenja programa</vt:lpstr>
      <vt:lpstr>Diskusija</vt:lpstr>
      <vt:lpstr>PowerPoint Presentation</vt:lpstr>
      <vt:lpstr>Ispitivanja javnog mijenja</vt:lpstr>
      <vt:lpstr>Ispitivanja javnog mijenja</vt:lpstr>
      <vt:lpstr>Povećanje obuhvata kroz dostupnost informacija</vt:lpstr>
      <vt:lpstr>PowerPoint Presentation</vt:lpstr>
      <vt:lpstr>PowerPoint Presentation</vt:lpstr>
      <vt:lpstr>PowerPoint Presentation</vt:lpstr>
      <vt:lpstr>PowerPoint Presentation</vt:lpstr>
      <vt:lpstr>Epidemiološki pokazatelji kvalitete provođenja programa</vt:lpstr>
      <vt:lpstr>Epidemiološki pokazatelji kvalitete provođenja programa</vt:lpstr>
      <vt:lpstr>Epidemiološki pokazatelji kvalitete provođenja programa</vt:lpstr>
      <vt:lpstr>Epidemiološki pokazatelji kvalitete provođenja programa</vt:lpstr>
      <vt:lpstr>Epidemiološki pokazatelji kvalitete provođenja programa</vt:lpstr>
      <vt:lpstr>Epidemiološki pokazatelji kvalitete provođenja programa </vt:lpstr>
      <vt:lpstr>Incidencija Finska</vt:lpstr>
      <vt:lpstr>Mortalitet Finska</vt:lpstr>
      <vt:lpstr>Stadij pri otkrivanju Finska</vt:lpstr>
      <vt:lpstr>Indikatori Slovenija </vt:lpstr>
      <vt:lpstr>Diskusija</vt:lpstr>
      <vt:lpstr>PowerPoint Presentation</vt:lpstr>
      <vt:lpstr>Hvala na pažnji !</vt:lpstr>
      <vt:lpstr>Praćenje indikatora kvalitete u kolposkopiji</vt:lpstr>
      <vt:lpstr>PowerPoint Presentation</vt:lpstr>
      <vt:lpstr>Praćenje indikatora kvalitete u kolposkopiji</vt:lpstr>
      <vt:lpstr>Praćenje indikatora kvalitete u citologiji/histologiji</vt:lpstr>
    </vt:vector>
  </TitlesOfParts>
  <Company>RH-TDU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</dc:creator>
  <cp:lastModifiedBy>Helena Trbušić</cp:lastModifiedBy>
  <cp:revision>220</cp:revision>
  <cp:lastPrinted>2017-02-16T18:31:56Z</cp:lastPrinted>
  <dcterms:created xsi:type="dcterms:W3CDTF">2012-12-04T11:37:58Z</dcterms:created>
  <dcterms:modified xsi:type="dcterms:W3CDTF">2017-03-06T08:37:45Z</dcterms:modified>
</cp:coreProperties>
</file>