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7"/>
  </p:notesMasterIdLst>
  <p:sldIdLst>
    <p:sldId id="332" r:id="rId3"/>
    <p:sldId id="285" r:id="rId4"/>
    <p:sldId id="280" r:id="rId5"/>
    <p:sldId id="290" r:id="rId6"/>
    <p:sldId id="298" r:id="rId7"/>
    <p:sldId id="297" r:id="rId8"/>
    <p:sldId id="308" r:id="rId9"/>
    <p:sldId id="304" r:id="rId10"/>
    <p:sldId id="267" r:id="rId11"/>
    <p:sldId id="278" r:id="rId12"/>
    <p:sldId id="256" r:id="rId13"/>
    <p:sldId id="258" r:id="rId14"/>
    <p:sldId id="301" r:id="rId15"/>
    <p:sldId id="303" r:id="rId16"/>
    <p:sldId id="311" r:id="rId17"/>
    <p:sldId id="312" r:id="rId18"/>
    <p:sldId id="313" r:id="rId19"/>
    <p:sldId id="314" r:id="rId20"/>
    <p:sldId id="316" r:id="rId21"/>
    <p:sldId id="317" r:id="rId22"/>
    <p:sldId id="318" r:id="rId23"/>
    <p:sldId id="319" r:id="rId24"/>
    <p:sldId id="320" r:id="rId25"/>
    <p:sldId id="322" r:id="rId26"/>
    <p:sldId id="323" r:id="rId27"/>
    <p:sldId id="315" r:id="rId28"/>
    <p:sldId id="328" r:id="rId29"/>
    <p:sldId id="326" r:id="rId30"/>
    <p:sldId id="325" r:id="rId31"/>
    <p:sldId id="324" r:id="rId32"/>
    <p:sldId id="329" r:id="rId33"/>
    <p:sldId id="330" r:id="rId34"/>
    <p:sldId id="299" r:id="rId35"/>
    <p:sldId id="331" r:id="rId36"/>
  </p:sldIdLst>
  <p:sldSz cx="9144000" cy="6858000" type="screen4x3"/>
  <p:notesSz cx="6858000" cy="9144000"/>
  <p:defaultTextStyle>
    <a:defPPr>
      <a:defRPr lang="hr-HR"/>
    </a:defPPr>
    <a:lvl1pPr algn="r" rtl="0" fontAlgn="base">
      <a:spcBef>
        <a:spcPct val="0"/>
      </a:spcBef>
      <a:spcAft>
        <a:spcPct val="0"/>
      </a:spcAft>
      <a:defRPr kern="1200">
        <a:solidFill>
          <a:schemeClr val="tx2"/>
        </a:solidFill>
        <a:latin typeface="Arial" charset="0"/>
        <a:ea typeface="+mn-ea"/>
        <a:cs typeface="Arial" charset="0"/>
      </a:defRPr>
    </a:lvl1pPr>
    <a:lvl2pPr marL="457200" algn="r" rtl="0" fontAlgn="base">
      <a:spcBef>
        <a:spcPct val="0"/>
      </a:spcBef>
      <a:spcAft>
        <a:spcPct val="0"/>
      </a:spcAft>
      <a:defRPr kern="1200">
        <a:solidFill>
          <a:schemeClr val="tx2"/>
        </a:solidFill>
        <a:latin typeface="Arial" charset="0"/>
        <a:ea typeface="+mn-ea"/>
        <a:cs typeface="Arial" charset="0"/>
      </a:defRPr>
    </a:lvl2pPr>
    <a:lvl3pPr marL="914400" algn="r" rtl="0" fontAlgn="base">
      <a:spcBef>
        <a:spcPct val="0"/>
      </a:spcBef>
      <a:spcAft>
        <a:spcPct val="0"/>
      </a:spcAft>
      <a:defRPr kern="1200">
        <a:solidFill>
          <a:schemeClr val="tx2"/>
        </a:solidFill>
        <a:latin typeface="Arial" charset="0"/>
        <a:ea typeface="+mn-ea"/>
        <a:cs typeface="Arial" charset="0"/>
      </a:defRPr>
    </a:lvl3pPr>
    <a:lvl4pPr marL="1371600" algn="r" rtl="0" fontAlgn="base">
      <a:spcBef>
        <a:spcPct val="0"/>
      </a:spcBef>
      <a:spcAft>
        <a:spcPct val="0"/>
      </a:spcAft>
      <a:defRPr kern="1200">
        <a:solidFill>
          <a:schemeClr val="tx2"/>
        </a:solidFill>
        <a:latin typeface="Arial" charset="0"/>
        <a:ea typeface="+mn-ea"/>
        <a:cs typeface="Arial" charset="0"/>
      </a:defRPr>
    </a:lvl4pPr>
    <a:lvl5pPr marL="1828800" algn="r" rtl="0" fontAlgn="base">
      <a:spcBef>
        <a:spcPct val="0"/>
      </a:spcBef>
      <a:spcAft>
        <a:spcPct val="0"/>
      </a:spcAft>
      <a:defRPr kern="1200">
        <a:solidFill>
          <a:schemeClr val="tx2"/>
        </a:solidFill>
        <a:latin typeface="Arial" charset="0"/>
        <a:ea typeface="+mn-ea"/>
        <a:cs typeface="Arial" charset="0"/>
      </a:defRPr>
    </a:lvl5pPr>
    <a:lvl6pPr marL="2286000" algn="l" defTabSz="914400" rtl="0" eaLnBrk="1" latinLnBrk="0" hangingPunct="1">
      <a:defRPr kern="1200">
        <a:solidFill>
          <a:schemeClr val="tx2"/>
        </a:solidFill>
        <a:latin typeface="Arial" charset="0"/>
        <a:ea typeface="+mn-ea"/>
        <a:cs typeface="Arial" charset="0"/>
      </a:defRPr>
    </a:lvl6pPr>
    <a:lvl7pPr marL="2743200" algn="l" defTabSz="914400" rtl="0" eaLnBrk="1" latinLnBrk="0" hangingPunct="1">
      <a:defRPr kern="1200">
        <a:solidFill>
          <a:schemeClr val="tx2"/>
        </a:solidFill>
        <a:latin typeface="Arial" charset="0"/>
        <a:ea typeface="+mn-ea"/>
        <a:cs typeface="Arial" charset="0"/>
      </a:defRPr>
    </a:lvl7pPr>
    <a:lvl8pPr marL="3200400" algn="l" defTabSz="914400" rtl="0" eaLnBrk="1" latinLnBrk="0" hangingPunct="1">
      <a:defRPr kern="1200">
        <a:solidFill>
          <a:schemeClr val="tx2"/>
        </a:solidFill>
        <a:latin typeface="Arial" charset="0"/>
        <a:ea typeface="+mn-ea"/>
        <a:cs typeface="Arial" charset="0"/>
      </a:defRPr>
    </a:lvl8pPr>
    <a:lvl9pPr marL="3657600" algn="l" defTabSz="914400" rtl="0" eaLnBrk="1" latinLnBrk="0" hangingPunct="1">
      <a:defRPr kern="1200">
        <a:solidFill>
          <a:schemeClr val="tx2"/>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FF00"/>
    <a:srgbClr val="CC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39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pcukelj\Documents\Cerviks%201968-2014%20izra&#269;uni2.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'[Cerviks 1968-2014 izračuni2.xls]Graf za zadatak 1'!$B$1</c:f>
              <c:strCache>
                <c:ptCount val="1"/>
                <c:pt idx="0">
                  <c:v>Incidencija</c:v>
                </c:pt>
              </c:strCache>
            </c:strRef>
          </c:tx>
          <c:spPr>
            <a:ln>
              <a:solidFill>
                <a:srgbClr val="0070C0"/>
              </a:solidFill>
            </a:ln>
          </c:spPr>
          <c:marker>
            <c:symbol val="none"/>
          </c:marker>
          <c:cat>
            <c:numRef>
              <c:f>'[Cerviks 1968-2014 izračuni2.xls]Graf za zadatak 1'!$A$2:$A$36</c:f>
              <c:numCache>
                <c:formatCode>0"."</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'[Cerviks 1968-2014 izračuni2.xls]Graf za zadatak 1'!$B$2:$B$36</c:f>
              <c:numCache>
                <c:formatCode>General</c:formatCode>
                <c:ptCount val="35"/>
                <c:pt idx="0">
                  <c:v>537</c:v>
                </c:pt>
                <c:pt idx="1">
                  <c:v>526</c:v>
                </c:pt>
                <c:pt idx="2">
                  <c:v>524</c:v>
                </c:pt>
                <c:pt idx="3">
                  <c:v>499</c:v>
                </c:pt>
                <c:pt idx="4">
                  <c:v>504</c:v>
                </c:pt>
                <c:pt idx="5">
                  <c:v>504</c:v>
                </c:pt>
                <c:pt idx="6">
                  <c:v>475</c:v>
                </c:pt>
                <c:pt idx="7">
                  <c:v>414</c:v>
                </c:pt>
                <c:pt idx="8">
                  <c:v>406</c:v>
                </c:pt>
                <c:pt idx="9">
                  <c:v>429</c:v>
                </c:pt>
                <c:pt idx="10">
                  <c:v>399</c:v>
                </c:pt>
                <c:pt idx="11">
                  <c:v>340</c:v>
                </c:pt>
                <c:pt idx="12">
                  <c:v>375</c:v>
                </c:pt>
                <c:pt idx="13">
                  <c:v>415</c:v>
                </c:pt>
                <c:pt idx="14">
                  <c:v>405</c:v>
                </c:pt>
                <c:pt idx="15">
                  <c:v>416</c:v>
                </c:pt>
                <c:pt idx="16">
                  <c:v>365</c:v>
                </c:pt>
                <c:pt idx="17">
                  <c:v>394</c:v>
                </c:pt>
                <c:pt idx="18">
                  <c:v>357</c:v>
                </c:pt>
                <c:pt idx="19">
                  <c:v>401</c:v>
                </c:pt>
                <c:pt idx="20">
                  <c:v>426</c:v>
                </c:pt>
                <c:pt idx="21">
                  <c:v>320</c:v>
                </c:pt>
                <c:pt idx="22">
                  <c:v>364</c:v>
                </c:pt>
                <c:pt idx="23">
                  <c:v>312</c:v>
                </c:pt>
                <c:pt idx="24">
                  <c:v>330</c:v>
                </c:pt>
                <c:pt idx="25">
                  <c:v>321</c:v>
                </c:pt>
                <c:pt idx="26">
                  <c:v>343</c:v>
                </c:pt>
                <c:pt idx="27">
                  <c:v>384</c:v>
                </c:pt>
                <c:pt idx="28">
                  <c:v>348</c:v>
                </c:pt>
                <c:pt idx="29">
                  <c:v>375</c:v>
                </c:pt>
                <c:pt idx="30">
                  <c:v>321</c:v>
                </c:pt>
                <c:pt idx="31">
                  <c:v>324</c:v>
                </c:pt>
                <c:pt idx="32">
                  <c:v>315</c:v>
                </c:pt>
                <c:pt idx="33">
                  <c:v>340</c:v>
                </c:pt>
                <c:pt idx="34">
                  <c:v>302</c:v>
                </c:pt>
              </c:numCache>
            </c:numRef>
          </c:val>
          <c:smooth val="0"/>
        </c:ser>
        <c:ser>
          <c:idx val="1"/>
          <c:order val="1"/>
          <c:tx>
            <c:strRef>
              <c:f>'[Cerviks 1968-2014 izračuni2.xls]Graf za zadatak 1'!$C$1</c:f>
              <c:strCache>
                <c:ptCount val="1"/>
                <c:pt idx="0">
                  <c:v>Mortalitet</c:v>
                </c:pt>
              </c:strCache>
            </c:strRef>
          </c:tx>
          <c:spPr>
            <a:ln>
              <a:solidFill>
                <a:srgbClr val="7030A0"/>
              </a:solidFill>
            </a:ln>
          </c:spPr>
          <c:marker>
            <c:symbol val="none"/>
          </c:marker>
          <c:cat>
            <c:numRef>
              <c:f>'[Cerviks 1968-2014 izračuni2.xls]Graf za zadatak 1'!$A$2:$A$36</c:f>
              <c:numCache>
                <c:formatCode>0"."</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'[Cerviks 1968-2014 izračuni2.xls]Graf za zadatak 1'!$C$2:$C$36</c:f>
              <c:numCache>
                <c:formatCode>General</c:formatCode>
                <c:ptCount val="35"/>
                <c:pt idx="0">
                  <c:v>119</c:v>
                </c:pt>
                <c:pt idx="1">
                  <c:v>136</c:v>
                </c:pt>
                <c:pt idx="2">
                  <c:v>124</c:v>
                </c:pt>
                <c:pt idx="3">
                  <c:v>129</c:v>
                </c:pt>
                <c:pt idx="4">
                  <c:v>124</c:v>
                </c:pt>
                <c:pt idx="5">
                  <c:v>108</c:v>
                </c:pt>
                <c:pt idx="6">
                  <c:v>135</c:v>
                </c:pt>
                <c:pt idx="7">
                  <c:v>168</c:v>
                </c:pt>
                <c:pt idx="8">
                  <c:v>117</c:v>
                </c:pt>
                <c:pt idx="9">
                  <c:v>125</c:v>
                </c:pt>
                <c:pt idx="10">
                  <c:v>129</c:v>
                </c:pt>
                <c:pt idx="11">
                  <c:v>120</c:v>
                </c:pt>
                <c:pt idx="12">
                  <c:v>127</c:v>
                </c:pt>
                <c:pt idx="13">
                  <c:v>114</c:v>
                </c:pt>
                <c:pt idx="14">
                  <c:v>107</c:v>
                </c:pt>
                <c:pt idx="15">
                  <c:v>113</c:v>
                </c:pt>
                <c:pt idx="16">
                  <c:v>104</c:v>
                </c:pt>
                <c:pt idx="17">
                  <c:v>95</c:v>
                </c:pt>
                <c:pt idx="18">
                  <c:v>113</c:v>
                </c:pt>
                <c:pt idx="19">
                  <c:v>104</c:v>
                </c:pt>
                <c:pt idx="20">
                  <c:v>91</c:v>
                </c:pt>
                <c:pt idx="21">
                  <c:v>90</c:v>
                </c:pt>
                <c:pt idx="22">
                  <c:v>98</c:v>
                </c:pt>
                <c:pt idx="23">
                  <c:v>102</c:v>
                </c:pt>
                <c:pt idx="24">
                  <c:v>98</c:v>
                </c:pt>
                <c:pt idx="25">
                  <c:v>105</c:v>
                </c:pt>
                <c:pt idx="26">
                  <c:v>94</c:v>
                </c:pt>
                <c:pt idx="27">
                  <c:v>114</c:v>
                </c:pt>
                <c:pt idx="28">
                  <c:v>132</c:v>
                </c:pt>
                <c:pt idx="29">
                  <c:v>114</c:v>
                </c:pt>
                <c:pt idx="30">
                  <c:v>132</c:v>
                </c:pt>
                <c:pt idx="31">
                  <c:v>111</c:v>
                </c:pt>
                <c:pt idx="32">
                  <c:v>106</c:v>
                </c:pt>
                <c:pt idx="33">
                  <c:v>127</c:v>
                </c:pt>
                <c:pt idx="34">
                  <c:v>130</c:v>
                </c:pt>
              </c:numCache>
            </c:numRef>
          </c:val>
          <c:smooth val="0"/>
        </c:ser>
        <c:dLbls>
          <c:showLegendKey val="0"/>
          <c:showVal val="0"/>
          <c:showCatName val="0"/>
          <c:showSerName val="0"/>
          <c:showPercent val="0"/>
          <c:showBubbleSize val="0"/>
        </c:dLbls>
        <c:smooth val="0"/>
        <c:axId val="340258416"/>
        <c:axId val="340459368"/>
      </c:lineChart>
      <c:catAx>
        <c:axId val="340258416"/>
        <c:scaling>
          <c:orientation val="minMax"/>
        </c:scaling>
        <c:delete val="0"/>
        <c:axPos val="b"/>
        <c:numFmt formatCode="0&quot;.&quot;" sourceLinked="1"/>
        <c:majorTickMark val="out"/>
        <c:minorTickMark val="none"/>
        <c:tickLblPos val="nextTo"/>
        <c:txPr>
          <a:bodyPr rot="-3720000"/>
          <a:lstStyle/>
          <a:p>
            <a:pPr>
              <a:defRPr lang="en-US"/>
            </a:pPr>
            <a:endParaRPr lang="sr-Latn-RS"/>
          </a:p>
        </c:txPr>
        <c:crossAx val="340459368"/>
        <c:crosses val="autoZero"/>
        <c:auto val="1"/>
        <c:lblAlgn val="ctr"/>
        <c:lblOffset val="100"/>
        <c:noMultiLvlLbl val="0"/>
      </c:catAx>
      <c:valAx>
        <c:axId val="340459368"/>
        <c:scaling>
          <c:orientation val="minMax"/>
        </c:scaling>
        <c:delete val="0"/>
        <c:axPos val="l"/>
        <c:majorGridlines/>
        <c:title>
          <c:tx>
            <c:rich>
              <a:bodyPr rot="-5400000" vert="horz"/>
              <a:lstStyle/>
              <a:p>
                <a:pPr>
                  <a:defRPr lang="en-US"/>
                </a:pPr>
                <a:r>
                  <a:rPr lang="hr-HR" dirty="0" smtClean="0"/>
                  <a:t>Number of cases</a:t>
                </a:r>
                <a:endParaRPr lang="hr-HR" dirty="0"/>
              </a:p>
            </c:rich>
          </c:tx>
          <c:layout>
            <c:manualLayout>
              <c:xMode val="edge"/>
              <c:yMode val="edge"/>
              <c:x val="1.1150935882118703E-2"/>
              <c:y val="0.3103841812519621"/>
            </c:manualLayout>
          </c:layout>
          <c:overlay val="0"/>
        </c:title>
        <c:numFmt formatCode="General" sourceLinked="1"/>
        <c:majorTickMark val="out"/>
        <c:minorTickMark val="none"/>
        <c:tickLblPos val="nextTo"/>
        <c:txPr>
          <a:bodyPr/>
          <a:lstStyle/>
          <a:p>
            <a:pPr>
              <a:defRPr lang="en-US"/>
            </a:pPr>
            <a:endParaRPr lang="sr-Latn-RS"/>
          </a:p>
        </c:txPr>
        <c:crossAx val="340258416"/>
        <c:crosses val="autoZero"/>
        <c:crossBetween val="between"/>
      </c:valAx>
    </c:plotArea>
    <c:legend>
      <c:legendPos val="r"/>
      <c:overlay val="0"/>
      <c:txPr>
        <a:bodyPr/>
        <a:lstStyle/>
        <a:p>
          <a:pPr>
            <a:defRPr lang="en-US"/>
          </a:pPr>
          <a:endParaRPr lang="sr-Latn-RS"/>
        </a:p>
      </c:txPr>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A11FE-5BF2-4FF3-B7FC-B4B10D54F1E9}"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hr-HR"/>
        </a:p>
      </dgm:t>
    </dgm:pt>
    <dgm:pt modelId="{7C01381B-2778-4D7D-A5E6-74DC89F23B1F}">
      <dgm:prSet phldrT="[Text]"/>
      <dgm:spPr/>
      <dgm:t>
        <a:bodyPr/>
        <a:lstStyle/>
        <a:p>
          <a:r>
            <a:rPr lang="hr-HR" dirty="0" smtClean="0"/>
            <a:t>Louis Pasteur</a:t>
          </a:r>
        </a:p>
      </dgm:t>
    </dgm:pt>
    <dgm:pt modelId="{A8C177F1-BAA6-47E1-AD04-EE380A5EE4F2}" type="parTrans" cxnId="{EB84959C-3F85-4F4B-968E-5B26A5472C4E}">
      <dgm:prSet/>
      <dgm:spPr/>
      <dgm:t>
        <a:bodyPr/>
        <a:lstStyle/>
        <a:p>
          <a:endParaRPr lang="hr-HR"/>
        </a:p>
      </dgm:t>
    </dgm:pt>
    <dgm:pt modelId="{4FCD8141-8E70-4D32-A765-E7EF3FDB7608}" type="sibTrans" cxnId="{EB84959C-3F85-4F4B-968E-5B26A5472C4E}">
      <dgm:prSet/>
      <dgm:spPr/>
      <dgm:t>
        <a:bodyPr/>
        <a:lstStyle/>
        <a:p>
          <a:endParaRPr lang="hr-HR"/>
        </a:p>
      </dgm:t>
    </dgm:pt>
    <dgm:pt modelId="{D01ECC4F-4B9D-4B9A-8515-063891E7698D}">
      <dgm:prSet phldrT="[Text]"/>
      <dgm:spPr/>
      <dgm:t>
        <a:bodyPr/>
        <a:lstStyle/>
        <a:p>
          <a:r>
            <a:rPr lang="hr-HR" b="1" dirty="0" smtClean="0"/>
            <a:t>Edward Jenner</a:t>
          </a:r>
        </a:p>
      </dgm:t>
    </dgm:pt>
    <dgm:pt modelId="{6FD5548B-E0E2-4FB1-BBED-C176F5313E33}" type="parTrans" cxnId="{7EA92817-E71D-4343-986B-1A5BCF971658}">
      <dgm:prSet/>
      <dgm:spPr/>
      <dgm:t>
        <a:bodyPr/>
        <a:lstStyle/>
        <a:p>
          <a:endParaRPr lang="hr-HR"/>
        </a:p>
      </dgm:t>
    </dgm:pt>
    <dgm:pt modelId="{D64FCD68-4673-4A0D-93B6-8578A0C332B6}" type="sibTrans" cxnId="{7EA92817-E71D-4343-986B-1A5BCF971658}">
      <dgm:prSet/>
      <dgm:spPr/>
      <dgm:t>
        <a:bodyPr/>
        <a:lstStyle/>
        <a:p>
          <a:endParaRPr lang="hr-HR"/>
        </a:p>
      </dgm:t>
    </dgm:pt>
    <dgm:pt modelId="{589C9A25-63C4-4488-9F58-256052B1A1EF}">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hr-HR" u="sng" dirty="0" err="1" smtClean="0">
              <a:solidFill>
                <a:schemeClr val="tx1"/>
              </a:solidFill>
              <a:hlinkClick xmlns:r="http://schemas.openxmlformats.org/officeDocument/2006/relationships" r:id=""/>
            </a:rPr>
            <a:t>Ian</a:t>
          </a:r>
          <a:r>
            <a:rPr lang="hr-HR" u="sng" dirty="0" smtClean="0">
              <a:solidFill>
                <a:schemeClr val="tx1"/>
              </a:solidFill>
              <a:hlinkClick xmlns:r="http://schemas.openxmlformats.org/officeDocument/2006/relationships" r:id=""/>
            </a:rPr>
            <a:t> Frazer</a:t>
          </a:r>
          <a:r>
            <a:rPr lang="hr-HR" u="sng" dirty="0" smtClean="0">
              <a:solidFill>
                <a:schemeClr val="tx1"/>
              </a:solidFill>
            </a:rPr>
            <a:t> </a:t>
          </a:r>
        </a:p>
        <a:p>
          <a:pPr marL="0" marR="0" indent="0" defTabSz="914400" eaLnBrk="1" fontAlgn="auto" latinLnBrk="0" hangingPunct="1">
            <a:lnSpc>
              <a:spcPct val="100000"/>
            </a:lnSpc>
            <a:spcBef>
              <a:spcPts val="0"/>
            </a:spcBef>
            <a:spcAft>
              <a:spcPts val="0"/>
            </a:spcAft>
            <a:buClrTx/>
            <a:buSzTx/>
            <a:buFontTx/>
            <a:buNone/>
            <a:tabLst/>
            <a:defRPr/>
          </a:pPr>
          <a:r>
            <a:rPr lang="hr-HR" dirty="0" smtClean="0"/>
            <a:t>2006</a:t>
          </a:r>
        </a:p>
        <a:p>
          <a:pPr defTabSz="666750">
            <a:lnSpc>
              <a:spcPct val="90000"/>
            </a:lnSpc>
            <a:spcBef>
              <a:spcPct val="0"/>
            </a:spcBef>
            <a:spcAft>
              <a:spcPct val="35000"/>
            </a:spcAft>
          </a:pPr>
          <a:endParaRPr lang="hr-HR" dirty="0"/>
        </a:p>
      </dgm:t>
    </dgm:pt>
    <dgm:pt modelId="{44C83AB7-DE2D-4139-A937-1BC07C70D52A}" type="parTrans" cxnId="{5266A648-DDE1-4A19-B1C4-BD22A78F92DE}">
      <dgm:prSet/>
      <dgm:spPr/>
      <dgm:t>
        <a:bodyPr/>
        <a:lstStyle/>
        <a:p>
          <a:endParaRPr lang="hr-HR"/>
        </a:p>
      </dgm:t>
    </dgm:pt>
    <dgm:pt modelId="{F7EF2246-CBEF-476E-BD79-ADCE521ACABE}" type="sibTrans" cxnId="{5266A648-DDE1-4A19-B1C4-BD22A78F92DE}">
      <dgm:prSet/>
      <dgm:spPr/>
      <dgm:t>
        <a:bodyPr/>
        <a:lstStyle/>
        <a:p>
          <a:endParaRPr lang="hr-HR"/>
        </a:p>
      </dgm:t>
    </dgm:pt>
    <dgm:pt modelId="{2BCB1190-BCCA-463B-8986-2C17E4B841E4}">
      <dgm:prSet/>
      <dgm:spPr/>
      <dgm:t>
        <a:bodyPr/>
        <a:lstStyle/>
        <a:p>
          <a:endParaRPr lang="hr-HR" dirty="0"/>
        </a:p>
      </dgm:t>
    </dgm:pt>
    <dgm:pt modelId="{F55E4A15-D054-4509-87E0-3C2BE63720CC}" type="parTrans" cxnId="{5233E343-9D41-4A63-BDA4-8B46E65BD924}">
      <dgm:prSet/>
      <dgm:spPr/>
      <dgm:t>
        <a:bodyPr/>
        <a:lstStyle/>
        <a:p>
          <a:endParaRPr lang="hr-HR"/>
        </a:p>
      </dgm:t>
    </dgm:pt>
    <dgm:pt modelId="{F3A7CD70-0D4B-411B-A0E2-E7FAF481C7C6}" type="sibTrans" cxnId="{5233E343-9D41-4A63-BDA4-8B46E65BD924}">
      <dgm:prSet/>
      <dgm:spPr/>
      <dgm:t>
        <a:bodyPr/>
        <a:lstStyle/>
        <a:p>
          <a:endParaRPr lang="hr-HR"/>
        </a:p>
      </dgm:t>
    </dgm:pt>
    <dgm:pt modelId="{133C43DC-1CC9-443F-BBAF-8BC47B2EF5A6}" type="pres">
      <dgm:prSet presAssocID="{965A11FE-5BF2-4FF3-B7FC-B4B10D54F1E9}" presName="arrowDiagram" presStyleCnt="0">
        <dgm:presLayoutVars>
          <dgm:chMax val="5"/>
          <dgm:dir/>
          <dgm:resizeHandles val="exact"/>
        </dgm:presLayoutVars>
      </dgm:prSet>
      <dgm:spPr/>
      <dgm:t>
        <a:bodyPr/>
        <a:lstStyle/>
        <a:p>
          <a:endParaRPr lang="hr-HR"/>
        </a:p>
      </dgm:t>
    </dgm:pt>
    <dgm:pt modelId="{23ABD0A4-6776-478C-BE28-7FA350F5DFC5}" type="pres">
      <dgm:prSet presAssocID="{965A11FE-5BF2-4FF3-B7FC-B4B10D54F1E9}" presName="arrow" presStyleLbl="bgShp" presStyleIdx="0" presStyleCnt="1"/>
      <dgm:spPr/>
    </dgm:pt>
    <dgm:pt modelId="{C5A76821-EA29-4F5E-9CE9-22B613D4BF26}" type="pres">
      <dgm:prSet presAssocID="{965A11FE-5BF2-4FF3-B7FC-B4B10D54F1E9}" presName="arrowDiagram4" presStyleCnt="0"/>
      <dgm:spPr/>
    </dgm:pt>
    <dgm:pt modelId="{30C37908-EF49-46FC-A298-7B3EED17CA15}" type="pres">
      <dgm:prSet presAssocID="{7C01381B-2778-4D7D-A5E6-74DC89F23B1F}" presName="bullet4a" presStyleLbl="node1" presStyleIdx="0" presStyleCnt="4"/>
      <dgm:spPr/>
    </dgm:pt>
    <dgm:pt modelId="{57B0BBF1-3161-4F9E-A0E7-53F5FDEAD71B}" type="pres">
      <dgm:prSet presAssocID="{7C01381B-2778-4D7D-A5E6-74DC89F23B1F}" presName="textBox4a" presStyleLbl="revTx" presStyleIdx="0" presStyleCnt="4" custLinFactNeighborX="10102" custLinFactNeighborY="-5869">
        <dgm:presLayoutVars>
          <dgm:bulletEnabled val="1"/>
        </dgm:presLayoutVars>
      </dgm:prSet>
      <dgm:spPr/>
      <dgm:t>
        <a:bodyPr/>
        <a:lstStyle/>
        <a:p>
          <a:endParaRPr lang="hr-HR"/>
        </a:p>
      </dgm:t>
    </dgm:pt>
    <dgm:pt modelId="{F5E4186D-9F19-4529-AB32-F65780C397D9}" type="pres">
      <dgm:prSet presAssocID="{D01ECC4F-4B9D-4B9A-8515-063891E7698D}" presName="bullet4b" presStyleLbl="node1" presStyleIdx="1" presStyleCnt="4"/>
      <dgm:spPr/>
    </dgm:pt>
    <dgm:pt modelId="{E4230A04-AB86-41A2-8884-16F841ACF431}" type="pres">
      <dgm:prSet presAssocID="{D01ECC4F-4B9D-4B9A-8515-063891E7698D}" presName="textBox4b" presStyleLbl="revTx" presStyleIdx="1" presStyleCnt="4" custLinFactNeighborX="4720" custLinFactNeighborY="6670">
        <dgm:presLayoutVars>
          <dgm:bulletEnabled val="1"/>
        </dgm:presLayoutVars>
      </dgm:prSet>
      <dgm:spPr/>
      <dgm:t>
        <a:bodyPr/>
        <a:lstStyle/>
        <a:p>
          <a:endParaRPr lang="hr-HR"/>
        </a:p>
      </dgm:t>
    </dgm:pt>
    <dgm:pt modelId="{089B6762-B334-42C4-ABF1-237ECC801BAE}" type="pres">
      <dgm:prSet presAssocID="{589C9A25-63C4-4488-9F58-256052B1A1EF}" presName="bullet4c" presStyleLbl="node1" presStyleIdx="2" presStyleCnt="4"/>
      <dgm:spPr/>
    </dgm:pt>
    <dgm:pt modelId="{B49A8DF4-322B-49BA-B2DC-1866DE8A31B3}" type="pres">
      <dgm:prSet presAssocID="{589C9A25-63C4-4488-9F58-256052B1A1EF}" presName="textBox4c" presStyleLbl="revTx" presStyleIdx="2" presStyleCnt="4" custScaleX="90883" custScaleY="100489" custLinFactNeighborX="10812" custLinFactNeighborY="17107">
        <dgm:presLayoutVars>
          <dgm:bulletEnabled val="1"/>
        </dgm:presLayoutVars>
      </dgm:prSet>
      <dgm:spPr/>
      <dgm:t>
        <a:bodyPr/>
        <a:lstStyle/>
        <a:p>
          <a:endParaRPr lang="hr-HR"/>
        </a:p>
      </dgm:t>
    </dgm:pt>
    <dgm:pt modelId="{39DE04CD-34CC-46B7-8788-3CA7405DB5C7}" type="pres">
      <dgm:prSet presAssocID="{2BCB1190-BCCA-463B-8986-2C17E4B841E4}" presName="bullet4d" presStyleLbl="node1" presStyleIdx="3" presStyleCnt="4"/>
      <dgm:spPr/>
    </dgm:pt>
    <dgm:pt modelId="{84897130-2CEF-4DE6-8104-9E81B34C856A}" type="pres">
      <dgm:prSet presAssocID="{2BCB1190-BCCA-463B-8986-2C17E4B841E4}" presName="textBox4d" presStyleLbl="revTx" presStyleIdx="3" presStyleCnt="4">
        <dgm:presLayoutVars>
          <dgm:bulletEnabled val="1"/>
        </dgm:presLayoutVars>
      </dgm:prSet>
      <dgm:spPr/>
      <dgm:t>
        <a:bodyPr/>
        <a:lstStyle/>
        <a:p>
          <a:endParaRPr lang="hr-HR"/>
        </a:p>
      </dgm:t>
    </dgm:pt>
  </dgm:ptLst>
  <dgm:cxnLst>
    <dgm:cxn modelId="{130FD85F-1007-4D0B-BF6A-61EF65629343}" type="presOf" srcId="{589C9A25-63C4-4488-9F58-256052B1A1EF}" destId="{B49A8DF4-322B-49BA-B2DC-1866DE8A31B3}" srcOrd="0" destOrd="0" presId="urn:microsoft.com/office/officeart/2005/8/layout/arrow2"/>
    <dgm:cxn modelId="{5266A648-DDE1-4A19-B1C4-BD22A78F92DE}" srcId="{965A11FE-5BF2-4FF3-B7FC-B4B10D54F1E9}" destId="{589C9A25-63C4-4488-9F58-256052B1A1EF}" srcOrd="2" destOrd="0" parTransId="{44C83AB7-DE2D-4139-A937-1BC07C70D52A}" sibTransId="{F7EF2246-CBEF-476E-BD79-ADCE521ACABE}"/>
    <dgm:cxn modelId="{C42472FF-4FB9-4740-903C-828DC07CC2A5}" type="presOf" srcId="{D01ECC4F-4B9D-4B9A-8515-063891E7698D}" destId="{E4230A04-AB86-41A2-8884-16F841ACF431}" srcOrd="0" destOrd="0" presId="urn:microsoft.com/office/officeart/2005/8/layout/arrow2"/>
    <dgm:cxn modelId="{7EA92817-E71D-4343-986B-1A5BCF971658}" srcId="{965A11FE-5BF2-4FF3-B7FC-B4B10D54F1E9}" destId="{D01ECC4F-4B9D-4B9A-8515-063891E7698D}" srcOrd="1" destOrd="0" parTransId="{6FD5548B-E0E2-4FB1-BBED-C176F5313E33}" sibTransId="{D64FCD68-4673-4A0D-93B6-8578A0C332B6}"/>
    <dgm:cxn modelId="{EB84959C-3F85-4F4B-968E-5B26A5472C4E}" srcId="{965A11FE-5BF2-4FF3-B7FC-B4B10D54F1E9}" destId="{7C01381B-2778-4D7D-A5E6-74DC89F23B1F}" srcOrd="0" destOrd="0" parTransId="{A8C177F1-BAA6-47E1-AD04-EE380A5EE4F2}" sibTransId="{4FCD8141-8E70-4D32-A765-E7EF3FDB7608}"/>
    <dgm:cxn modelId="{3E70860A-6EB1-4C8C-BF23-0C9CF54A31B2}" type="presOf" srcId="{2BCB1190-BCCA-463B-8986-2C17E4B841E4}" destId="{84897130-2CEF-4DE6-8104-9E81B34C856A}" srcOrd="0" destOrd="0" presId="urn:microsoft.com/office/officeart/2005/8/layout/arrow2"/>
    <dgm:cxn modelId="{5233E343-9D41-4A63-BDA4-8B46E65BD924}" srcId="{965A11FE-5BF2-4FF3-B7FC-B4B10D54F1E9}" destId="{2BCB1190-BCCA-463B-8986-2C17E4B841E4}" srcOrd="3" destOrd="0" parTransId="{F55E4A15-D054-4509-87E0-3C2BE63720CC}" sibTransId="{F3A7CD70-0D4B-411B-A0E2-E7FAF481C7C6}"/>
    <dgm:cxn modelId="{067EDB34-DE2B-40BF-A424-B843F97597A5}" type="presOf" srcId="{965A11FE-5BF2-4FF3-B7FC-B4B10D54F1E9}" destId="{133C43DC-1CC9-443F-BBAF-8BC47B2EF5A6}" srcOrd="0" destOrd="0" presId="urn:microsoft.com/office/officeart/2005/8/layout/arrow2"/>
    <dgm:cxn modelId="{DBD01F71-1656-4A03-B277-2E6C8DF2239B}" type="presOf" srcId="{7C01381B-2778-4D7D-A5E6-74DC89F23B1F}" destId="{57B0BBF1-3161-4F9E-A0E7-53F5FDEAD71B}" srcOrd="0" destOrd="0" presId="urn:microsoft.com/office/officeart/2005/8/layout/arrow2"/>
    <dgm:cxn modelId="{EF239CDC-BE23-4E33-8602-5C9913A461BF}" type="presParOf" srcId="{133C43DC-1CC9-443F-BBAF-8BC47B2EF5A6}" destId="{23ABD0A4-6776-478C-BE28-7FA350F5DFC5}" srcOrd="0" destOrd="0" presId="urn:microsoft.com/office/officeart/2005/8/layout/arrow2"/>
    <dgm:cxn modelId="{A8491750-6D0F-4CD2-AC19-68FDB6AC180E}" type="presParOf" srcId="{133C43DC-1CC9-443F-BBAF-8BC47B2EF5A6}" destId="{C5A76821-EA29-4F5E-9CE9-22B613D4BF26}" srcOrd="1" destOrd="0" presId="urn:microsoft.com/office/officeart/2005/8/layout/arrow2"/>
    <dgm:cxn modelId="{70C6D627-BE27-4A7E-9BC4-F886B6BC364B}" type="presParOf" srcId="{C5A76821-EA29-4F5E-9CE9-22B613D4BF26}" destId="{30C37908-EF49-46FC-A298-7B3EED17CA15}" srcOrd="0" destOrd="0" presId="urn:microsoft.com/office/officeart/2005/8/layout/arrow2"/>
    <dgm:cxn modelId="{609A8E66-AD83-4B5D-AEDE-3927AA848EC1}" type="presParOf" srcId="{C5A76821-EA29-4F5E-9CE9-22B613D4BF26}" destId="{57B0BBF1-3161-4F9E-A0E7-53F5FDEAD71B}" srcOrd="1" destOrd="0" presId="urn:microsoft.com/office/officeart/2005/8/layout/arrow2"/>
    <dgm:cxn modelId="{34DA608F-002A-498E-AA1C-DEA7E6699A24}" type="presParOf" srcId="{C5A76821-EA29-4F5E-9CE9-22B613D4BF26}" destId="{F5E4186D-9F19-4529-AB32-F65780C397D9}" srcOrd="2" destOrd="0" presId="urn:microsoft.com/office/officeart/2005/8/layout/arrow2"/>
    <dgm:cxn modelId="{0059372A-084F-4122-8A73-4471F1EA8378}" type="presParOf" srcId="{C5A76821-EA29-4F5E-9CE9-22B613D4BF26}" destId="{E4230A04-AB86-41A2-8884-16F841ACF431}" srcOrd="3" destOrd="0" presId="urn:microsoft.com/office/officeart/2005/8/layout/arrow2"/>
    <dgm:cxn modelId="{E48105CC-5920-4069-8C1B-F518AD0B79AC}" type="presParOf" srcId="{C5A76821-EA29-4F5E-9CE9-22B613D4BF26}" destId="{089B6762-B334-42C4-ABF1-237ECC801BAE}" srcOrd="4" destOrd="0" presId="urn:microsoft.com/office/officeart/2005/8/layout/arrow2"/>
    <dgm:cxn modelId="{D79FFE5F-5850-4511-ABCD-D3659CBC4C6C}" type="presParOf" srcId="{C5A76821-EA29-4F5E-9CE9-22B613D4BF26}" destId="{B49A8DF4-322B-49BA-B2DC-1866DE8A31B3}" srcOrd="5" destOrd="0" presId="urn:microsoft.com/office/officeart/2005/8/layout/arrow2"/>
    <dgm:cxn modelId="{3FC86138-61BC-45D5-A3E2-21C11424493E}" type="presParOf" srcId="{C5A76821-EA29-4F5E-9CE9-22B613D4BF26}" destId="{39DE04CD-34CC-46B7-8788-3CA7405DB5C7}" srcOrd="6" destOrd="0" presId="urn:microsoft.com/office/officeart/2005/8/layout/arrow2"/>
    <dgm:cxn modelId="{82E2A017-C2AF-42A4-85C5-369EF7B4224B}" type="presParOf" srcId="{C5A76821-EA29-4F5E-9CE9-22B613D4BF26}" destId="{84897130-2CEF-4DE6-8104-9E81B34C856A}"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5A11FE-5BF2-4FF3-B7FC-B4B10D54F1E9}"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hr-HR"/>
        </a:p>
      </dgm:t>
    </dgm:pt>
    <dgm:pt modelId="{7C01381B-2778-4D7D-A5E6-74DC89F23B1F}">
      <dgm:prSet phldrT="[Text]" custT="1"/>
      <dgm:spPr/>
      <dgm:t>
        <a:bodyPr/>
        <a:lstStyle/>
        <a:p>
          <a:r>
            <a:rPr lang="hr-HR" sz="1600" b="1" i="1" dirty="0" smtClean="0"/>
            <a:t>Gradačka 1976.</a:t>
          </a:r>
          <a:endParaRPr lang="hr-HR" sz="1600" dirty="0" smtClean="0"/>
        </a:p>
      </dgm:t>
    </dgm:pt>
    <dgm:pt modelId="{A8C177F1-BAA6-47E1-AD04-EE380A5EE4F2}" type="parTrans" cxnId="{EB84959C-3F85-4F4B-968E-5B26A5472C4E}">
      <dgm:prSet/>
      <dgm:spPr/>
      <dgm:t>
        <a:bodyPr/>
        <a:lstStyle/>
        <a:p>
          <a:endParaRPr lang="hr-HR"/>
        </a:p>
      </dgm:t>
    </dgm:pt>
    <dgm:pt modelId="{4FCD8141-8E70-4D32-A765-E7EF3FDB7608}" type="sibTrans" cxnId="{EB84959C-3F85-4F4B-968E-5B26A5472C4E}">
      <dgm:prSet/>
      <dgm:spPr/>
      <dgm:t>
        <a:bodyPr/>
        <a:lstStyle/>
        <a:p>
          <a:endParaRPr lang="hr-HR"/>
        </a:p>
      </dgm:t>
    </dgm:pt>
    <dgm:pt modelId="{D01ECC4F-4B9D-4B9A-8515-063891E7698D}">
      <dgm:prSet phldrT="[Text]" custT="1"/>
      <dgm:spPr/>
      <dgm:t>
        <a:bodyPr/>
        <a:lstStyle/>
        <a:p>
          <a:r>
            <a:rPr lang="hr-HR" sz="1800" b="1" i="1" dirty="0" smtClean="0"/>
            <a:t>Rimska 1990.</a:t>
          </a:r>
          <a:endParaRPr lang="hr-HR" b="1" dirty="0" smtClean="0"/>
        </a:p>
      </dgm:t>
    </dgm:pt>
    <dgm:pt modelId="{6FD5548B-E0E2-4FB1-BBED-C176F5313E33}" type="parTrans" cxnId="{7EA92817-E71D-4343-986B-1A5BCF971658}">
      <dgm:prSet/>
      <dgm:spPr/>
      <dgm:t>
        <a:bodyPr/>
        <a:lstStyle/>
        <a:p>
          <a:endParaRPr lang="hr-HR"/>
        </a:p>
      </dgm:t>
    </dgm:pt>
    <dgm:pt modelId="{D64FCD68-4673-4A0D-93B6-8578A0C332B6}" type="sibTrans" cxnId="{7EA92817-E71D-4343-986B-1A5BCF971658}">
      <dgm:prSet/>
      <dgm:spPr/>
      <dgm:t>
        <a:bodyPr/>
        <a:lstStyle/>
        <a:p>
          <a:endParaRPr lang="hr-HR"/>
        </a:p>
      </dgm:t>
    </dgm:pt>
    <dgm:pt modelId="{589C9A25-63C4-4488-9F58-256052B1A1EF}">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hr-HR" sz="1600" b="1" i="1" dirty="0" smtClean="0"/>
            <a:t>Barcelonska 2002.</a:t>
          </a:r>
          <a:endParaRPr lang="hr-HR" sz="1600" dirty="0"/>
        </a:p>
      </dgm:t>
    </dgm:pt>
    <dgm:pt modelId="{44C83AB7-DE2D-4139-A937-1BC07C70D52A}" type="parTrans" cxnId="{5266A648-DDE1-4A19-B1C4-BD22A78F92DE}">
      <dgm:prSet/>
      <dgm:spPr/>
      <dgm:t>
        <a:bodyPr/>
        <a:lstStyle/>
        <a:p>
          <a:endParaRPr lang="hr-HR"/>
        </a:p>
      </dgm:t>
    </dgm:pt>
    <dgm:pt modelId="{F7EF2246-CBEF-476E-BD79-ADCE521ACABE}" type="sibTrans" cxnId="{5266A648-DDE1-4A19-B1C4-BD22A78F92DE}">
      <dgm:prSet/>
      <dgm:spPr/>
      <dgm:t>
        <a:bodyPr/>
        <a:lstStyle/>
        <a:p>
          <a:endParaRPr lang="hr-HR"/>
        </a:p>
      </dgm:t>
    </dgm:pt>
    <dgm:pt modelId="{D28FC3EE-2643-4A0F-8CC5-DA92FFBB639F}">
      <dgm:prSet/>
      <dgm:spPr/>
      <dgm:t>
        <a:bodyPr/>
        <a:lstStyle/>
        <a:p>
          <a:r>
            <a:rPr lang="hr-HR" b="1" i="1" smtClean="0"/>
            <a:t>Rio de Janeiru 5. srpnja 2011. </a:t>
          </a:r>
          <a:endParaRPr lang="hr-HR"/>
        </a:p>
      </dgm:t>
    </dgm:pt>
    <dgm:pt modelId="{F6D3381C-5544-42C3-B755-16499CE10896}" type="parTrans" cxnId="{E833C38D-BA61-463E-92DD-EC56BA24F5A0}">
      <dgm:prSet/>
      <dgm:spPr/>
      <dgm:t>
        <a:bodyPr/>
        <a:lstStyle/>
        <a:p>
          <a:endParaRPr lang="hr-HR"/>
        </a:p>
      </dgm:t>
    </dgm:pt>
    <dgm:pt modelId="{04C2E285-74FE-4AFB-A5B6-9F0DF870DA29}" type="sibTrans" cxnId="{E833C38D-BA61-463E-92DD-EC56BA24F5A0}">
      <dgm:prSet/>
      <dgm:spPr/>
      <dgm:t>
        <a:bodyPr/>
        <a:lstStyle/>
        <a:p>
          <a:endParaRPr lang="hr-HR"/>
        </a:p>
      </dgm:t>
    </dgm:pt>
    <dgm:pt modelId="{133C43DC-1CC9-443F-BBAF-8BC47B2EF5A6}" type="pres">
      <dgm:prSet presAssocID="{965A11FE-5BF2-4FF3-B7FC-B4B10D54F1E9}" presName="arrowDiagram" presStyleCnt="0">
        <dgm:presLayoutVars>
          <dgm:chMax val="5"/>
          <dgm:dir/>
          <dgm:resizeHandles val="exact"/>
        </dgm:presLayoutVars>
      </dgm:prSet>
      <dgm:spPr/>
      <dgm:t>
        <a:bodyPr/>
        <a:lstStyle/>
        <a:p>
          <a:endParaRPr lang="hr-HR"/>
        </a:p>
      </dgm:t>
    </dgm:pt>
    <dgm:pt modelId="{23ABD0A4-6776-478C-BE28-7FA350F5DFC5}" type="pres">
      <dgm:prSet presAssocID="{965A11FE-5BF2-4FF3-B7FC-B4B10D54F1E9}" presName="arrow" presStyleLbl="bgShp" presStyleIdx="0" presStyleCnt="1"/>
      <dgm:spPr/>
    </dgm:pt>
    <dgm:pt modelId="{C5A76821-EA29-4F5E-9CE9-22B613D4BF26}" type="pres">
      <dgm:prSet presAssocID="{965A11FE-5BF2-4FF3-B7FC-B4B10D54F1E9}" presName="arrowDiagram4" presStyleCnt="0"/>
      <dgm:spPr/>
    </dgm:pt>
    <dgm:pt modelId="{30C37908-EF49-46FC-A298-7B3EED17CA15}" type="pres">
      <dgm:prSet presAssocID="{7C01381B-2778-4D7D-A5E6-74DC89F23B1F}" presName="bullet4a" presStyleLbl="node1" presStyleIdx="0" presStyleCnt="4"/>
      <dgm:spPr/>
    </dgm:pt>
    <dgm:pt modelId="{57B0BBF1-3161-4F9E-A0E7-53F5FDEAD71B}" type="pres">
      <dgm:prSet presAssocID="{7C01381B-2778-4D7D-A5E6-74DC89F23B1F}" presName="textBox4a" presStyleLbl="revTx" presStyleIdx="0" presStyleCnt="4" custScaleX="116640" custLinFactNeighborX="10102" custLinFactNeighborY="-5869">
        <dgm:presLayoutVars>
          <dgm:bulletEnabled val="1"/>
        </dgm:presLayoutVars>
      </dgm:prSet>
      <dgm:spPr/>
      <dgm:t>
        <a:bodyPr/>
        <a:lstStyle/>
        <a:p>
          <a:endParaRPr lang="hr-HR"/>
        </a:p>
      </dgm:t>
    </dgm:pt>
    <dgm:pt modelId="{F5E4186D-9F19-4529-AB32-F65780C397D9}" type="pres">
      <dgm:prSet presAssocID="{D01ECC4F-4B9D-4B9A-8515-063891E7698D}" presName="bullet4b" presStyleLbl="node1" presStyleIdx="1" presStyleCnt="4"/>
      <dgm:spPr/>
    </dgm:pt>
    <dgm:pt modelId="{E4230A04-AB86-41A2-8884-16F841ACF431}" type="pres">
      <dgm:prSet presAssocID="{D01ECC4F-4B9D-4B9A-8515-063891E7698D}" presName="textBox4b" presStyleLbl="revTx" presStyleIdx="1" presStyleCnt="4" custScaleX="125110" custLinFactNeighborX="4720" custLinFactNeighborY="6670">
        <dgm:presLayoutVars>
          <dgm:bulletEnabled val="1"/>
        </dgm:presLayoutVars>
      </dgm:prSet>
      <dgm:spPr/>
      <dgm:t>
        <a:bodyPr/>
        <a:lstStyle/>
        <a:p>
          <a:endParaRPr lang="hr-HR"/>
        </a:p>
      </dgm:t>
    </dgm:pt>
    <dgm:pt modelId="{089B6762-B334-42C4-ABF1-237ECC801BAE}" type="pres">
      <dgm:prSet presAssocID="{589C9A25-63C4-4488-9F58-256052B1A1EF}" presName="bullet4c" presStyleLbl="node1" presStyleIdx="2" presStyleCnt="4"/>
      <dgm:spPr/>
    </dgm:pt>
    <dgm:pt modelId="{B49A8DF4-322B-49BA-B2DC-1866DE8A31B3}" type="pres">
      <dgm:prSet presAssocID="{589C9A25-63C4-4488-9F58-256052B1A1EF}" presName="textBox4c" presStyleLbl="revTx" presStyleIdx="2" presStyleCnt="4" custScaleX="116910" custScaleY="100489" custLinFactNeighborX="10812" custLinFactNeighborY="17107">
        <dgm:presLayoutVars>
          <dgm:bulletEnabled val="1"/>
        </dgm:presLayoutVars>
      </dgm:prSet>
      <dgm:spPr/>
      <dgm:t>
        <a:bodyPr/>
        <a:lstStyle/>
        <a:p>
          <a:endParaRPr lang="hr-HR"/>
        </a:p>
      </dgm:t>
    </dgm:pt>
    <dgm:pt modelId="{2AF17864-7EE8-4D90-8EC3-D2F20FD510FA}" type="pres">
      <dgm:prSet presAssocID="{D28FC3EE-2643-4A0F-8CC5-DA92FFBB639F}" presName="bullet4d" presStyleLbl="node1" presStyleIdx="3" presStyleCnt="4"/>
      <dgm:spPr/>
    </dgm:pt>
    <dgm:pt modelId="{6C7E52CC-33BE-4805-A72F-72E545785EC7}" type="pres">
      <dgm:prSet presAssocID="{D28FC3EE-2643-4A0F-8CC5-DA92FFBB639F}" presName="textBox4d" presStyleLbl="revTx" presStyleIdx="3" presStyleCnt="4">
        <dgm:presLayoutVars>
          <dgm:bulletEnabled val="1"/>
        </dgm:presLayoutVars>
      </dgm:prSet>
      <dgm:spPr/>
      <dgm:t>
        <a:bodyPr/>
        <a:lstStyle/>
        <a:p>
          <a:endParaRPr lang="hr-HR"/>
        </a:p>
      </dgm:t>
    </dgm:pt>
  </dgm:ptLst>
  <dgm:cxnLst>
    <dgm:cxn modelId="{DFA7FF7B-1F7D-42A2-9680-5B4DF0C3BE9D}" type="presOf" srcId="{589C9A25-63C4-4488-9F58-256052B1A1EF}" destId="{B49A8DF4-322B-49BA-B2DC-1866DE8A31B3}" srcOrd="0" destOrd="0" presId="urn:microsoft.com/office/officeart/2005/8/layout/arrow2"/>
    <dgm:cxn modelId="{907B1DC5-5C50-4889-A2B5-0D575CD99ED7}" type="presOf" srcId="{D01ECC4F-4B9D-4B9A-8515-063891E7698D}" destId="{E4230A04-AB86-41A2-8884-16F841ACF431}" srcOrd="0" destOrd="0" presId="urn:microsoft.com/office/officeart/2005/8/layout/arrow2"/>
    <dgm:cxn modelId="{E833C38D-BA61-463E-92DD-EC56BA24F5A0}" srcId="{965A11FE-5BF2-4FF3-B7FC-B4B10D54F1E9}" destId="{D28FC3EE-2643-4A0F-8CC5-DA92FFBB639F}" srcOrd="3" destOrd="0" parTransId="{F6D3381C-5544-42C3-B755-16499CE10896}" sibTransId="{04C2E285-74FE-4AFB-A5B6-9F0DF870DA29}"/>
    <dgm:cxn modelId="{5266A648-DDE1-4A19-B1C4-BD22A78F92DE}" srcId="{965A11FE-5BF2-4FF3-B7FC-B4B10D54F1E9}" destId="{589C9A25-63C4-4488-9F58-256052B1A1EF}" srcOrd="2" destOrd="0" parTransId="{44C83AB7-DE2D-4139-A937-1BC07C70D52A}" sibTransId="{F7EF2246-CBEF-476E-BD79-ADCE521ACABE}"/>
    <dgm:cxn modelId="{6AEBAFE4-E242-4B91-9852-C0C68F9ACF86}" type="presOf" srcId="{7C01381B-2778-4D7D-A5E6-74DC89F23B1F}" destId="{57B0BBF1-3161-4F9E-A0E7-53F5FDEAD71B}" srcOrd="0" destOrd="0" presId="urn:microsoft.com/office/officeart/2005/8/layout/arrow2"/>
    <dgm:cxn modelId="{7EA92817-E71D-4343-986B-1A5BCF971658}" srcId="{965A11FE-5BF2-4FF3-B7FC-B4B10D54F1E9}" destId="{D01ECC4F-4B9D-4B9A-8515-063891E7698D}" srcOrd="1" destOrd="0" parTransId="{6FD5548B-E0E2-4FB1-BBED-C176F5313E33}" sibTransId="{D64FCD68-4673-4A0D-93B6-8578A0C332B6}"/>
    <dgm:cxn modelId="{48FB5578-7C49-4A77-966A-E18686D3372D}" type="presOf" srcId="{D28FC3EE-2643-4A0F-8CC5-DA92FFBB639F}" destId="{6C7E52CC-33BE-4805-A72F-72E545785EC7}" srcOrd="0" destOrd="0" presId="urn:microsoft.com/office/officeart/2005/8/layout/arrow2"/>
    <dgm:cxn modelId="{EB84959C-3F85-4F4B-968E-5B26A5472C4E}" srcId="{965A11FE-5BF2-4FF3-B7FC-B4B10D54F1E9}" destId="{7C01381B-2778-4D7D-A5E6-74DC89F23B1F}" srcOrd="0" destOrd="0" parTransId="{A8C177F1-BAA6-47E1-AD04-EE380A5EE4F2}" sibTransId="{4FCD8141-8E70-4D32-A765-E7EF3FDB7608}"/>
    <dgm:cxn modelId="{CE19BC9C-2578-49D8-92CD-0F0374CE34BE}" type="presOf" srcId="{965A11FE-5BF2-4FF3-B7FC-B4B10D54F1E9}" destId="{133C43DC-1CC9-443F-BBAF-8BC47B2EF5A6}" srcOrd="0" destOrd="0" presId="urn:microsoft.com/office/officeart/2005/8/layout/arrow2"/>
    <dgm:cxn modelId="{5DDD5E73-5B1D-4F89-9F47-71C20D7746D5}" type="presParOf" srcId="{133C43DC-1CC9-443F-BBAF-8BC47B2EF5A6}" destId="{23ABD0A4-6776-478C-BE28-7FA350F5DFC5}" srcOrd="0" destOrd="0" presId="urn:microsoft.com/office/officeart/2005/8/layout/arrow2"/>
    <dgm:cxn modelId="{88A17CC4-F526-476B-BA15-F2CC914AC721}" type="presParOf" srcId="{133C43DC-1CC9-443F-BBAF-8BC47B2EF5A6}" destId="{C5A76821-EA29-4F5E-9CE9-22B613D4BF26}" srcOrd="1" destOrd="0" presId="urn:microsoft.com/office/officeart/2005/8/layout/arrow2"/>
    <dgm:cxn modelId="{03DA6266-FC35-488B-B407-5DA6A5DB4B9C}" type="presParOf" srcId="{C5A76821-EA29-4F5E-9CE9-22B613D4BF26}" destId="{30C37908-EF49-46FC-A298-7B3EED17CA15}" srcOrd="0" destOrd="0" presId="urn:microsoft.com/office/officeart/2005/8/layout/arrow2"/>
    <dgm:cxn modelId="{2FFA02F7-DE47-4EE4-913A-785C4A480121}" type="presParOf" srcId="{C5A76821-EA29-4F5E-9CE9-22B613D4BF26}" destId="{57B0BBF1-3161-4F9E-A0E7-53F5FDEAD71B}" srcOrd="1" destOrd="0" presId="urn:microsoft.com/office/officeart/2005/8/layout/arrow2"/>
    <dgm:cxn modelId="{6CC04A1F-143B-4063-AEDB-5808B68E72CD}" type="presParOf" srcId="{C5A76821-EA29-4F5E-9CE9-22B613D4BF26}" destId="{F5E4186D-9F19-4529-AB32-F65780C397D9}" srcOrd="2" destOrd="0" presId="urn:microsoft.com/office/officeart/2005/8/layout/arrow2"/>
    <dgm:cxn modelId="{5D75E804-870E-4281-A7E1-9A9CBD5F37AF}" type="presParOf" srcId="{C5A76821-EA29-4F5E-9CE9-22B613D4BF26}" destId="{E4230A04-AB86-41A2-8884-16F841ACF431}" srcOrd="3" destOrd="0" presId="urn:microsoft.com/office/officeart/2005/8/layout/arrow2"/>
    <dgm:cxn modelId="{F9F9ED9E-447E-4EB0-B3C9-33C77990F641}" type="presParOf" srcId="{C5A76821-EA29-4F5E-9CE9-22B613D4BF26}" destId="{089B6762-B334-42C4-ABF1-237ECC801BAE}" srcOrd="4" destOrd="0" presId="urn:microsoft.com/office/officeart/2005/8/layout/arrow2"/>
    <dgm:cxn modelId="{C09CFAE9-D995-4C38-B148-E53BD1C139DB}" type="presParOf" srcId="{C5A76821-EA29-4F5E-9CE9-22B613D4BF26}" destId="{B49A8DF4-322B-49BA-B2DC-1866DE8A31B3}" srcOrd="5" destOrd="0" presId="urn:microsoft.com/office/officeart/2005/8/layout/arrow2"/>
    <dgm:cxn modelId="{5598E03F-7FB6-4F12-A428-8D97FD07B500}" type="presParOf" srcId="{C5A76821-EA29-4F5E-9CE9-22B613D4BF26}" destId="{2AF17864-7EE8-4D90-8EC3-D2F20FD510FA}" srcOrd="6" destOrd="0" presId="urn:microsoft.com/office/officeart/2005/8/layout/arrow2"/>
    <dgm:cxn modelId="{14EA795B-E8AD-40B5-9C51-3D3000909CFF}" type="presParOf" srcId="{C5A76821-EA29-4F5E-9CE9-22B613D4BF26}" destId="{6C7E52CC-33BE-4805-A72F-72E545785EC7}"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36974E-2726-4D05-9043-A5565A322B69}" type="doc">
      <dgm:prSet loTypeId="urn:microsoft.com/office/officeart/2005/8/layout/process2" loCatId="process" qsTypeId="urn:microsoft.com/office/officeart/2005/8/quickstyle/simple1" qsCatId="simple" csTypeId="urn:microsoft.com/office/officeart/2005/8/colors/accent1_2" csCatId="accent1" phldr="1"/>
      <dgm:spPr/>
    </dgm:pt>
    <dgm:pt modelId="{E403267D-E61C-4F21-86DC-C92A1E7DA6C4}">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hr-HR" sz="1800" b="1" dirty="0" smtClean="0">
              <a:solidFill>
                <a:schemeClr val="tx1"/>
              </a:solidFill>
            </a:rPr>
            <a:t>Identificirati izvor abnormalnih stanica.</a:t>
          </a:r>
        </a:p>
        <a:p>
          <a:pPr defTabSz="2000250">
            <a:lnSpc>
              <a:spcPct val="90000"/>
            </a:lnSpc>
            <a:spcBef>
              <a:spcPct val="0"/>
            </a:spcBef>
            <a:spcAft>
              <a:spcPct val="35000"/>
            </a:spcAft>
          </a:pPr>
          <a:endParaRPr lang="hr-HR" dirty="0"/>
        </a:p>
      </dgm:t>
    </dgm:pt>
    <dgm:pt modelId="{90863EC3-D4CA-4BB0-96BD-7E3EE73D017D}" type="parTrans" cxnId="{062FC00D-CAC7-433D-932E-6302EFB4248E}">
      <dgm:prSet/>
      <dgm:spPr/>
      <dgm:t>
        <a:bodyPr/>
        <a:lstStyle/>
        <a:p>
          <a:endParaRPr lang="hr-HR"/>
        </a:p>
      </dgm:t>
    </dgm:pt>
    <dgm:pt modelId="{C0CFC580-7862-47FE-8417-7A521C5B2228}" type="sibTrans" cxnId="{062FC00D-CAC7-433D-932E-6302EFB4248E}">
      <dgm:prSet/>
      <dgm:spPr/>
      <dgm:t>
        <a:bodyPr/>
        <a:lstStyle/>
        <a:p>
          <a:endParaRPr lang="hr-HR"/>
        </a:p>
      </dgm:t>
    </dgm:pt>
    <dgm:pt modelId="{166E3019-7B58-4696-A329-9B868A10AD1A}">
      <dgm:prSet phldrT="[Text]" custT="1"/>
      <dgm:spPr/>
      <dgm:t>
        <a:bodyPr/>
        <a:lstStyle/>
        <a:p>
          <a:r>
            <a:rPr lang="hr-HR" sz="1800" b="1" dirty="0" err="1" smtClean="0">
              <a:solidFill>
                <a:schemeClr val="tx1"/>
              </a:solidFill>
            </a:rPr>
            <a:t>Donjeti</a:t>
          </a:r>
          <a:r>
            <a:rPr lang="hr-HR" sz="1800" b="1" dirty="0" smtClean="0">
              <a:solidFill>
                <a:schemeClr val="tx1"/>
              </a:solidFill>
            </a:rPr>
            <a:t> informiranu odluka o najprikladnijoj metodi liječenja</a:t>
          </a:r>
          <a:endParaRPr lang="hr-HR" b="1" dirty="0">
            <a:solidFill>
              <a:schemeClr val="tx1"/>
            </a:solidFill>
          </a:endParaRPr>
        </a:p>
      </dgm:t>
    </dgm:pt>
    <dgm:pt modelId="{DF4006C6-B2E9-493D-AD40-9E8232C7CD2B}" type="parTrans" cxnId="{F8AB3BB0-DF94-4188-81A5-13B01666DFB1}">
      <dgm:prSet/>
      <dgm:spPr/>
      <dgm:t>
        <a:bodyPr/>
        <a:lstStyle/>
        <a:p>
          <a:endParaRPr lang="hr-HR"/>
        </a:p>
      </dgm:t>
    </dgm:pt>
    <dgm:pt modelId="{08EF2B50-0C54-4DD8-9600-0030761919DE}" type="sibTrans" cxnId="{F8AB3BB0-DF94-4188-81A5-13B01666DFB1}">
      <dgm:prSet/>
      <dgm:spPr/>
      <dgm:t>
        <a:bodyPr/>
        <a:lstStyle/>
        <a:p>
          <a:endParaRPr lang="hr-HR"/>
        </a:p>
      </dgm:t>
    </dgm:pt>
    <dgm:pt modelId="{2BD675A9-DE41-4A49-9F67-13D9802D521E}">
      <dgm:prSet phldrT="[Text]" custT="1"/>
      <dgm:spPr/>
      <dgm:t>
        <a:bodyPr/>
        <a:lstStyle/>
        <a:p>
          <a:r>
            <a:rPr lang="hr-HR" sz="1800" b="1" dirty="0" smtClean="0">
              <a:solidFill>
                <a:schemeClr val="tx1"/>
              </a:solidFill>
            </a:rPr>
            <a:t>Organizirati prikladno praćenje svake žene.</a:t>
          </a:r>
          <a:endParaRPr lang="hr-HR" b="1" dirty="0">
            <a:solidFill>
              <a:schemeClr val="tx1"/>
            </a:solidFill>
          </a:endParaRPr>
        </a:p>
      </dgm:t>
    </dgm:pt>
    <dgm:pt modelId="{B9EECAB7-5CE8-49C8-BFCC-651E57B8B2A9}" type="parTrans" cxnId="{18CDAC3F-4267-48D1-A86F-DDBE9D9FBE89}">
      <dgm:prSet/>
      <dgm:spPr/>
      <dgm:t>
        <a:bodyPr/>
        <a:lstStyle/>
        <a:p>
          <a:endParaRPr lang="hr-HR"/>
        </a:p>
      </dgm:t>
    </dgm:pt>
    <dgm:pt modelId="{E63CA82B-B69F-403D-ABDA-ED2CF97B0720}" type="sibTrans" cxnId="{18CDAC3F-4267-48D1-A86F-DDBE9D9FBE89}">
      <dgm:prSet/>
      <dgm:spPr/>
      <dgm:t>
        <a:bodyPr/>
        <a:lstStyle/>
        <a:p>
          <a:endParaRPr lang="hr-HR"/>
        </a:p>
      </dgm:t>
    </dgm:pt>
    <dgm:pt modelId="{EC4E3057-7EC9-4844-B52F-81CB4DA0D77B}">
      <dgm:prSet/>
      <dgm:spPr>
        <a:solidFill>
          <a:srgbClr val="FF0000"/>
        </a:solidFill>
      </dgm:spPr>
      <dgm:t>
        <a:bodyPr/>
        <a:lstStyle/>
        <a:p>
          <a:r>
            <a:rPr lang="hr-HR" b="1" dirty="0" smtClean="0">
              <a:solidFill>
                <a:schemeClr val="tx1"/>
              </a:solidFill>
            </a:rPr>
            <a:t>Osiguranje kvalitete i prikupljanje podataka o zbrinjavanju pacijentice važan su dio zbrinjavanja i praćenja žena s abnormalnim brisom </a:t>
          </a:r>
          <a:r>
            <a:rPr lang="hr-HR" b="1" dirty="0" err="1" smtClean="0">
              <a:solidFill>
                <a:schemeClr val="tx1"/>
              </a:solidFill>
            </a:rPr>
            <a:t>cerviksa</a:t>
          </a:r>
          <a:endParaRPr lang="hr-HR" b="1" dirty="0">
            <a:solidFill>
              <a:schemeClr val="tx1"/>
            </a:solidFill>
          </a:endParaRPr>
        </a:p>
      </dgm:t>
    </dgm:pt>
    <dgm:pt modelId="{76A95BD3-64DB-4CAF-96CF-E53FCC6AEF8B}" type="parTrans" cxnId="{3D90AE05-17C8-4F61-93F1-96715F36B883}">
      <dgm:prSet/>
      <dgm:spPr/>
      <dgm:t>
        <a:bodyPr/>
        <a:lstStyle/>
        <a:p>
          <a:endParaRPr lang="hr-HR"/>
        </a:p>
      </dgm:t>
    </dgm:pt>
    <dgm:pt modelId="{8E54CCE5-3D3A-40C4-86C0-9E08E346623E}" type="sibTrans" cxnId="{3D90AE05-17C8-4F61-93F1-96715F36B883}">
      <dgm:prSet/>
      <dgm:spPr/>
      <dgm:t>
        <a:bodyPr/>
        <a:lstStyle/>
        <a:p>
          <a:endParaRPr lang="hr-HR"/>
        </a:p>
      </dgm:t>
    </dgm:pt>
    <dgm:pt modelId="{AEA52209-1267-4D97-A70A-FD6EDE474130}" type="pres">
      <dgm:prSet presAssocID="{F836974E-2726-4D05-9043-A5565A322B69}" presName="linearFlow" presStyleCnt="0">
        <dgm:presLayoutVars>
          <dgm:resizeHandles val="exact"/>
        </dgm:presLayoutVars>
      </dgm:prSet>
      <dgm:spPr/>
    </dgm:pt>
    <dgm:pt modelId="{14BB69F9-0951-4AF4-9583-67115E8B38CE}" type="pres">
      <dgm:prSet presAssocID="{E403267D-E61C-4F21-86DC-C92A1E7DA6C4}" presName="node" presStyleLbl="node1" presStyleIdx="0" presStyleCnt="4" custScaleX="114347" custScaleY="145141">
        <dgm:presLayoutVars>
          <dgm:bulletEnabled val="1"/>
        </dgm:presLayoutVars>
      </dgm:prSet>
      <dgm:spPr/>
      <dgm:t>
        <a:bodyPr/>
        <a:lstStyle/>
        <a:p>
          <a:endParaRPr lang="hr-HR"/>
        </a:p>
      </dgm:t>
    </dgm:pt>
    <dgm:pt modelId="{4D9DF76F-57B9-4763-9C8A-E062D817CCC9}" type="pres">
      <dgm:prSet presAssocID="{C0CFC580-7862-47FE-8417-7A521C5B2228}" presName="sibTrans" presStyleLbl="sibTrans2D1" presStyleIdx="0" presStyleCnt="3"/>
      <dgm:spPr/>
      <dgm:t>
        <a:bodyPr/>
        <a:lstStyle/>
        <a:p>
          <a:endParaRPr lang="hr-HR"/>
        </a:p>
      </dgm:t>
    </dgm:pt>
    <dgm:pt modelId="{5851E1D4-6BAD-4A96-AE65-49681004778F}" type="pres">
      <dgm:prSet presAssocID="{C0CFC580-7862-47FE-8417-7A521C5B2228}" presName="connectorText" presStyleLbl="sibTrans2D1" presStyleIdx="0" presStyleCnt="3"/>
      <dgm:spPr/>
      <dgm:t>
        <a:bodyPr/>
        <a:lstStyle/>
        <a:p>
          <a:endParaRPr lang="hr-HR"/>
        </a:p>
      </dgm:t>
    </dgm:pt>
    <dgm:pt modelId="{461E5EBC-77BB-4710-AE79-68C29759C9F0}" type="pres">
      <dgm:prSet presAssocID="{166E3019-7B58-4696-A329-9B868A10AD1A}" presName="node" presStyleLbl="node1" presStyleIdx="1" presStyleCnt="4" custScaleX="120759">
        <dgm:presLayoutVars>
          <dgm:bulletEnabled val="1"/>
        </dgm:presLayoutVars>
      </dgm:prSet>
      <dgm:spPr/>
      <dgm:t>
        <a:bodyPr/>
        <a:lstStyle/>
        <a:p>
          <a:endParaRPr lang="hr-HR"/>
        </a:p>
      </dgm:t>
    </dgm:pt>
    <dgm:pt modelId="{5D0AFD07-224E-4288-A5E8-73DD90A2D985}" type="pres">
      <dgm:prSet presAssocID="{08EF2B50-0C54-4DD8-9600-0030761919DE}" presName="sibTrans" presStyleLbl="sibTrans2D1" presStyleIdx="1" presStyleCnt="3"/>
      <dgm:spPr/>
      <dgm:t>
        <a:bodyPr/>
        <a:lstStyle/>
        <a:p>
          <a:endParaRPr lang="hr-HR"/>
        </a:p>
      </dgm:t>
    </dgm:pt>
    <dgm:pt modelId="{221543F2-9E1C-415D-A180-AA7923C474DE}" type="pres">
      <dgm:prSet presAssocID="{08EF2B50-0C54-4DD8-9600-0030761919DE}" presName="connectorText" presStyleLbl="sibTrans2D1" presStyleIdx="1" presStyleCnt="3"/>
      <dgm:spPr/>
      <dgm:t>
        <a:bodyPr/>
        <a:lstStyle/>
        <a:p>
          <a:endParaRPr lang="hr-HR"/>
        </a:p>
      </dgm:t>
    </dgm:pt>
    <dgm:pt modelId="{B8679F6D-6237-4581-9C48-B9F5039707E6}" type="pres">
      <dgm:prSet presAssocID="{2BD675A9-DE41-4A49-9F67-13D9802D521E}" presName="node" presStyleLbl="node1" presStyleIdx="2" presStyleCnt="4" custScaleX="114347" custLinFactNeighborY="5915">
        <dgm:presLayoutVars>
          <dgm:bulletEnabled val="1"/>
        </dgm:presLayoutVars>
      </dgm:prSet>
      <dgm:spPr/>
      <dgm:t>
        <a:bodyPr/>
        <a:lstStyle/>
        <a:p>
          <a:endParaRPr lang="hr-HR"/>
        </a:p>
      </dgm:t>
    </dgm:pt>
    <dgm:pt modelId="{8613AAA1-EF1D-4303-9AD5-F48E2D8D2E4F}" type="pres">
      <dgm:prSet presAssocID="{E63CA82B-B69F-403D-ABDA-ED2CF97B0720}" presName="sibTrans" presStyleLbl="sibTrans2D1" presStyleIdx="2" presStyleCnt="3"/>
      <dgm:spPr/>
      <dgm:t>
        <a:bodyPr/>
        <a:lstStyle/>
        <a:p>
          <a:endParaRPr lang="hr-HR"/>
        </a:p>
      </dgm:t>
    </dgm:pt>
    <dgm:pt modelId="{26D6419D-D712-412E-B0EC-1CBDD9B7C0F7}" type="pres">
      <dgm:prSet presAssocID="{E63CA82B-B69F-403D-ABDA-ED2CF97B0720}" presName="connectorText" presStyleLbl="sibTrans2D1" presStyleIdx="2" presStyleCnt="3"/>
      <dgm:spPr/>
      <dgm:t>
        <a:bodyPr/>
        <a:lstStyle/>
        <a:p>
          <a:endParaRPr lang="hr-HR"/>
        </a:p>
      </dgm:t>
    </dgm:pt>
    <dgm:pt modelId="{2D5AC33F-E415-4A62-851D-F6D5D2EC0F94}" type="pres">
      <dgm:prSet presAssocID="{EC4E3057-7EC9-4844-B52F-81CB4DA0D77B}" presName="node" presStyleLbl="node1" presStyleIdx="3" presStyleCnt="4">
        <dgm:presLayoutVars>
          <dgm:bulletEnabled val="1"/>
        </dgm:presLayoutVars>
      </dgm:prSet>
      <dgm:spPr/>
      <dgm:t>
        <a:bodyPr/>
        <a:lstStyle/>
        <a:p>
          <a:endParaRPr lang="hr-HR"/>
        </a:p>
      </dgm:t>
    </dgm:pt>
  </dgm:ptLst>
  <dgm:cxnLst>
    <dgm:cxn modelId="{3D90AE05-17C8-4F61-93F1-96715F36B883}" srcId="{F836974E-2726-4D05-9043-A5565A322B69}" destId="{EC4E3057-7EC9-4844-B52F-81CB4DA0D77B}" srcOrd="3" destOrd="0" parTransId="{76A95BD3-64DB-4CAF-96CF-E53FCC6AEF8B}" sibTransId="{8E54CCE5-3D3A-40C4-86C0-9E08E346623E}"/>
    <dgm:cxn modelId="{18CDAC3F-4267-48D1-A86F-DDBE9D9FBE89}" srcId="{F836974E-2726-4D05-9043-A5565A322B69}" destId="{2BD675A9-DE41-4A49-9F67-13D9802D521E}" srcOrd="2" destOrd="0" parTransId="{B9EECAB7-5CE8-49C8-BFCC-651E57B8B2A9}" sibTransId="{E63CA82B-B69F-403D-ABDA-ED2CF97B0720}"/>
    <dgm:cxn modelId="{F8AB3BB0-DF94-4188-81A5-13B01666DFB1}" srcId="{F836974E-2726-4D05-9043-A5565A322B69}" destId="{166E3019-7B58-4696-A329-9B868A10AD1A}" srcOrd="1" destOrd="0" parTransId="{DF4006C6-B2E9-493D-AD40-9E8232C7CD2B}" sibTransId="{08EF2B50-0C54-4DD8-9600-0030761919DE}"/>
    <dgm:cxn modelId="{9743346A-1191-4EC8-B64D-78FBB398EE4D}" type="presOf" srcId="{C0CFC580-7862-47FE-8417-7A521C5B2228}" destId="{5851E1D4-6BAD-4A96-AE65-49681004778F}" srcOrd="1" destOrd="0" presId="urn:microsoft.com/office/officeart/2005/8/layout/process2"/>
    <dgm:cxn modelId="{394A29FB-45C6-4724-B609-89F11F0672DC}" type="presOf" srcId="{08EF2B50-0C54-4DD8-9600-0030761919DE}" destId="{221543F2-9E1C-415D-A180-AA7923C474DE}" srcOrd="1" destOrd="0" presId="urn:microsoft.com/office/officeart/2005/8/layout/process2"/>
    <dgm:cxn modelId="{CFBFDE0D-88F1-4AB5-8E83-E1F88FAB71A3}" type="presOf" srcId="{C0CFC580-7862-47FE-8417-7A521C5B2228}" destId="{4D9DF76F-57B9-4763-9C8A-E062D817CCC9}" srcOrd="0" destOrd="0" presId="urn:microsoft.com/office/officeart/2005/8/layout/process2"/>
    <dgm:cxn modelId="{2799823A-89A6-4C2D-947D-6A8DD27CCF95}" type="presOf" srcId="{E63CA82B-B69F-403D-ABDA-ED2CF97B0720}" destId="{26D6419D-D712-412E-B0EC-1CBDD9B7C0F7}" srcOrd="1" destOrd="0" presId="urn:microsoft.com/office/officeart/2005/8/layout/process2"/>
    <dgm:cxn modelId="{F53AD7C5-E27D-45D6-82B3-33E530CBDBC7}" type="presOf" srcId="{E63CA82B-B69F-403D-ABDA-ED2CF97B0720}" destId="{8613AAA1-EF1D-4303-9AD5-F48E2D8D2E4F}" srcOrd="0" destOrd="0" presId="urn:microsoft.com/office/officeart/2005/8/layout/process2"/>
    <dgm:cxn modelId="{DE1276CA-DDEF-46B9-815D-AEFB098D2CA7}" type="presOf" srcId="{08EF2B50-0C54-4DD8-9600-0030761919DE}" destId="{5D0AFD07-224E-4288-A5E8-73DD90A2D985}" srcOrd="0" destOrd="0" presId="urn:microsoft.com/office/officeart/2005/8/layout/process2"/>
    <dgm:cxn modelId="{062FC00D-CAC7-433D-932E-6302EFB4248E}" srcId="{F836974E-2726-4D05-9043-A5565A322B69}" destId="{E403267D-E61C-4F21-86DC-C92A1E7DA6C4}" srcOrd="0" destOrd="0" parTransId="{90863EC3-D4CA-4BB0-96BD-7E3EE73D017D}" sibTransId="{C0CFC580-7862-47FE-8417-7A521C5B2228}"/>
    <dgm:cxn modelId="{C16EFDAF-EF3A-4C3A-AE0C-0F21F0D629A1}" type="presOf" srcId="{166E3019-7B58-4696-A329-9B868A10AD1A}" destId="{461E5EBC-77BB-4710-AE79-68C29759C9F0}" srcOrd="0" destOrd="0" presId="urn:microsoft.com/office/officeart/2005/8/layout/process2"/>
    <dgm:cxn modelId="{7C49ACD4-0C54-4619-83EE-5F75B1AA9877}" type="presOf" srcId="{EC4E3057-7EC9-4844-B52F-81CB4DA0D77B}" destId="{2D5AC33F-E415-4A62-851D-F6D5D2EC0F94}" srcOrd="0" destOrd="0" presId="urn:microsoft.com/office/officeart/2005/8/layout/process2"/>
    <dgm:cxn modelId="{31C5FBE6-E5F7-46EA-A4A1-CAB75E181212}" type="presOf" srcId="{F836974E-2726-4D05-9043-A5565A322B69}" destId="{AEA52209-1267-4D97-A70A-FD6EDE474130}" srcOrd="0" destOrd="0" presId="urn:microsoft.com/office/officeart/2005/8/layout/process2"/>
    <dgm:cxn modelId="{B7D7720B-A8AA-42D1-AE12-5BDF9EE24ECD}" type="presOf" srcId="{E403267D-E61C-4F21-86DC-C92A1E7DA6C4}" destId="{14BB69F9-0951-4AF4-9583-67115E8B38CE}" srcOrd="0" destOrd="0" presId="urn:microsoft.com/office/officeart/2005/8/layout/process2"/>
    <dgm:cxn modelId="{8DD3DCA1-EBB0-42C5-B614-C6B77DB428E0}" type="presOf" srcId="{2BD675A9-DE41-4A49-9F67-13D9802D521E}" destId="{B8679F6D-6237-4581-9C48-B9F5039707E6}" srcOrd="0" destOrd="0" presId="urn:microsoft.com/office/officeart/2005/8/layout/process2"/>
    <dgm:cxn modelId="{CBD752CE-39E7-49AA-84AF-FFA98E20679A}" type="presParOf" srcId="{AEA52209-1267-4D97-A70A-FD6EDE474130}" destId="{14BB69F9-0951-4AF4-9583-67115E8B38CE}" srcOrd="0" destOrd="0" presId="urn:microsoft.com/office/officeart/2005/8/layout/process2"/>
    <dgm:cxn modelId="{734BEB12-3AB0-4818-BB4C-7169F145EFF1}" type="presParOf" srcId="{AEA52209-1267-4D97-A70A-FD6EDE474130}" destId="{4D9DF76F-57B9-4763-9C8A-E062D817CCC9}" srcOrd="1" destOrd="0" presId="urn:microsoft.com/office/officeart/2005/8/layout/process2"/>
    <dgm:cxn modelId="{B497BAA7-FFA0-4A8E-BC65-B75A0D996DB4}" type="presParOf" srcId="{4D9DF76F-57B9-4763-9C8A-E062D817CCC9}" destId="{5851E1D4-6BAD-4A96-AE65-49681004778F}" srcOrd="0" destOrd="0" presId="urn:microsoft.com/office/officeart/2005/8/layout/process2"/>
    <dgm:cxn modelId="{B61DF405-B07E-4195-A3DF-ACAB8BD5BC46}" type="presParOf" srcId="{AEA52209-1267-4D97-A70A-FD6EDE474130}" destId="{461E5EBC-77BB-4710-AE79-68C29759C9F0}" srcOrd="2" destOrd="0" presId="urn:microsoft.com/office/officeart/2005/8/layout/process2"/>
    <dgm:cxn modelId="{A24A21BF-DC65-4590-8219-71424ECA4E9F}" type="presParOf" srcId="{AEA52209-1267-4D97-A70A-FD6EDE474130}" destId="{5D0AFD07-224E-4288-A5E8-73DD90A2D985}" srcOrd="3" destOrd="0" presId="urn:microsoft.com/office/officeart/2005/8/layout/process2"/>
    <dgm:cxn modelId="{7616B5AB-528B-4ADF-91A3-8415242620B3}" type="presParOf" srcId="{5D0AFD07-224E-4288-A5E8-73DD90A2D985}" destId="{221543F2-9E1C-415D-A180-AA7923C474DE}" srcOrd="0" destOrd="0" presId="urn:microsoft.com/office/officeart/2005/8/layout/process2"/>
    <dgm:cxn modelId="{48FBEBEE-5779-4BE6-B7DC-190E7F8B616B}" type="presParOf" srcId="{AEA52209-1267-4D97-A70A-FD6EDE474130}" destId="{B8679F6D-6237-4581-9C48-B9F5039707E6}" srcOrd="4" destOrd="0" presId="urn:microsoft.com/office/officeart/2005/8/layout/process2"/>
    <dgm:cxn modelId="{817E50A1-F64D-484C-B5A9-3D9C38702E3F}" type="presParOf" srcId="{AEA52209-1267-4D97-A70A-FD6EDE474130}" destId="{8613AAA1-EF1D-4303-9AD5-F48E2D8D2E4F}" srcOrd="5" destOrd="0" presId="urn:microsoft.com/office/officeart/2005/8/layout/process2"/>
    <dgm:cxn modelId="{F30FE0CA-74F5-46BA-8C41-D292E8BA7CF6}" type="presParOf" srcId="{8613AAA1-EF1D-4303-9AD5-F48E2D8D2E4F}" destId="{26D6419D-D712-412E-B0EC-1CBDD9B7C0F7}" srcOrd="0" destOrd="0" presId="urn:microsoft.com/office/officeart/2005/8/layout/process2"/>
    <dgm:cxn modelId="{8BAB0986-BFF2-474F-8FD7-2CC8F88C8630}" type="presParOf" srcId="{AEA52209-1267-4D97-A70A-FD6EDE474130}" destId="{2D5AC33F-E415-4A62-851D-F6D5D2EC0F94}"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AE7815-4FE2-46FD-9219-2333359BD8B1}" type="doc">
      <dgm:prSet loTypeId="urn:microsoft.com/office/officeart/2005/8/layout/target1" loCatId="relationship" qsTypeId="urn:microsoft.com/office/officeart/2005/8/quickstyle/simple1" qsCatId="simple" csTypeId="urn:microsoft.com/office/officeart/2005/8/colors/accent1_2" csCatId="accent1" phldr="1"/>
      <dgm:spPr/>
    </dgm:pt>
    <dgm:pt modelId="{3D89EFB4-9023-4ABD-8F9B-B287102956A9}">
      <dgm:prSet phldrT="[Text]"/>
      <dgm:spPr/>
      <dgm:t>
        <a:bodyPr/>
        <a:lstStyle/>
        <a:p>
          <a:r>
            <a:rPr lang="hr-HR" dirty="0" smtClean="0"/>
            <a:t>Glavni registar</a:t>
          </a:r>
          <a:endParaRPr lang="hr-HR" dirty="0"/>
        </a:p>
      </dgm:t>
    </dgm:pt>
    <dgm:pt modelId="{FCE00072-334D-41F5-8160-AC68A258B2F8}" type="parTrans" cxnId="{36A07CD7-1889-4F35-B301-ED02808B18B2}">
      <dgm:prSet/>
      <dgm:spPr/>
      <dgm:t>
        <a:bodyPr/>
        <a:lstStyle/>
        <a:p>
          <a:endParaRPr lang="hr-HR"/>
        </a:p>
      </dgm:t>
    </dgm:pt>
    <dgm:pt modelId="{EA6F5F5C-8503-454C-B754-EB47BDFAD09C}" type="sibTrans" cxnId="{36A07CD7-1889-4F35-B301-ED02808B18B2}">
      <dgm:prSet/>
      <dgm:spPr/>
      <dgm:t>
        <a:bodyPr/>
        <a:lstStyle/>
        <a:p>
          <a:endParaRPr lang="hr-HR"/>
        </a:p>
      </dgm:t>
    </dgm:pt>
    <dgm:pt modelId="{EF3651FE-506F-48F2-B793-98698A686775}">
      <dgm:prSet phldrT="[Text]"/>
      <dgm:spPr/>
      <dgm:t>
        <a:bodyPr/>
        <a:lstStyle/>
        <a:p>
          <a:r>
            <a:rPr lang="hr-HR" dirty="0" err="1" smtClean="0"/>
            <a:t>Regionali</a:t>
          </a:r>
          <a:r>
            <a:rPr lang="hr-HR" dirty="0" smtClean="0"/>
            <a:t> centri</a:t>
          </a:r>
          <a:endParaRPr lang="hr-HR" dirty="0"/>
        </a:p>
      </dgm:t>
    </dgm:pt>
    <dgm:pt modelId="{C18B861C-464D-4C3F-8819-3CB6A498BCC5}" type="parTrans" cxnId="{30DBC4E7-0279-480E-94A0-429EC469C233}">
      <dgm:prSet/>
      <dgm:spPr/>
      <dgm:t>
        <a:bodyPr/>
        <a:lstStyle/>
        <a:p>
          <a:endParaRPr lang="hr-HR"/>
        </a:p>
      </dgm:t>
    </dgm:pt>
    <dgm:pt modelId="{8C90BE5F-6F1B-4ECD-83C6-2D24CDCC34C6}" type="sibTrans" cxnId="{30DBC4E7-0279-480E-94A0-429EC469C233}">
      <dgm:prSet/>
      <dgm:spPr/>
      <dgm:t>
        <a:bodyPr/>
        <a:lstStyle/>
        <a:p>
          <a:endParaRPr lang="hr-HR"/>
        </a:p>
      </dgm:t>
    </dgm:pt>
    <dgm:pt modelId="{9B45884A-BD04-46FE-ABAD-C47419DB3E7B}">
      <dgm:prSet phldrT="[Text]"/>
      <dgm:spPr/>
      <dgm:t>
        <a:bodyPr/>
        <a:lstStyle/>
        <a:p>
          <a:r>
            <a:rPr lang="hr-HR" dirty="0" smtClean="0"/>
            <a:t>Područne </a:t>
          </a:r>
          <a:r>
            <a:rPr lang="hr-HR" dirty="0" err="1" smtClean="0"/>
            <a:t>kolposkopske</a:t>
          </a:r>
          <a:r>
            <a:rPr lang="hr-HR" dirty="0" smtClean="0"/>
            <a:t> ambulante</a:t>
          </a:r>
          <a:endParaRPr lang="hr-HR" dirty="0"/>
        </a:p>
      </dgm:t>
    </dgm:pt>
    <dgm:pt modelId="{CAD6DF26-8E6D-4378-9B5F-CEBD8FFE227C}" type="parTrans" cxnId="{86C2BF26-E236-4C9E-A2BE-ED2E5EC92634}">
      <dgm:prSet/>
      <dgm:spPr/>
      <dgm:t>
        <a:bodyPr/>
        <a:lstStyle/>
        <a:p>
          <a:endParaRPr lang="hr-HR"/>
        </a:p>
      </dgm:t>
    </dgm:pt>
    <dgm:pt modelId="{F1615C96-9C8A-4E15-BAFD-06B10746A929}" type="sibTrans" cxnId="{86C2BF26-E236-4C9E-A2BE-ED2E5EC92634}">
      <dgm:prSet/>
      <dgm:spPr/>
      <dgm:t>
        <a:bodyPr/>
        <a:lstStyle/>
        <a:p>
          <a:endParaRPr lang="hr-HR"/>
        </a:p>
      </dgm:t>
    </dgm:pt>
    <dgm:pt modelId="{EDB42FFD-7867-457A-BF9C-0E4DA9FC2241}" type="pres">
      <dgm:prSet presAssocID="{8CAE7815-4FE2-46FD-9219-2333359BD8B1}" presName="composite" presStyleCnt="0">
        <dgm:presLayoutVars>
          <dgm:chMax val="5"/>
          <dgm:dir/>
          <dgm:resizeHandles val="exact"/>
        </dgm:presLayoutVars>
      </dgm:prSet>
      <dgm:spPr/>
    </dgm:pt>
    <dgm:pt modelId="{372CA423-EB22-45D7-9781-7B5F8DE7B760}" type="pres">
      <dgm:prSet presAssocID="{3D89EFB4-9023-4ABD-8F9B-B287102956A9}" presName="circle1" presStyleLbl="lnNode1" presStyleIdx="0" presStyleCnt="3"/>
      <dgm:spPr/>
    </dgm:pt>
    <dgm:pt modelId="{511BAE38-213A-4214-8DF7-5D9BE5EE851B}" type="pres">
      <dgm:prSet presAssocID="{3D89EFB4-9023-4ABD-8F9B-B287102956A9}" presName="text1" presStyleLbl="revTx" presStyleIdx="0" presStyleCnt="3">
        <dgm:presLayoutVars>
          <dgm:bulletEnabled val="1"/>
        </dgm:presLayoutVars>
      </dgm:prSet>
      <dgm:spPr/>
      <dgm:t>
        <a:bodyPr/>
        <a:lstStyle/>
        <a:p>
          <a:endParaRPr lang="hr-HR"/>
        </a:p>
      </dgm:t>
    </dgm:pt>
    <dgm:pt modelId="{873DA793-5B79-4BCF-8B25-4F3BC8392EB7}" type="pres">
      <dgm:prSet presAssocID="{3D89EFB4-9023-4ABD-8F9B-B287102956A9}" presName="line1" presStyleLbl="callout" presStyleIdx="0" presStyleCnt="6"/>
      <dgm:spPr/>
    </dgm:pt>
    <dgm:pt modelId="{B7D1043D-7C1B-4499-9096-C5BB59FF4168}" type="pres">
      <dgm:prSet presAssocID="{3D89EFB4-9023-4ABD-8F9B-B287102956A9}" presName="d1" presStyleLbl="callout" presStyleIdx="1" presStyleCnt="6"/>
      <dgm:spPr/>
    </dgm:pt>
    <dgm:pt modelId="{B25ED3A4-5827-46E7-B13B-79131C2E8B16}" type="pres">
      <dgm:prSet presAssocID="{EF3651FE-506F-48F2-B793-98698A686775}" presName="circle2" presStyleLbl="lnNode1" presStyleIdx="1" presStyleCnt="3"/>
      <dgm:spPr/>
    </dgm:pt>
    <dgm:pt modelId="{594E4447-C370-4052-9FA4-AC67ED4456D1}" type="pres">
      <dgm:prSet presAssocID="{EF3651FE-506F-48F2-B793-98698A686775}" presName="text2" presStyleLbl="revTx" presStyleIdx="1" presStyleCnt="3">
        <dgm:presLayoutVars>
          <dgm:bulletEnabled val="1"/>
        </dgm:presLayoutVars>
      </dgm:prSet>
      <dgm:spPr/>
      <dgm:t>
        <a:bodyPr/>
        <a:lstStyle/>
        <a:p>
          <a:endParaRPr lang="hr-HR"/>
        </a:p>
      </dgm:t>
    </dgm:pt>
    <dgm:pt modelId="{A6908412-6C6D-45FE-B1C5-C8CB0CDAA270}" type="pres">
      <dgm:prSet presAssocID="{EF3651FE-506F-48F2-B793-98698A686775}" presName="line2" presStyleLbl="callout" presStyleIdx="2" presStyleCnt="6"/>
      <dgm:spPr/>
    </dgm:pt>
    <dgm:pt modelId="{0C1EEE66-E687-4D14-8573-D5F2E7163B31}" type="pres">
      <dgm:prSet presAssocID="{EF3651FE-506F-48F2-B793-98698A686775}" presName="d2" presStyleLbl="callout" presStyleIdx="3" presStyleCnt="6"/>
      <dgm:spPr/>
    </dgm:pt>
    <dgm:pt modelId="{1ABE3F0D-72BA-4E1D-8526-F34C0709DAF1}" type="pres">
      <dgm:prSet presAssocID="{9B45884A-BD04-46FE-ABAD-C47419DB3E7B}" presName="circle3" presStyleLbl="lnNode1" presStyleIdx="2" presStyleCnt="3"/>
      <dgm:spPr/>
    </dgm:pt>
    <dgm:pt modelId="{B9187DEF-AA6F-49F7-9354-289910187569}" type="pres">
      <dgm:prSet presAssocID="{9B45884A-BD04-46FE-ABAD-C47419DB3E7B}" presName="text3" presStyleLbl="revTx" presStyleIdx="2" presStyleCnt="3">
        <dgm:presLayoutVars>
          <dgm:bulletEnabled val="1"/>
        </dgm:presLayoutVars>
      </dgm:prSet>
      <dgm:spPr/>
      <dgm:t>
        <a:bodyPr/>
        <a:lstStyle/>
        <a:p>
          <a:endParaRPr lang="hr-HR"/>
        </a:p>
      </dgm:t>
    </dgm:pt>
    <dgm:pt modelId="{D1FE2937-1793-4028-B832-A64D53D851AA}" type="pres">
      <dgm:prSet presAssocID="{9B45884A-BD04-46FE-ABAD-C47419DB3E7B}" presName="line3" presStyleLbl="callout" presStyleIdx="4" presStyleCnt="6"/>
      <dgm:spPr/>
    </dgm:pt>
    <dgm:pt modelId="{DE3AB430-BDBB-42DC-AA01-F7EF07C1820B}" type="pres">
      <dgm:prSet presAssocID="{9B45884A-BD04-46FE-ABAD-C47419DB3E7B}" presName="d3" presStyleLbl="callout" presStyleIdx="5" presStyleCnt="6"/>
      <dgm:spPr/>
    </dgm:pt>
  </dgm:ptLst>
  <dgm:cxnLst>
    <dgm:cxn modelId="{36A07CD7-1889-4F35-B301-ED02808B18B2}" srcId="{8CAE7815-4FE2-46FD-9219-2333359BD8B1}" destId="{3D89EFB4-9023-4ABD-8F9B-B287102956A9}" srcOrd="0" destOrd="0" parTransId="{FCE00072-334D-41F5-8160-AC68A258B2F8}" sibTransId="{EA6F5F5C-8503-454C-B754-EB47BDFAD09C}"/>
    <dgm:cxn modelId="{86C2BF26-E236-4C9E-A2BE-ED2E5EC92634}" srcId="{8CAE7815-4FE2-46FD-9219-2333359BD8B1}" destId="{9B45884A-BD04-46FE-ABAD-C47419DB3E7B}" srcOrd="2" destOrd="0" parTransId="{CAD6DF26-8E6D-4378-9B5F-CEBD8FFE227C}" sibTransId="{F1615C96-9C8A-4E15-BAFD-06B10746A929}"/>
    <dgm:cxn modelId="{FC0C46B2-B069-4CEF-8212-6E9ECB9AE267}" type="presOf" srcId="{3D89EFB4-9023-4ABD-8F9B-B287102956A9}" destId="{511BAE38-213A-4214-8DF7-5D9BE5EE851B}" srcOrd="0" destOrd="0" presId="urn:microsoft.com/office/officeart/2005/8/layout/target1"/>
    <dgm:cxn modelId="{05CD8613-8B27-4CBB-87B4-AD03CE44B5EF}" type="presOf" srcId="{EF3651FE-506F-48F2-B793-98698A686775}" destId="{594E4447-C370-4052-9FA4-AC67ED4456D1}" srcOrd="0" destOrd="0" presId="urn:microsoft.com/office/officeart/2005/8/layout/target1"/>
    <dgm:cxn modelId="{1C234EAD-86B4-4DD2-9DD9-0ECE3C4979C6}" type="presOf" srcId="{9B45884A-BD04-46FE-ABAD-C47419DB3E7B}" destId="{B9187DEF-AA6F-49F7-9354-289910187569}" srcOrd="0" destOrd="0" presId="urn:microsoft.com/office/officeart/2005/8/layout/target1"/>
    <dgm:cxn modelId="{30DBC4E7-0279-480E-94A0-429EC469C233}" srcId="{8CAE7815-4FE2-46FD-9219-2333359BD8B1}" destId="{EF3651FE-506F-48F2-B793-98698A686775}" srcOrd="1" destOrd="0" parTransId="{C18B861C-464D-4C3F-8819-3CB6A498BCC5}" sibTransId="{8C90BE5F-6F1B-4ECD-83C6-2D24CDCC34C6}"/>
    <dgm:cxn modelId="{31AF31FF-830D-4183-B706-A224506F4DF2}" type="presOf" srcId="{8CAE7815-4FE2-46FD-9219-2333359BD8B1}" destId="{EDB42FFD-7867-457A-BF9C-0E4DA9FC2241}" srcOrd="0" destOrd="0" presId="urn:microsoft.com/office/officeart/2005/8/layout/target1"/>
    <dgm:cxn modelId="{81263C51-E3D7-4BF4-A74F-376871FB3AF9}" type="presParOf" srcId="{EDB42FFD-7867-457A-BF9C-0E4DA9FC2241}" destId="{372CA423-EB22-45D7-9781-7B5F8DE7B760}" srcOrd="0" destOrd="0" presId="urn:microsoft.com/office/officeart/2005/8/layout/target1"/>
    <dgm:cxn modelId="{3375B438-1E63-406C-A706-061409491157}" type="presParOf" srcId="{EDB42FFD-7867-457A-BF9C-0E4DA9FC2241}" destId="{511BAE38-213A-4214-8DF7-5D9BE5EE851B}" srcOrd="1" destOrd="0" presId="urn:microsoft.com/office/officeart/2005/8/layout/target1"/>
    <dgm:cxn modelId="{30C0E13E-FBB0-4A4B-80B6-46951D403DA3}" type="presParOf" srcId="{EDB42FFD-7867-457A-BF9C-0E4DA9FC2241}" destId="{873DA793-5B79-4BCF-8B25-4F3BC8392EB7}" srcOrd="2" destOrd="0" presId="urn:microsoft.com/office/officeart/2005/8/layout/target1"/>
    <dgm:cxn modelId="{4B579D32-0CF2-452D-98C4-EE188E861CFD}" type="presParOf" srcId="{EDB42FFD-7867-457A-BF9C-0E4DA9FC2241}" destId="{B7D1043D-7C1B-4499-9096-C5BB59FF4168}" srcOrd="3" destOrd="0" presId="urn:microsoft.com/office/officeart/2005/8/layout/target1"/>
    <dgm:cxn modelId="{E7B499E8-AF0E-4B69-8CB7-33BD889D2F04}" type="presParOf" srcId="{EDB42FFD-7867-457A-BF9C-0E4DA9FC2241}" destId="{B25ED3A4-5827-46E7-B13B-79131C2E8B16}" srcOrd="4" destOrd="0" presId="urn:microsoft.com/office/officeart/2005/8/layout/target1"/>
    <dgm:cxn modelId="{6D9EB286-B578-4F40-AA7A-D131307CDDAD}" type="presParOf" srcId="{EDB42FFD-7867-457A-BF9C-0E4DA9FC2241}" destId="{594E4447-C370-4052-9FA4-AC67ED4456D1}" srcOrd="5" destOrd="0" presId="urn:microsoft.com/office/officeart/2005/8/layout/target1"/>
    <dgm:cxn modelId="{7A63CC8C-BA99-4CF0-8441-13CF6B03C9AC}" type="presParOf" srcId="{EDB42FFD-7867-457A-BF9C-0E4DA9FC2241}" destId="{A6908412-6C6D-45FE-B1C5-C8CB0CDAA270}" srcOrd="6" destOrd="0" presId="urn:microsoft.com/office/officeart/2005/8/layout/target1"/>
    <dgm:cxn modelId="{2DC4398D-6E8B-41F5-82A7-69E990969B4F}" type="presParOf" srcId="{EDB42FFD-7867-457A-BF9C-0E4DA9FC2241}" destId="{0C1EEE66-E687-4D14-8573-D5F2E7163B31}" srcOrd="7" destOrd="0" presId="urn:microsoft.com/office/officeart/2005/8/layout/target1"/>
    <dgm:cxn modelId="{BABA4524-205B-47B4-9410-E666BFF15163}" type="presParOf" srcId="{EDB42FFD-7867-457A-BF9C-0E4DA9FC2241}" destId="{1ABE3F0D-72BA-4E1D-8526-F34C0709DAF1}" srcOrd="8" destOrd="0" presId="urn:microsoft.com/office/officeart/2005/8/layout/target1"/>
    <dgm:cxn modelId="{7A03510B-718A-4418-B49D-8658EEEB4742}" type="presParOf" srcId="{EDB42FFD-7867-457A-BF9C-0E4DA9FC2241}" destId="{B9187DEF-AA6F-49F7-9354-289910187569}" srcOrd="9" destOrd="0" presId="urn:microsoft.com/office/officeart/2005/8/layout/target1"/>
    <dgm:cxn modelId="{807526AF-2356-4381-A8CB-2F009CB28819}" type="presParOf" srcId="{EDB42FFD-7867-457A-BF9C-0E4DA9FC2241}" destId="{D1FE2937-1793-4028-B832-A64D53D851AA}" srcOrd="10" destOrd="0" presId="urn:microsoft.com/office/officeart/2005/8/layout/target1"/>
    <dgm:cxn modelId="{3C9A397E-40AD-4E06-93B6-980698324E0E}" type="presParOf" srcId="{EDB42FFD-7867-457A-BF9C-0E4DA9FC2241}" destId="{DE3AB430-BDBB-42DC-AA01-F7EF07C1820B}" srcOrd="11" destOrd="0" presId="urn:microsoft.com/office/officeart/2005/8/layout/targe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AE7815-4FE2-46FD-9219-2333359BD8B1}" type="doc">
      <dgm:prSet loTypeId="urn:microsoft.com/office/officeart/2005/8/layout/target1" loCatId="relationship" qsTypeId="urn:microsoft.com/office/officeart/2005/8/quickstyle/simple1" qsCatId="simple" csTypeId="urn:microsoft.com/office/officeart/2005/8/colors/accent1_2" csCatId="accent1" phldr="1"/>
      <dgm:spPr/>
    </dgm:pt>
    <dgm:pt modelId="{3D89EFB4-9023-4ABD-8F9B-B287102956A9}">
      <dgm:prSet phldrT="[Text]"/>
      <dgm:spPr/>
      <dgm:t>
        <a:bodyPr/>
        <a:lstStyle/>
        <a:p>
          <a:r>
            <a:rPr lang="hr-HR" dirty="0" smtClean="0"/>
            <a:t>Glavni registar</a:t>
          </a:r>
          <a:endParaRPr lang="hr-HR" dirty="0"/>
        </a:p>
      </dgm:t>
    </dgm:pt>
    <dgm:pt modelId="{FCE00072-334D-41F5-8160-AC68A258B2F8}" type="parTrans" cxnId="{36A07CD7-1889-4F35-B301-ED02808B18B2}">
      <dgm:prSet/>
      <dgm:spPr/>
      <dgm:t>
        <a:bodyPr/>
        <a:lstStyle/>
        <a:p>
          <a:endParaRPr lang="hr-HR"/>
        </a:p>
      </dgm:t>
    </dgm:pt>
    <dgm:pt modelId="{EA6F5F5C-8503-454C-B754-EB47BDFAD09C}" type="sibTrans" cxnId="{36A07CD7-1889-4F35-B301-ED02808B18B2}">
      <dgm:prSet/>
      <dgm:spPr/>
      <dgm:t>
        <a:bodyPr/>
        <a:lstStyle/>
        <a:p>
          <a:endParaRPr lang="hr-HR"/>
        </a:p>
      </dgm:t>
    </dgm:pt>
    <dgm:pt modelId="{EF3651FE-506F-48F2-B793-98698A686775}">
      <dgm:prSet phldrT="[Text]"/>
      <dgm:spPr/>
      <dgm:t>
        <a:bodyPr/>
        <a:lstStyle/>
        <a:p>
          <a:r>
            <a:rPr lang="hr-HR" dirty="0" err="1" smtClean="0"/>
            <a:t>Regionali</a:t>
          </a:r>
          <a:r>
            <a:rPr lang="hr-HR" dirty="0" smtClean="0"/>
            <a:t> centri</a:t>
          </a:r>
          <a:endParaRPr lang="hr-HR" dirty="0"/>
        </a:p>
      </dgm:t>
    </dgm:pt>
    <dgm:pt modelId="{C18B861C-464D-4C3F-8819-3CB6A498BCC5}" type="parTrans" cxnId="{30DBC4E7-0279-480E-94A0-429EC469C233}">
      <dgm:prSet/>
      <dgm:spPr/>
      <dgm:t>
        <a:bodyPr/>
        <a:lstStyle/>
        <a:p>
          <a:endParaRPr lang="hr-HR"/>
        </a:p>
      </dgm:t>
    </dgm:pt>
    <dgm:pt modelId="{8C90BE5F-6F1B-4ECD-83C6-2D24CDCC34C6}" type="sibTrans" cxnId="{30DBC4E7-0279-480E-94A0-429EC469C233}">
      <dgm:prSet/>
      <dgm:spPr/>
      <dgm:t>
        <a:bodyPr/>
        <a:lstStyle/>
        <a:p>
          <a:endParaRPr lang="hr-HR"/>
        </a:p>
      </dgm:t>
    </dgm:pt>
    <dgm:pt modelId="{9B45884A-BD04-46FE-ABAD-C47419DB3E7B}">
      <dgm:prSet phldrT="[Text]"/>
      <dgm:spPr/>
      <dgm:t>
        <a:bodyPr/>
        <a:lstStyle/>
        <a:p>
          <a:r>
            <a:rPr lang="hr-HR" dirty="0" smtClean="0"/>
            <a:t>Područne </a:t>
          </a:r>
          <a:r>
            <a:rPr lang="hr-HR" dirty="0" err="1" smtClean="0"/>
            <a:t>kolposkopske</a:t>
          </a:r>
          <a:r>
            <a:rPr lang="hr-HR" dirty="0" smtClean="0"/>
            <a:t> ambulante</a:t>
          </a:r>
          <a:endParaRPr lang="hr-HR" dirty="0"/>
        </a:p>
      </dgm:t>
    </dgm:pt>
    <dgm:pt modelId="{CAD6DF26-8E6D-4378-9B5F-CEBD8FFE227C}" type="parTrans" cxnId="{86C2BF26-E236-4C9E-A2BE-ED2E5EC92634}">
      <dgm:prSet/>
      <dgm:spPr/>
      <dgm:t>
        <a:bodyPr/>
        <a:lstStyle/>
        <a:p>
          <a:endParaRPr lang="hr-HR"/>
        </a:p>
      </dgm:t>
    </dgm:pt>
    <dgm:pt modelId="{F1615C96-9C8A-4E15-BAFD-06B10746A929}" type="sibTrans" cxnId="{86C2BF26-E236-4C9E-A2BE-ED2E5EC92634}">
      <dgm:prSet/>
      <dgm:spPr/>
      <dgm:t>
        <a:bodyPr/>
        <a:lstStyle/>
        <a:p>
          <a:endParaRPr lang="hr-HR"/>
        </a:p>
      </dgm:t>
    </dgm:pt>
    <dgm:pt modelId="{EDB42FFD-7867-457A-BF9C-0E4DA9FC2241}" type="pres">
      <dgm:prSet presAssocID="{8CAE7815-4FE2-46FD-9219-2333359BD8B1}" presName="composite" presStyleCnt="0">
        <dgm:presLayoutVars>
          <dgm:chMax val="5"/>
          <dgm:dir/>
          <dgm:resizeHandles val="exact"/>
        </dgm:presLayoutVars>
      </dgm:prSet>
      <dgm:spPr/>
    </dgm:pt>
    <dgm:pt modelId="{372CA423-EB22-45D7-9781-7B5F8DE7B760}" type="pres">
      <dgm:prSet presAssocID="{3D89EFB4-9023-4ABD-8F9B-B287102956A9}" presName="circle1" presStyleLbl="lnNode1" presStyleIdx="0" presStyleCnt="3"/>
      <dgm:spPr/>
    </dgm:pt>
    <dgm:pt modelId="{511BAE38-213A-4214-8DF7-5D9BE5EE851B}" type="pres">
      <dgm:prSet presAssocID="{3D89EFB4-9023-4ABD-8F9B-B287102956A9}" presName="text1" presStyleLbl="revTx" presStyleIdx="0" presStyleCnt="3">
        <dgm:presLayoutVars>
          <dgm:bulletEnabled val="1"/>
        </dgm:presLayoutVars>
      </dgm:prSet>
      <dgm:spPr/>
      <dgm:t>
        <a:bodyPr/>
        <a:lstStyle/>
        <a:p>
          <a:endParaRPr lang="hr-HR"/>
        </a:p>
      </dgm:t>
    </dgm:pt>
    <dgm:pt modelId="{873DA793-5B79-4BCF-8B25-4F3BC8392EB7}" type="pres">
      <dgm:prSet presAssocID="{3D89EFB4-9023-4ABD-8F9B-B287102956A9}" presName="line1" presStyleLbl="callout" presStyleIdx="0" presStyleCnt="6"/>
      <dgm:spPr/>
    </dgm:pt>
    <dgm:pt modelId="{B7D1043D-7C1B-4499-9096-C5BB59FF4168}" type="pres">
      <dgm:prSet presAssocID="{3D89EFB4-9023-4ABD-8F9B-B287102956A9}" presName="d1" presStyleLbl="callout" presStyleIdx="1" presStyleCnt="6"/>
      <dgm:spPr/>
    </dgm:pt>
    <dgm:pt modelId="{B25ED3A4-5827-46E7-B13B-79131C2E8B16}" type="pres">
      <dgm:prSet presAssocID="{EF3651FE-506F-48F2-B793-98698A686775}" presName="circle2" presStyleLbl="lnNode1" presStyleIdx="1" presStyleCnt="3"/>
      <dgm:spPr/>
    </dgm:pt>
    <dgm:pt modelId="{594E4447-C370-4052-9FA4-AC67ED4456D1}" type="pres">
      <dgm:prSet presAssocID="{EF3651FE-506F-48F2-B793-98698A686775}" presName="text2" presStyleLbl="revTx" presStyleIdx="1" presStyleCnt="3">
        <dgm:presLayoutVars>
          <dgm:bulletEnabled val="1"/>
        </dgm:presLayoutVars>
      </dgm:prSet>
      <dgm:spPr/>
      <dgm:t>
        <a:bodyPr/>
        <a:lstStyle/>
        <a:p>
          <a:endParaRPr lang="hr-HR"/>
        </a:p>
      </dgm:t>
    </dgm:pt>
    <dgm:pt modelId="{A6908412-6C6D-45FE-B1C5-C8CB0CDAA270}" type="pres">
      <dgm:prSet presAssocID="{EF3651FE-506F-48F2-B793-98698A686775}" presName="line2" presStyleLbl="callout" presStyleIdx="2" presStyleCnt="6"/>
      <dgm:spPr/>
    </dgm:pt>
    <dgm:pt modelId="{0C1EEE66-E687-4D14-8573-D5F2E7163B31}" type="pres">
      <dgm:prSet presAssocID="{EF3651FE-506F-48F2-B793-98698A686775}" presName="d2" presStyleLbl="callout" presStyleIdx="3" presStyleCnt="6"/>
      <dgm:spPr/>
    </dgm:pt>
    <dgm:pt modelId="{1ABE3F0D-72BA-4E1D-8526-F34C0709DAF1}" type="pres">
      <dgm:prSet presAssocID="{9B45884A-BD04-46FE-ABAD-C47419DB3E7B}" presName="circle3" presStyleLbl="lnNode1" presStyleIdx="2" presStyleCnt="3"/>
      <dgm:spPr/>
    </dgm:pt>
    <dgm:pt modelId="{B9187DEF-AA6F-49F7-9354-289910187569}" type="pres">
      <dgm:prSet presAssocID="{9B45884A-BD04-46FE-ABAD-C47419DB3E7B}" presName="text3" presStyleLbl="revTx" presStyleIdx="2" presStyleCnt="3">
        <dgm:presLayoutVars>
          <dgm:bulletEnabled val="1"/>
        </dgm:presLayoutVars>
      </dgm:prSet>
      <dgm:spPr/>
      <dgm:t>
        <a:bodyPr/>
        <a:lstStyle/>
        <a:p>
          <a:endParaRPr lang="hr-HR"/>
        </a:p>
      </dgm:t>
    </dgm:pt>
    <dgm:pt modelId="{D1FE2937-1793-4028-B832-A64D53D851AA}" type="pres">
      <dgm:prSet presAssocID="{9B45884A-BD04-46FE-ABAD-C47419DB3E7B}" presName="line3" presStyleLbl="callout" presStyleIdx="4" presStyleCnt="6"/>
      <dgm:spPr/>
    </dgm:pt>
    <dgm:pt modelId="{DE3AB430-BDBB-42DC-AA01-F7EF07C1820B}" type="pres">
      <dgm:prSet presAssocID="{9B45884A-BD04-46FE-ABAD-C47419DB3E7B}" presName="d3" presStyleLbl="callout" presStyleIdx="5" presStyleCnt="6"/>
      <dgm:spPr/>
    </dgm:pt>
  </dgm:ptLst>
  <dgm:cxnLst>
    <dgm:cxn modelId="{36A07CD7-1889-4F35-B301-ED02808B18B2}" srcId="{8CAE7815-4FE2-46FD-9219-2333359BD8B1}" destId="{3D89EFB4-9023-4ABD-8F9B-B287102956A9}" srcOrd="0" destOrd="0" parTransId="{FCE00072-334D-41F5-8160-AC68A258B2F8}" sibTransId="{EA6F5F5C-8503-454C-B754-EB47BDFAD09C}"/>
    <dgm:cxn modelId="{86C2BF26-E236-4C9E-A2BE-ED2E5EC92634}" srcId="{8CAE7815-4FE2-46FD-9219-2333359BD8B1}" destId="{9B45884A-BD04-46FE-ABAD-C47419DB3E7B}" srcOrd="2" destOrd="0" parTransId="{CAD6DF26-8E6D-4378-9B5F-CEBD8FFE227C}" sibTransId="{F1615C96-9C8A-4E15-BAFD-06B10746A929}"/>
    <dgm:cxn modelId="{CEE00525-4997-48B3-B5EF-BB9CC315D8BF}" type="presOf" srcId="{8CAE7815-4FE2-46FD-9219-2333359BD8B1}" destId="{EDB42FFD-7867-457A-BF9C-0E4DA9FC2241}" srcOrd="0" destOrd="0" presId="urn:microsoft.com/office/officeart/2005/8/layout/target1"/>
    <dgm:cxn modelId="{5B074EB3-2FD9-4E0B-9B4C-301C2DBF9F98}" type="presOf" srcId="{EF3651FE-506F-48F2-B793-98698A686775}" destId="{594E4447-C370-4052-9FA4-AC67ED4456D1}" srcOrd="0" destOrd="0" presId="urn:microsoft.com/office/officeart/2005/8/layout/target1"/>
    <dgm:cxn modelId="{53B5121F-AEF4-41A3-8F39-ADF6AF1AC9BE}" type="presOf" srcId="{9B45884A-BD04-46FE-ABAD-C47419DB3E7B}" destId="{B9187DEF-AA6F-49F7-9354-289910187569}" srcOrd="0" destOrd="0" presId="urn:microsoft.com/office/officeart/2005/8/layout/target1"/>
    <dgm:cxn modelId="{30DBC4E7-0279-480E-94A0-429EC469C233}" srcId="{8CAE7815-4FE2-46FD-9219-2333359BD8B1}" destId="{EF3651FE-506F-48F2-B793-98698A686775}" srcOrd="1" destOrd="0" parTransId="{C18B861C-464D-4C3F-8819-3CB6A498BCC5}" sibTransId="{8C90BE5F-6F1B-4ECD-83C6-2D24CDCC34C6}"/>
    <dgm:cxn modelId="{B65C7DDA-C6E2-437F-9E8A-3DEF13BF1EA3}" type="presOf" srcId="{3D89EFB4-9023-4ABD-8F9B-B287102956A9}" destId="{511BAE38-213A-4214-8DF7-5D9BE5EE851B}" srcOrd="0" destOrd="0" presId="urn:microsoft.com/office/officeart/2005/8/layout/target1"/>
    <dgm:cxn modelId="{4AF59427-B8B4-4535-8B9B-954EDD216B35}" type="presParOf" srcId="{EDB42FFD-7867-457A-BF9C-0E4DA9FC2241}" destId="{372CA423-EB22-45D7-9781-7B5F8DE7B760}" srcOrd="0" destOrd="0" presId="urn:microsoft.com/office/officeart/2005/8/layout/target1"/>
    <dgm:cxn modelId="{F632C2B9-9961-43E1-A1FA-CBDCA34D8B51}" type="presParOf" srcId="{EDB42FFD-7867-457A-BF9C-0E4DA9FC2241}" destId="{511BAE38-213A-4214-8DF7-5D9BE5EE851B}" srcOrd="1" destOrd="0" presId="urn:microsoft.com/office/officeart/2005/8/layout/target1"/>
    <dgm:cxn modelId="{1EA84C75-E09D-44A9-A607-B275DD2B03FD}" type="presParOf" srcId="{EDB42FFD-7867-457A-BF9C-0E4DA9FC2241}" destId="{873DA793-5B79-4BCF-8B25-4F3BC8392EB7}" srcOrd="2" destOrd="0" presId="urn:microsoft.com/office/officeart/2005/8/layout/target1"/>
    <dgm:cxn modelId="{EA3E1639-53D6-478D-952C-A1E66C6ADC02}" type="presParOf" srcId="{EDB42FFD-7867-457A-BF9C-0E4DA9FC2241}" destId="{B7D1043D-7C1B-4499-9096-C5BB59FF4168}" srcOrd="3" destOrd="0" presId="urn:microsoft.com/office/officeart/2005/8/layout/target1"/>
    <dgm:cxn modelId="{6161E271-F548-4747-8E48-DEDBD94C79D1}" type="presParOf" srcId="{EDB42FFD-7867-457A-BF9C-0E4DA9FC2241}" destId="{B25ED3A4-5827-46E7-B13B-79131C2E8B16}" srcOrd="4" destOrd="0" presId="urn:microsoft.com/office/officeart/2005/8/layout/target1"/>
    <dgm:cxn modelId="{DDAED65F-F2EB-4EAE-AA54-62B0E93E565C}" type="presParOf" srcId="{EDB42FFD-7867-457A-BF9C-0E4DA9FC2241}" destId="{594E4447-C370-4052-9FA4-AC67ED4456D1}" srcOrd="5" destOrd="0" presId="urn:microsoft.com/office/officeart/2005/8/layout/target1"/>
    <dgm:cxn modelId="{2AEAFEDF-5F75-48AD-9485-BEE84AC19FEB}" type="presParOf" srcId="{EDB42FFD-7867-457A-BF9C-0E4DA9FC2241}" destId="{A6908412-6C6D-45FE-B1C5-C8CB0CDAA270}" srcOrd="6" destOrd="0" presId="urn:microsoft.com/office/officeart/2005/8/layout/target1"/>
    <dgm:cxn modelId="{80C59333-2AFD-4BDC-BC89-700040F3E902}" type="presParOf" srcId="{EDB42FFD-7867-457A-BF9C-0E4DA9FC2241}" destId="{0C1EEE66-E687-4D14-8573-D5F2E7163B31}" srcOrd="7" destOrd="0" presId="urn:microsoft.com/office/officeart/2005/8/layout/target1"/>
    <dgm:cxn modelId="{9BE20809-B3FC-4E63-B565-86706A211AA1}" type="presParOf" srcId="{EDB42FFD-7867-457A-BF9C-0E4DA9FC2241}" destId="{1ABE3F0D-72BA-4E1D-8526-F34C0709DAF1}" srcOrd="8" destOrd="0" presId="urn:microsoft.com/office/officeart/2005/8/layout/target1"/>
    <dgm:cxn modelId="{60D00FD9-6BA4-40C2-A64E-8CE245CC3CF1}" type="presParOf" srcId="{EDB42FFD-7867-457A-BF9C-0E4DA9FC2241}" destId="{B9187DEF-AA6F-49F7-9354-289910187569}" srcOrd="9" destOrd="0" presId="urn:microsoft.com/office/officeart/2005/8/layout/target1"/>
    <dgm:cxn modelId="{46E98F87-72E8-4A91-AA0A-C557BA38F123}" type="presParOf" srcId="{EDB42FFD-7867-457A-BF9C-0E4DA9FC2241}" destId="{D1FE2937-1793-4028-B832-A64D53D851AA}" srcOrd="10" destOrd="0" presId="urn:microsoft.com/office/officeart/2005/8/layout/target1"/>
    <dgm:cxn modelId="{F5A220E9-E5EA-4858-BDE7-8C638C93843C}" type="presParOf" srcId="{EDB42FFD-7867-457A-BF9C-0E4DA9FC2241}" destId="{DE3AB430-BDBB-42DC-AA01-F7EF07C1820B}"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solidFill>
                  <a:schemeClr val="tx1"/>
                </a:solidFill>
              </a:defRPr>
            </a:lvl1pPr>
          </a:lstStyle>
          <a:p>
            <a:pPr>
              <a:defRPr/>
            </a:pPr>
            <a:endParaRPr lang="hr-HR"/>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chemeClr val="tx1"/>
                </a:solidFill>
              </a:defRPr>
            </a:lvl1pPr>
          </a:lstStyle>
          <a:p>
            <a:pPr>
              <a:defRPr/>
            </a:pPr>
            <a:endParaRPr lang="hr-HR"/>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r-HR" noProof="0" smtClean="0"/>
              <a:t>Click to edit Master text styles</a:t>
            </a:r>
          </a:p>
          <a:p>
            <a:pPr lvl="1"/>
            <a:r>
              <a:rPr lang="hr-HR" noProof="0" smtClean="0"/>
              <a:t>Second level</a:t>
            </a:r>
          </a:p>
          <a:p>
            <a:pPr lvl="2"/>
            <a:r>
              <a:rPr lang="hr-HR" noProof="0" smtClean="0"/>
              <a:t>Third level</a:t>
            </a:r>
          </a:p>
          <a:p>
            <a:pPr lvl="3"/>
            <a:r>
              <a:rPr lang="hr-HR" noProof="0" smtClean="0"/>
              <a:t>Fourth level</a:t>
            </a:r>
          </a:p>
          <a:p>
            <a:pPr lvl="4"/>
            <a:r>
              <a:rPr lang="hr-HR"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hr-H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solidFill>
                  <a:schemeClr val="tx1"/>
                </a:solidFill>
              </a:defRPr>
            </a:lvl1pPr>
          </a:lstStyle>
          <a:p>
            <a:pPr>
              <a:defRPr/>
            </a:pPr>
            <a:fld id="{62BAB748-D934-485E-99C9-7B565EDDF7B0}" type="slidenum">
              <a:rPr lang="hr-HR"/>
              <a:pPr>
                <a:defRPr/>
              </a:pPr>
              <a:t>‹#›</a:t>
            </a:fld>
            <a:endParaRPr lang="hr-HR"/>
          </a:p>
        </p:txBody>
      </p:sp>
    </p:spTree>
    <p:extLst>
      <p:ext uri="{BB962C8B-B14F-4D97-AF65-F5344CB8AC3E}">
        <p14:creationId xmlns:p14="http://schemas.microsoft.com/office/powerpoint/2010/main" val="1618072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miter lim="800000"/>
            <a:headEnd/>
            <a:tailEnd/>
          </a:ln>
        </p:spPr>
        <p:txBody>
          <a:bodyPr/>
          <a:lstStyle/>
          <a:p>
            <a:fld id="{ADDBD309-84FA-48CF-9D48-5A887F6830F3}" type="slidenum">
              <a:rPr lang="hr-HR"/>
              <a:pPr/>
              <a:t>2</a:t>
            </a:fld>
            <a:endParaRPr lang="hr-H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sr-Latn-CS" smtClean="0"/>
          </a:p>
        </p:txBody>
      </p:sp>
    </p:spTree>
    <p:extLst>
      <p:ext uri="{BB962C8B-B14F-4D97-AF65-F5344CB8AC3E}">
        <p14:creationId xmlns:p14="http://schemas.microsoft.com/office/powerpoint/2010/main" val="2820849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7AFB05DE-EF69-4E9C-9C30-5B3780752DDF}" type="slidenum">
              <a:rPr lang="hr-HR"/>
              <a:pPr/>
              <a:t>12</a:t>
            </a:fld>
            <a:endParaRPr lang="hr-H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sr-Latn-CS" smtClean="0"/>
          </a:p>
        </p:txBody>
      </p:sp>
    </p:spTree>
    <p:extLst>
      <p:ext uri="{BB962C8B-B14F-4D97-AF65-F5344CB8AC3E}">
        <p14:creationId xmlns:p14="http://schemas.microsoft.com/office/powerpoint/2010/main" val="3508048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75C26B-E276-46EA-A43F-527C9AFDCD2F}" type="slidenum">
              <a:rPr lang="hr-HR"/>
              <a:pPr/>
              <a:t>14</a:t>
            </a:fld>
            <a:endParaRPr lang="hr-H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hr-HR" sz="1200" dirty="0" smtClean="0"/>
              <a:t>Uloga </a:t>
            </a:r>
            <a:r>
              <a:rPr lang="hr-HR" sz="1200" dirty="0" err="1" smtClean="0"/>
              <a:t>kolposkopiĉara</a:t>
            </a:r>
            <a:r>
              <a:rPr lang="hr-HR" sz="1200" dirty="0" smtClean="0"/>
              <a:t> je identificirati izvor abnormalnih stanica i donijeti informiranu odluku o tome je li potrebno </a:t>
            </a:r>
            <a:r>
              <a:rPr lang="hr-HR" sz="1200" dirty="0" err="1" smtClean="0"/>
              <a:t>lijeĉenje</a:t>
            </a:r>
            <a:r>
              <a:rPr lang="hr-HR" sz="1200" dirty="0" smtClean="0"/>
              <a:t>.</a:t>
            </a:r>
          </a:p>
          <a:p>
            <a:r>
              <a:rPr lang="hr-HR" sz="1200" dirty="0" smtClean="0"/>
              <a:t>Ukoliko je pacijentici potrebno </a:t>
            </a:r>
            <a:r>
              <a:rPr lang="hr-HR" sz="1200" dirty="0" err="1" smtClean="0"/>
              <a:t>lijeĉenje</a:t>
            </a:r>
            <a:r>
              <a:rPr lang="hr-HR" sz="1200" dirty="0" smtClean="0"/>
              <a:t>, </a:t>
            </a:r>
            <a:r>
              <a:rPr lang="hr-HR" sz="1200" dirty="0" err="1" smtClean="0"/>
              <a:t>kolposkopiĉar</a:t>
            </a:r>
            <a:r>
              <a:rPr lang="hr-HR" sz="1200" dirty="0" smtClean="0"/>
              <a:t> će </a:t>
            </a:r>
            <a:r>
              <a:rPr lang="hr-HR" sz="1200" dirty="0" err="1" smtClean="0"/>
              <a:t>odluĉiti</a:t>
            </a:r>
            <a:r>
              <a:rPr lang="hr-HR" sz="1200" dirty="0" smtClean="0"/>
              <a:t> o tome kakva je metoda </a:t>
            </a:r>
            <a:r>
              <a:rPr lang="hr-HR" sz="1200" dirty="0" err="1" smtClean="0"/>
              <a:t>lijeĉenja</a:t>
            </a:r>
            <a:r>
              <a:rPr lang="hr-HR" sz="1200" dirty="0" smtClean="0"/>
              <a:t> najprikladnija za svaku pojedinu </a:t>
            </a:r>
            <a:r>
              <a:rPr lang="hr-HR" sz="1200" dirty="0" err="1" smtClean="0"/>
              <a:t>ţenu</a:t>
            </a:r>
            <a:r>
              <a:rPr lang="hr-HR" sz="1200" dirty="0" smtClean="0"/>
              <a:t>. </a:t>
            </a:r>
            <a:r>
              <a:rPr lang="hr-HR" sz="1200" dirty="0" err="1" smtClean="0"/>
              <a:t>Kolposkopiĉar</a:t>
            </a:r>
            <a:r>
              <a:rPr lang="hr-HR" sz="1200" dirty="0" smtClean="0"/>
              <a:t> </a:t>
            </a:r>
            <a:r>
              <a:rPr lang="hr-HR" sz="1200" dirty="0" err="1" smtClean="0"/>
              <a:t>takoĊer</a:t>
            </a:r>
            <a:r>
              <a:rPr lang="hr-HR" sz="1200" dirty="0" smtClean="0"/>
              <a:t> mora organizirati prikladno praćenje svake </a:t>
            </a:r>
            <a:r>
              <a:rPr lang="hr-HR" sz="1200" dirty="0" err="1" smtClean="0"/>
              <a:t>ţene</a:t>
            </a:r>
            <a:r>
              <a:rPr lang="hr-HR" sz="1200" dirty="0" smtClean="0"/>
              <a:t> koju je pregledao. </a:t>
            </a:r>
            <a:endParaRPr lang="en-US" dirty="0"/>
          </a:p>
        </p:txBody>
      </p:sp>
    </p:spTree>
    <p:extLst>
      <p:ext uri="{BB962C8B-B14F-4D97-AF65-F5344CB8AC3E}">
        <p14:creationId xmlns:p14="http://schemas.microsoft.com/office/powerpoint/2010/main" val="138678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pPr>
              <a:defRPr/>
            </a:pPr>
            <a:fld id="{62BAB748-D934-485E-99C9-7B565EDDF7B0}" type="slidenum">
              <a:rPr lang="hr-HR" smtClean="0"/>
              <a:pPr>
                <a:defRPr/>
              </a:pPr>
              <a:t>15</a:t>
            </a:fld>
            <a:endParaRPr lang="hr-HR"/>
          </a:p>
        </p:txBody>
      </p:sp>
    </p:spTree>
    <p:extLst>
      <p:ext uri="{BB962C8B-B14F-4D97-AF65-F5344CB8AC3E}">
        <p14:creationId xmlns:p14="http://schemas.microsoft.com/office/powerpoint/2010/main" val="2082690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hr-HR" i="1" dirty="0" smtClean="0"/>
              <a:t>To </a:t>
            </a:r>
            <a:r>
              <a:rPr lang="hr-HR" i="1" dirty="0" err="1" smtClean="0"/>
              <a:t>give</a:t>
            </a:r>
            <a:r>
              <a:rPr lang="hr-HR" i="1" dirty="0" smtClean="0"/>
              <a:t> </a:t>
            </a:r>
            <a:r>
              <a:rPr lang="hr-HR" i="1" dirty="0" err="1" smtClean="0"/>
              <a:t>you</a:t>
            </a:r>
            <a:r>
              <a:rPr lang="hr-HR" i="1" dirty="0" smtClean="0"/>
              <a:t> a more </a:t>
            </a:r>
            <a:r>
              <a:rPr lang="hr-HR" i="1" dirty="0" err="1" smtClean="0"/>
              <a:t>vivid</a:t>
            </a:r>
            <a:r>
              <a:rPr lang="hr-HR" i="1" dirty="0" smtClean="0"/>
              <a:t> picture </a:t>
            </a:r>
            <a:r>
              <a:rPr lang="hr-HR" i="1" dirty="0" err="1" smtClean="0"/>
              <a:t>of</a:t>
            </a:r>
            <a:r>
              <a:rPr lang="hr-HR" i="1" dirty="0" smtClean="0"/>
              <a:t> </a:t>
            </a:r>
            <a:r>
              <a:rPr lang="hr-HR" i="1" dirty="0" err="1" smtClean="0"/>
              <a:t>the</a:t>
            </a:r>
            <a:r>
              <a:rPr lang="hr-HR" i="1" dirty="0" smtClean="0"/>
              <a:t> </a:t>
            </a:r>
            <a:r>
              <a:rPr lang="hr-HR" i="1" dirty="0" err="1" smtClean="0"/>
              <a:t>situation</a:t>
            </a:r>
            <a:r>
              <a:rPr lang="hr-HR" i="1" dirty="0" smtClean="0"/>
              <a:t> </a:t>
            </a:r>
            <a:r>
              <a:rPr lang="hr-HR" i="1" dirty="0" err="1" smtClean="0"/>
              <a:t>in</a:t>
            </a:r>
            <a:r>
              <a:rPr lang="hr-HR" i="1" dirty="0" smtClean="0"/>
              <a:t> Croatia, </a:t>
            </a:r>
            <a:r>
              <a:rPr lang="hr-HR" i="1" dirty="0" err="1" smtClean="0"/>
              <a:t>here</a:t>
            </a:r>
            <a:r>
              <a:rPr lang="hr-HR" i="1" dirty="0" smtClean="0"/>
              <a:t> </a:t>
            </a:r>
            <a:r>
              <a:rPr lang="hr-HR" i="1" dirty="0" err="1" smtClean="0"/>
              <a:t>you</a:t>
            </a:r>
            <a:r>
              <a:rPr lang="hr-HR" i="1" dirty="0" smtClean="0"/>
              <a:t> </a:t>
            </a:r>
            <a:r>
              <a:rPr lang="hr-HR" i="1" dirty="0" err="1" smtClean="0"/>
              <a:t>can</a:t>
            </a:r>
            <a:r>
              <a:rPr lang="hr-HR" i="1" dirty="0" smtClean="0"/>
              <a:t> </a:t>
            </a:r>
            <a:r>
              <a:rPr lang="hr-HR" i="1" dirty="0" err="1" smtClean="0"/>
              <a:t>see</a:t>
            </a:r>
            <a:r>
              <a:rPr lang="hr-HR" i="1" dirty="0" smtClean="0"/>
              <a:t> </a:t>
            </a:r>
            <a:r>
              <a:rPr lang="hr-HR" i="1" dirty="0" err="1" smtClean="0"/>
              <a:t>the</a:t>
            </a:r>
            <a:r>
              <a:rPr lang="hr-HR" i="1" dirty="0" smtClean="0"/>
              <a:t> </a:t>
            </a:r>
            <a:r>
              <a:rPr lang="hr-HR" i="1" dirty="0" err="1" smtClean="0"/>
              <a:t>network</a:t>
            </a:r>
            <a:r>
              <a:rPr lang="hr-HR" i="1" dirty="0" smtClean="0"/>
              <a:t> </a:t>
            </a:r>
            <a:r>
              <a:rPr lang="hr-HR" i="1" dirty="0" err="1" smtClean="0"/>
              <a:t>of</a:t>
            </a:r>
            <a:r>
              <a:rPr lang="hr-HR" i="1" dirty="0" smtClean="0"/>
              <a:t> </a:t>
            </a:r>
            <a:r>
              <a:rPr lang="hr-HR" i="1" dirty="0" err="1" smtClean="0"/>
              <a:t>cytological</a:t>
            </a:r>
            <a:r>
              <a:rPr lang="hr-HR" i="1" dirty="0" smtClean="0"/>
              <a:t> </a:t>
            </a:r>
            <a:r>
              <a:rPr lang="hr-HR" i="1" dirty="0" err="1" smtClean="0"/>
              <a:t>labs</a:t>
            </a:r>
            <a:r>
              <a:rPr lang="hr-HR" i="1" dirty="0" smtClean="0"/>
              <a:t> </a:t>
            </a:r>
            <a:r>
              <a:rPr lang="hr-HR" i="1" dirty="0" err="1" smtClean="0"/>
              <a:t>in</a:t>
            </a:r>
            <a:r>
              <a:rPr lang="hr-HR" i="1" dirty="0" smtClean="0"/>
              <a:t> </a:t>
            </a:r>
            <a:r>
              <a:rPr lang="hr-HR" i="1" dirty="0" err="1" smtClean="0"/>
              <a:t>Croatia</a:t>
            </a:r>
            <a:r>
              <a:rPr lang="hr-HR" i="1" dirty="0" smtClean="0"/>
              <a:t> </a:t>
            </a:r>
            <a:r>
              <a:rPr lang="hr-HR" i="1" dirty="0" err="1" smtClean="0"/>
              <a:t>which</a:t>
            </a:r>
            <a:r>
              <a:rPr lang="hr-HR" i="1" dirty="0" smtClean="0"/>
              <a:t> </a:t>
            </a:r>
            <a:r>
              <a:rPr lang="hr-HR" i="1" dirty="0" err="1" smtClean="0"/>
              <a:t>supposed</a:t>
            </a:r>
            <a:r>
              <a:rPr lang="hr-HR" i="1" dirty="0" smtClean="0"/>
              <a:t> to </a:t>
            </a:r>
            <a:r>
              <a:rPr lang="hr-HR" i="1" dirty="0" err="1" smtClean="0"/>
              <a:t>be</a:t>
            </a:r>
            <a:r>
              <a:rPr lang="hr-HR" i="1" dirty="0" smtClean="0"/>
              <a:t> </a:t>
            </a:r>
            <a:r>
              <a:rPr lang="hr-HR" i="1" dirty="0" err="1" smtClean="0"/>
              <a:t>the</a:t>
            </a:r>
            <a:r>
              <a:rPr lang="hr-HR" i="1" dirty="0" smtClean="0"/>
              <a:t> </a:t>
            </a:r>
            <a:r>
              <a:rPr lang="hr-HR" i="1" dirty="0" err="1" smtClean="0"/>
              <a:t>basis</a:t>
            </a:r>
            <a:r>
              <a:rPr lang="hr-HR" i="1" dirty="0" smtClean="0"/>
              <a:t> </a:t>
            </a:r>
            <a:r>
              <a:rPr lang="hr-HR" i="1" dirty="0" err="1" smtClean="0"/>
              <a:t>of</a:t>
            </a:r>
            <a:r>
              <a:rPr lang="hr-HR" i="1" dirty="0" smtClean="0"/>
              <a:t> </a:t>
            </a:r>
            <a:r>
              <a:rPr lang="hr-HR" i="1" dirty="0" err="1" smtClean="0"/>
              <a:t>the</a:t>
            </a:r>
            <a:r>
              <a:rPr lang="hr-HR" i="1" dirty="0" smtClean="0"/>
              <a:t> </a:t>
            </a:r>
            <a:r>
              <a:rPr lang="hr-HR" i="1" dirty="0" err="1" smtClean="0"/>
              <a:t>programme</a:t>
            </a:r>
            <a:r>
              <a:rPr lang="hr-HR" i="1" dirty="0" smtClean="0"/>
              <a:t>. As </a:t>
            </a:r>
            <a:r>
              <a:rPr lang="hr-HR" i="1" dirty="0" err="1" smtClean="0"/>
              <a:t>you</a:t>
            </a:r>
            <a:r>
              <a:rPr lang="hr-HR" i="1" dirty="0" smtClean="0"/>
              <a:t> </a:t>
            </a:r>
            <a:r>
              <a:rPr lang="hr-HR" i="1" dirty="0" err="1" smtClean="0"/>
              <a:t>can</a:t>
            </a:r>
            <a:r>
              <a:rPr lang="hr-HR" i="1" dirty="0" smtClean="0"/>
              <a:t> </a:t>
            </a:r>
            <a:r>
              <a:rPr lang="hr-HR" i="1" dirty="0" err="1" smtClean="0"/>
              <a:t>see</a:t>
            </a:r>
            <a:r>
              <a:rPr lang="hr-HR" i="1" dirty="0" smtClean="0"/>
              <a:t> </a:t>
            </a:r>
            <a:r>
              <a:rPr lang="hr-HR" i="1" dirty="0" err="1" smtClean="0"/>
              <a:t>there</a:t>
            </a:r>
            <a:r>
              <a:rPr lang="hr-HR" i="1" dirty="0" smtClean="0"/>
              <a:t> are huge </a:t>
            </a:r>
            <a:r>
              <a:rPr lang="hr-HR" i="1" dirty="0" err="1" smtClean="0"/>
              <a:t>spaces</a:t>
            </a:r>
            <a:r>
              <a:rPr lang="hr-HR" i="1" dirty="0" smtClean="0"/>
              <a:t> </a:t>
            </a:r>
            <a:r>
              <a:rPr lang="hr-HR" i="1" dirty="0" err="1" smtClean="0"/>
              <a:t>without</a:t>
            </a:r>
            <a:r>
              <a:rPr lang="hr-HR" i="1" dirty="0" smtClean="0"/>
              <a:t> </a:t>
            </a:r>
            <a:r>
              <a:rPr lang="hr-HR" i="1" dirty="0" err="1" smtClean="0"/>
              <a:t>any</a:t>
            </a:r>
            <a:r>
              <a:rPr lang="hr-HR" i="1" dirty="0" smtClean="0"/>
              <a:t> </a:t>
            </a:r>
            <a:r>
              <a:rPr lang="hr-HR" i="1" dirty="0" err="1" smtClean="0"/>
              <a:t>lab</a:t>
            </a:r>
            <a:r>
              <a:rPr lang="hr-HR" i="1" dirty="0" smtClean="0"/>
              <a:t>.</a:t>
            </a:r>
          </a:p>
          <a:p>
            <a:pPr>
              <a:spcBef>
                <a:spcPct val="0"/>
              </a:spcBef>
            </a:pPr>
            <a:r>
              <a:rPr lang="hr-HR" i="1" dirty="0" err="1" smtClean="0"/>
              <a:t>If</a:t>
            </a:r>
            <a:r>
              <a:rPr lang="hr-HR" i="1" dirty="0" smtClean="0"/>
              <a:t> </a:t>
            </a:r>
            <a:r>
              <a:rPr lang="hr-HR" i="1" dirty="0" err="1" smtClean="0"/>
              <a:t>you</a:t>
            </a:r>
            <a:r>
              <a:rPr lang="hr-HR" i="1" dirty="0" smtClean="0"/>
              <a:t> </a:t>
            </a:r>
            <a:r>
              <a:rPr lang="hr-HR" i="1" dirty="0" err="1" smtClean="0"/>
              <a:t>remember</a:t>
            </a:r>
            <a:r>
              <a:rPr lang="hr-HR" i="1" dirty="0" smtClean="0"/>
              <a:t>, </a:t>
            </a:r>
            <a:r>
              <a:rPr lang="hr-HR" i="1" dirty="0" err="1" smtClean="0"/>
              <a:t>these</a:t>
            </a:r>
            <a:r>
              <a:rPr lang="hr-HR" i="1" dirty="0" smtClean="0"/>
              <a:t> </a:t>
            </a:r>
            <a:r>
              <a:rPr lang="hr-HR" i="1" dirty="0" err="1" smtClean="0"/>
              <a:t>areas</a:t>
            </a:r>
            <a:r>
              <a:rPr lang="hr-HR" i="1" dirty="0" smtClean="0"/>
              <a:t> </a:t>
            </a:r>
            <a:r>
              <a:rPr lang="hr-HR" i="1" dirty="0" err="1" smtClean="0"/>
              <a:t>didn</a:t>
            </a:r>
            <a:r>
              <a:rPr lang="hr-HR" i="1" dirty="0" smtClean="0"/>
              <a:t>'t </a:t>
            </a:r>
            <a:r>
              <a:rPr lang="hr-HR" i="1" dirty="0" err="1" smtClean="0"/>
              <a:t>have</a:t>
            </a:r>
            <a:r>
              <a:rPr lang="hr-HR" i="1" dirty="0" smtClean="0"/>
              <a:t> </a:t>
            </a:r>
            <a:r>
              <a:rPr lang="hr-HR" i="1" dirty="0" err="1" smtClean="0"/>
              <a:t>high</a:t>
            </a:r>
            <a:r>
              <a:rPr lang="hr-HR" i="1" dirty="0" smtClean="0"/>
              <a:t> </a:t>
            </a:r>
            <a:r>
              <a:rPr lang="hr-HR" i="1" dirty="0" err="1" smtClean="0"/>
              <a:t>incidence</a:t>
            </a:r>
            <a:r>
              <a:rPr lang="hr-HR" i="1" dirty="0" smtClean="0"/>
              <a:t> nor </a:t>
            </a:r>
            <a:r>
              <a:rPr lang="hr-HR" i="1" dirty="0" err="1" smtClean="0"/>
              <a:t>high</a:t>
            </a:r>
            <a:r>
              <a:rPr lang="hr-HR" i="1" dirty="0" smtClean="0"/>
              <a:t> </a:t>
            </a:r>
            <a:r>
              <a:rPr lang="hr-HR" i="1" dirty="0" err="1" smtClean="0"/>
              <a:t>mortality</a:t>
            </a:r>
            <a:r>
              <a:rPr lang="hr-HR" i="1" dirty="0" smtClean="0"/>
              <a:t> </a:t>
            </a:r>
            <a:r>
              <a:rPr lang="hr-HR" i="1" dirty="0" err="1" smtClean="0"/>
              <a:t>caused</a:t>
            </a:r>
            <a:r>
              <a:rPr lang="hr-HR" i="1" dirty="0" smtClean="0"/>
              <a:t> </a:t>
            </a:r>
            <a:r>
              <a:rPr lang="hr-HR" i="1" dirty="0" err="1" smtClean="0"/>
              <a:t>by</a:t>
            </a:r>
            <a:r>
              <a:rPr lang="hr-HR" i="1" dirty="0" smtClean="0"/>
              <a:t> </a:t>
            </a:r>
            <a:r>
              <a:rPr lang="hr-HR" i="1" dirty="0" err="1" smtClean="0"/>
              <a:t>cervical</a:t>
            </a:r>
            <a:r>
              <a:rPr lang="hr-HR" i="1" dirty="0" smtClean="0"/>
              <a:t> </a:t>
            </a:r>
            <a:r>
              <a:rPr lang="hr-HR" i="1" dirty="0" err="1" smtClean="0"/>
              <a:t>cancer</a:t>
            </a:r>
            <a:r>
              <a:rPr lang="hr-HR" i="1" dirty="0" smtClean="0"/>
              <a:t>. I </a:t>
            </a:r>
            <a:r>
              <a:rPr lang="hr-HR" i="1" dirty="0" err="1" smtClean="0"/>
              <a:t>believe</a:t>
            </a:r>
            <a:r>
              <a:rPr lang="hr-HR" i="1" dirty="0" smtClean="0"/>
              <a:t> </a:t>
            </a:r>
            <a:r>
              <a:rPr lang="hr-HR" i="1" dirty="0" err="1" smtClean="0"/>
              <a:t>you</a:t>
            </a:r>
            <a:r>
              <a:rPr lang="hr-HR" i="1" dirty="0" smtClean="0"/>
              <a:t> </a:t>
            </a:r>
            <a:r>
              <a:rPr lang="hr-HR" i="1" dirty="0" err="1" smtClean="0"/>
              <a:t>can</a:t>
            </a:r>
            <a:r>
              <a:rPr lang="hr-HR" i="1" dirty="0" smtClean="0"/>
              <a:t> </a:t>
            </a:r>
            <a:r>
              <a:rPr lang="hr-HR" i="1" dirty="0" err="1" smtClean="0"/>
              <a:t>come</a:t>
            </a:r>
            <a:r>
              <a:rPr lang="hr-HR" i="1" dirty="0" smtClean="0"/>
              <a:t> to some </a:t>
            </a:r>
            <a:r>
              <a:rPr lang="hr-HR" i="1" dirty="0" err="1" smtClean="0"/>
              <a:t>conclusions</a:t>
            </a:r>
            <a:r>
              <a:rPr lang="hr-HR" i="1" dirty="0" smtClean="0"/>
              <a:t> </a:t>
            </a:r>
            <a:r>
              <a:rPr lang="hr-HR" i="1" dirty="0" err="1" smtClean="0"/>
              <a:t>by</a:t>
            </a:r>
            <a:r>
              <a:rPr lang="hr-HR" i="1" dirty="0" smtClean="0"/>
              <a:t> </a:t>
            </a:r>
            <a:r>
              <a:rPr lang="hr-HR" i="1" dirty="0" err="1" smtClean="0"/>
              <a:t>yourselves</a:t>
            </a:r>
            <a:r>
              <a:rPr lang="hr-HR" i="1" dirty="0" smtClean="0"/>
              <a:t>.</a:t>
            </a:r>
          </a:p>
          <a:p>
            <a:pPr>
              <a:spcBef>
                <a:spcPct val="0"/>
              </a:spcBef>
            </a:pPr>
            <a:endParaRPr lang="hr-HR"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12CE1A-9CE4-4A59-8D68-FFB6CF94437D}" type="slidenum">
              <a:rPr lang="hr-HR"/>
              <a:pPr fontAlgn="base">
                <a:spcBef>
                  <a:spcPct val="0"/>
                </a:spcBef>
                <a:spcAft>
                  <a:spcPct val="0"/>
                </a:spcAft>
              </a:pPr>
              <a:t>19</a:t>
            </a:fld>
            <a:endParaRPr lang="hr-HR"/>
          </a:p>
        </p:txBody>
      </p:sp>
    </p:spTree>
    <p:extLst>
      <p:ext uri="{BB962C8B-B14F-4D97-AF65-F5344CB8AC3E}">
        <p14:creationId xmlns:p14="http://schemas.microsoft.com/office/powerpoint/2010/main" val="1323234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51C6332-74CC-4789-AE5E-6BD6CC1E1B49}" type="slidenum">
              <a:rPr lang="hr-HR" smtClean="0">
                <a:latin typeface="Arial" pitchFamily="34" charset="0"/>
                <a:cs typeface="Arial" pitchFamily="34" charset="0"/>
              </a:rPr>
              <a:pPr/>
              <a:t>33</a:t>
            </a:fld>
            <a:endParaRPr lang="hr-HR" smtClean="0">
              <a:latin typeface="Arial" pitchFamily="34" charset="0"/>
              <a:cs typeface="Arial"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305791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miter lim="800000"/>
            <a:headEnd/>
            <a:tailEnd/>
          </a:ln>
        </p:spPr>
        <p:txBody>
          <a:bodyPr/>
          <a:lstStyle/>
          <a:p>
            <a:fld id="{44AD0CB1-EF77-4F3C-8087-2F621CDC4A12}" type="slidenum">
              <a:rPr lang="hr-HR"/>
              <a:pPr/>
              <a:t>3</a:t>
            </a:fld>
            <a:endParaRPr lang="hr-H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sr-Latn-CS" smtClean="0"/>
          </a:p>
        </p:txBody>
      </p:sp>
    </p:spTree>
    <p:extLst>
      <p:ext uri="{BB962C8B-B14F-4D97-AF65-F5344CB8AC3E}">
        <p14:creationId xmlns:p14="http://schemas.microsoft.com/office/powerpoint/2010/main" val="56150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miter lim="800000"/>
            <a:headEnd/>
            <a:tailEnd/>
          </a:ln>
        </p:spPr>
        <p:txBody>
          <a:bodyPr/>
          <a:lstStyle/>
          <a:p>
            <a:fld id="{740BB882-4887-4EE1-B8C2-CE5D79F29E83}" type="slidenum">
              <a:rPr lang="hr-HR"/>
              <a:pPr/>
              <a:t>4</a:t>
            </a:fld>
            <a:endParaRPr lang="hr-HR"/>
          </a:p>
        </p:txBody>
      </p:sp>
      <p:sp>
        <p:nvSpPr>
          <p:cNvPr id="358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fld id="{31A8195C-CE41-40E2-8A56-83E6F7F9FFC8}" type="slidenum">
              <a:rPr lang="hr-HR" sz="1200">
                <a:solidFill>
                  <a:schemeClr val="tx1"/>
                </a:solidFill>
                <a:latin typeface="Calibri" pitchFamily="34" charset="0"/>
              </a:rPr>
              <a:pPr/>
              <a:t>4</a:t>
            </a:fld>
            <a:endParaRPr lang="hr-HR" sz="1200">
              <a:solidFill>
                <a:schemeClr val="tx1"/>
              </a:solidFill>
              <a:latin typeface="Calibri" pitchFamily="34" charset="0"/>
            </a:endParaRPr>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p:spPr>
        <p:txBody>
          <a:bodyPr/>
          <a:lstStyle/>
          <a:p>
            <a:pPr eaLnBrk="1" hangingPunct="1">
              <a:spcBef>
                <a:spcPct val="0"/>
              </a:spcBef>
            </a:pPr>
            <a:endParaRPr lang="sr-Latn-CS" smtClean="0"/>
          </a:p>
        </p:txBody>
      </p:sp>
    </p:spTree>
    <p:extLst>
      <p:ext uri="{BB962C8B-B14F-4D97-AF65-F5344CB8AC3E}">
        <p14:creationId xmlns:p14="http://schemas.microsoft.com/office/powerpoint/2010/main" val="70155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Učitelji koji su pripremali teren i</a:t>
            </a:r>
            <a:r>
              <a:rPr lang="hr-HR" baseline="0" dirty="0" smtClean="0"/>
              <a:t> iznjedrili  kolsposkopiju  u Hrvatskim okvirima su brojni. Neki više neki manje zaslužni . Neka mi ne zamjere oni koji su nisu istaknuti, ali zbog svih njih  njihove snage kao što kaže poslovica  i   njihovog  rada, mi današnji kolposkopičari možemo bolje  </a:t>
            </a:r>
            <a:r>
              <a:rPr lang="hr-HR" baseline="0" dirty="0" err="1" smtClean="0"/>
              <a:t>viditi</a:t>
            </a:r>
            <a:endParaRPr lang="en-GB" dirty="0"/>
          </a:p>
        </p:txBody>
      </p:sp>
      <p:sp>
        <p:nvSpPr>
          <p:cNvPr id="4" name="Slide Number Placeholder 3"/>
          <p:cNvSpPr>
            <a:spLocks noGrp="1"/>
          </p:cNvSpPr>
          <p:nvPr>
            <p:ph type="sldNum" sz="quarter" idx="10"/>
          </p:nvPr>
        </p:nvSpPr>
        <p:spPr/>
        <p:txBody>
          <a:bodyPr/>
          <a:lstStyle/>
          <a:p>
            <a:fld id="{E0626677-A79B-43D9-9B5A-BB0ED992A47A}" type="slidenum">
              <a:rPr lang="en-GB" smtClean="0"/>
              <a:pPr/>
              <a:t>5</a:t>
            </a:fld>
            <a:endParaRPr lang="en-GB"/>
          </a:p>
        </p:txBody>
      </p:sp>
    </p:spTree>
    <p:extLst>
      <p:ext uri="{BB962C8B-B14F-4D97-AF65-F5344CB8AC3E}">
        <p14:creationId xmlns:p14="http://schemas.microsoft.com/office/powerpoint/2010/main" val="1562555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hr-HR" sz="1200" b="0" kern="1200" dirty="0" smtClean="0">
                <a:solidFill>
                  <a:schemeClr val="tx1"/>
                </a:solidFill>
                <a:latin typeface="Arial" charset="0"/>
                <a:ea typeface="+mn-ea"/>
                <a:cs typeface="Arial" charset="0"/>
              </a:rPr>
              <a:t>Za bolest koja ima mogućnost prevencije, višegodišnje razdoblje nastajanja, dobru ranu dijagnostiku i u </a:t>
            </a:r>
            <a:r>
              <a:rPr lang="hr-HR" sz="1200" b="0" kern="1200" dirty="0" err="1" smtClean="0">
                <a:solidFill>
                  <a:schemeClr val="tx1"/>
                </a:solidFill>
                <a:latin typeface="Arial" charset="0"/>
                <a:ea typeface="+mn-ea"/>
                <a:cs typeface="Arial" charset="0"/>
              </a:rPr>
              <a:t>predstadijima</a:t>
            </a:r>
            <a:r>
              <a:rPr lang="hr-HR" sz="1200" b="0" kern="1200" dirty="0" smtClean="0">
                <a:solidFill>
                  <a:schemeClr val="tx1"/>
                </a:solidFill>
                <a:latin typeface="Arial" charset="0"/>
                <a:ea typeface="+mn-ea"/>
                <a:cs typeface="Arial" charset="0"/>
              </a:rPr>
              <a:t> bolesti, te odlične rezultate liječenja u ranim fazama bolesti, </a:t>
            </a:r>
            <a:endParaRPr lang="hr-HR" i="1" dirty="0"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2D4D1E-BFDA-4581-A527-76A87507D480}" type="slidenum">
              <a:rPr lang="hr-HR"/>
              <a:pPr fontAlgn="base">
                <a:spcBef>
                  <a:spcPct val="0"/>
                </a:spcBef>
                <a:spcAft>
                  <a:spcPct val="0"/>
                </a:spcAft>
              </a:pPr>
              <a:t>6</a:t>
            </a:fld>
            <a:endParaRPr lang="hr-HR"/>
          </a:p>
        </p:txBody>
      </p:sp>
    </p:spTree>
    <p:extLst>
      <p:ext uri="{BB962C8B-B14F-4D97-AF65-F5344CB8AC3E}">
        <p14:creationId xmlns:p14="http://schemas.microsoft.com/office/powerpoint/2010/main" val="2381590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hr-HR" sz="1200" b="0" kern="1200" dirty="0" smtClean="0">
                <a:solidFill>
                  <a:schemeClr val="tx1"/>
                </a:solidFill>
                <a:latin typeface="Arial" charset="0"/>
                <a:ea typeface="+mn-ea"/>
                <a:cs typeface="Arial" charset="0"/>
              </a:rPr>
              <a:t>gotovo je nevjerojatno da u našoj zemlji umire prosječno svaki treći dan jedna  žena, te da se svaki dan nađe jedna žena sa proširenim oblikom ovog raka. </a:t>
            </a:r>
            <a:endParaRPr lang="hr-HR" sz="1200" b="1" kern="1200" dirty="0">
              <a:solidFill>
                <a:schemeClr val="tx1"/>
              </a:solidFill>
              <a:latin typeface="Arial" charset="0"/>
              <a:ea typeface="+mn-ea"/>
              <a:cs typeface="Arial" charset="0"/>
            </a:endParaRPr>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1E5BA2-F662-4115-8AFB-5BC8A89E94EB}" type="slidenum">
              <a:rPr lang="hr-HR"/>
              <a:pPr fontAlgn="base">
                <a:spcBef>
                  <a:spcPct val="0"/>
                </a:spcBef>
                <a:spcAft>
                  <a:spcPct val="0"/>
                </a:spcAft>
              </a:pPr>
              <a:t>7</a:t>
            </a:fld>
            <a:endParaRPr lang="hr-HR"/>
          </a:p>
        </p:txBody>
      </p:sp>
    </p:spTree>
    <p:extLst>
      <p:ext uri="{BB962C8B-B14F-4D97-AF65-F5344CB8AC3E}">
        <p14:creationId xmlns:p14="http://schemas.microsoft.com/office/powerpoint/2010/main" val="222846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891188AA-F5AE-4794-9EE6-8F96B966CB44}" type="slidenum">
              <a:rPr lang="hr-HR"/>
              <a:pPr/>
              <a:t>9</a:t>
            </a:fld>
            <a:endParaRPr lang="hr-H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sr-Latn-CS" smtClean="0"/>
          </a:p>
        </p:txBody>
      </p:sp>
    </p:spTree>
    <p:extLst>
      <p:ext uri="{BB962C8B-B14F-4D97-AF65-F5344CB8AC3E}">
        <p14:creationId xmlns:p14="http://schemas.microsoft.com/office/powerpoint/2010/main" val="171987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5EB41039-CED9-4870-8C14-BD1AD1EB2294}" type="slidenum">
              <a:rPr lang="hr-HR"/>
              <a:pPr/>
              <a:t>10</a:t>
            </a:fld>
            <a:endParaRPr lang="hr-H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sr-Latn-CS" smtClean="0"/>
          </a:p>
        </p:txBody>
      </p:sp>
    </p:spTree>
    <p:extLst>
      <p:ext uri="{BB962C8B-B14F-4D97-AF65-F5344CB8AC3E}">
        <p14:creationId xmlns:p14="http://schemas.microsoft.com/office/powerpoint/2010/main" val="1547635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miter lim="800000"/>
            <a:headEnd/>
            <a:tailEnd/>
          </a:ln>
        </p:spPr>
        <p:txBody>
          <a:bodyPr/>
          <a:lstStyle/>
          <a:p>
            <a:fld id="{BB9CCD91-4849-4622-BB48-638AD4469142}" type="slidenum">
              <a:rPr lang="hr-HR"/>
              <a:pPr/>
              <a:t>11</a:t>
            </a:fld>
            <a:endParaRPr lang="hr-H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sr-Latn-CS" smtClean="0"/>
          </a:p>
        </p:txBody>
      </p:sp>
    </p:spTree>
    <p:extLst>
      <p:ext uri="{BB962C8B-B14F-4D97-AF65-F5344CB8AC3E}">
        <p14:creationId xmlns:p14="http://schemas.microsoft.com/office/powerpoint/2010/main" val="428118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628D21A0-6DDC-4EDB-A119-A08A19FE9DBD}" type="slidenum">
              <a:rPr lang="hr-HR"/>
              <a:pPr>
                <a:defRPr/>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788FE56B-1D15-4731-BFCD-E18D2B05B75C}" type="slidenum">
              <a:rPr lang="hr-HR"/>
              <a:pPr>
                <a:defRPr/>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52E4F067-9CDA-4301-9F18-767D860FCD08}" type="slidenum">
              <a:rPr lang="hr-HR"/>
              <a:pPr>
                <a:defRPr/>
              </a:pPr>
              <a:t>‹#›</a:t>
            </a:fld>
            <a:endParaRPr lang="hr-H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Rectangle 4"/>
          <p:cNvSpPr>
            <a:spLocks noGrp="1" noChangeArrowheads="1"/>
          </p:cNvSpPr>
          <p:nvPr>
            <p:ph type="dt" sz="half" idx="10"/>
          </p:nvPr>
        </p:nvSpPr>
        <p:spPr>
          <a:ln/>
        </p:spPr>
        <p:txBody>
          <a:bodyPr/>
          <a:lstStyle>
            <a:lvl1pPr>
              <a:defRPr/>
            </a:lvl1pPr>
          </a:lstStyle>
          <a:p>
            <a:pPr>
              <a:defRPr/>
            </a:pPr>
            <a:endParaRPr lang="hr-HR"/>
          </a:p>
        </p:txBody>
      </p:sp>
      <p:sp>
        <p:nvSpPr>
          <p:cNvPr id="7" name="Rectangle 5"/>
          <p:cNvSpPr>
            <a:spLocks noGrp="1" noChangeArrowheads="1"/>
          </p:cNvSpPr>
          <p:nvPr>
            <p:ph type="ftr" sz="quarter" idx="11"/>
          </p:nvPr>
        </p:nvSpPr>
        <p:spPr>
          <a:ln/>
        </p:spPr>
        <p:txBody>
          <a:bodyPr/>
          <a:lstStyle>
            <a:lvl1pPr>
              <a:defRPr/>
            </a:lvl1pPr>
          </a:lstStyle>
          <a:p>
            <a:pPr>
              <a:defRPr/>
            </a:pPr>
            <a:endParaRPr lang="hr-HR"/>
          </a:p>
        </p:txBody>
      </p:sp>
      <p:sp>
        <p:nvSpPr>
          <p:cNvPr id="8" name="Rectangle 6"/>
          <p:cNvSpPr>
            <a:spLocks noGrp="1" noChangeArrowheads="1"/>
          </p:cNvSpPr>
          <p:nvPr>
            <p:ph type="sldNum" sz="quarter" idx="12"/>
          </p:nvPr>
        </p:nvSpPr>
        <p:spPr>
          <a:ln/>
        </p:spPr>
        <p:txBody>
          <a:bodyPr/>
          <a:lstStyle>
            <a:lvl1pPr>
              <a:defRPr/>
            </a:lvl1pPr>
          </a:lstStyle>
          <a:p>
            <a:pPr>
              <a:defRPr/>
            </a:pPr>
            <a:fld id="{779D303A-AC53-4295-811E-2C1F227350C9}" type="slidenum">
              <a:rPr lang="hr-HR"/>
              <a:pPr>
                <a:defRPr/>
              </a:pPr>
              <a:t>‹#›</a:t>
            </a:fld>
            <a:endParaRPr lang="hr-H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47CDBB-0700-4D11-9113-C4BB70EC6EBA}" type="datetimeFigureOut">
              <a:rPr lang="en-US" smtClean="0">
                <a:solidFill>
                  <a:prstClr val="black">
                    <a:tint val="75000"/>
                  </a:prstClr>
                </a:solidFill>
              </a:rPr>
              <a:pPr/>
              <a:t>3/6/2017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8FD92-71CD-4B88-AB2D-8981EF11D4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3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FDAF4070-7831-45EB-9026-9D793ADDDEFA}" type="slidenum">
              <a:rPr lang="hr-HR"/>
              <a:pPr>
                <a:defRPr/>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43723CFC-017B-43D0-9E4B-E9B11222DA1C}" type="slidenum">
              <a:rPr lang="hr-HR"/>
              <a:pPr>
                <a:defRPr/>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7FAD8C5E-B052-404C-BEC2-CE28AD5B8720}" type="slidenum">
              <a:rPr lang="hr-HR"/>
              <a:pPr>
                <a:defRPr/>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hr-HR"/>
          </a:p>
        </p:txBody>
      </p:sp>
      <p:sp>
        <p:nvSpPr>
          <p:cNvPr id="8" name="Rectangle 5"/>
          <p:cNvSpPr>
            <a:spLocks noGrp="1" noChangeArrowheads="1"/>
          </p:cNvSpPr>
          <p:nvPr>
            <p:ph type="ftr" sz="quarter" idx="11"/>
          </p:nvPr>
        </p:nvSpPr>
        <p:spPr>
          <a:ln/>
        </p:spPr>
        <p:txBody>
          <a:bodyPr/>
          <a:lstStyle>
            <a:lvl1pPr>
              <a:defRPr/>
            </a:lvl1pPr>
          </a:lstStyle>
          <a:p>
            <a:pPr>
              <a:defRPr/>
            </a:pPr>
            <a:endParaRPr lang="hr-HR"/>
          </a:p>
        </p:txBody>
      </p:sp>
      <p:sp>
        <p:nvSpPr>
          <p:cNvPr id="9" name="Rectangle 6"/>
          <p:cNvSpPr>
            <a:spLocks noGrp="1" noChangeArrowheads="1"/>
          </p:cNvSpPr>
          <p:nvPr>
            <p:ph type="sldNum" sz="quarter" idx="12"/>
          </p:nvPr>
        </p:nvSpPr>
        <p:spPr>
          <a:ln/>
        </p:spPr>
        <p:txBody>
          <a:bodyPr/>
          <a:lstStyle>
            <a:lvl1pPr>
              <a:defRPr/>
            </a:lvl1pPr>
          </a:lstStyle>
          <a:p>
            <a:pPr>
              <a:defRPr/>
            </a:pPr>
            <a:fld id="{15EAD466-F27E-42FF-8BA5-020E83439735}" type="slidenum">
              <a:rPr lang="hr-HR"/>
              <a:pPr>
                <a:defRPr/>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hr-HR"/>
          </a:p>
        </p:txBody>
      </p:sp>
      <p:sp>
        <p:nvSpPr>
          <p:cNvPr id="4" name="Rectangle 5"/>
          <p:cNvSpPr>
            <a:spLocks noGrp="1" noChangeArrowheads="1"/>
          </p:cNvSpPr>
          <p:nvPr>
            <p:ph type="ftr" sz="quarter" idx="11"/>
          </p:nvPr>
        </p:nvSpPr>
        <p:spPr>
          <a:ln/>
        </p:spPr>
        <p:txBody>
          <a:bodyPr/>
          <a:lstStyle>
            <a:lvl1pPr>
              <a:defRPr/>
            </a:lvl1pPr>
          </a:lstStyle>
          <a:p>
            <a:pPr>
              <a:defRPr/>
            </a:pPr>
            <a:endParaRPr lang="hr-HR"/>
          </a:p>
        </p:txBody>
      </p:sp>
      <p:sp>
        <p:nvSpPr>
          <p:cNvPr id="5" name="Rectangle 6"/>
          <p:cNvSpPr>
            <a:spLocks noGrp="1" noChangeArrowheads="1"/>
          </p:cNvSpPr>
          <p:nvPr>
            <p:ph type="sldNum" sz="quarter" idx="12"/>
          </p:nvPr>
        </p:nvSpPr>
        <p:spPr>
          <a:ln/>
        </p:spPr>
        <p:txBody>
          <a:bodyPr/>
          <a:lstStyle>
            <a:lvl1pPr>
              <a:defRPr/>
            </a:lvl1pPr>
          </a:lstStyle>
          <a:p>
            <a:pPr>
              <a:defRPr/>
            </a:pPr>
            <a:fld id="{BEE9E0A0-326D-48FB-A37D-0E4B1F4C5C68}" type="slidenum">
              <a:rPr lang="hr-HR"/>
              <a:pPr>
                <a:defRPr/>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r-HR"/>
          </a:p>
        </p:txBody>
      </p:sp>
      <p:sp>
        <p:nvSpPr>
          <p:cNvPr id="3" name="Rectangle 5"/>
          <p:cNvSpPr>
            <a:spLocks noGrp="1" noChangeArrowheads="1"/>
          </p:cNvSpPr>
          <p:nvPr>
            <p:ph type="ftr" sz="quarter" idx="11"/>
          </p:nvPr>
        </p:nvSpPr>
        <p:spPr>
          <a:ln/>
        </p:spPr>
        <p:txBody>
          <a:bodyPr/>
          <a:lstStyle>
            <a:lvl1pPr>
              <a:defRPr/>
            </a:lvl1pPr>
          </a:lstStyle>
          <a:p>
            <a:pPr>
              <a:defRPr/>
            </a:pPr>
            <a:endParaRPr lang="hr-HR"/>
          </a:p>
        </p:txBody>
      </p:sp>
      <p:sp>
        <p:nvSpPr>
          <p:cNvPr id="4" name="Rectangle 6"/>
          <p:cNvSpPr>
            <a:spLocks noGrp="1" noChangeArrowheads="1"/>
          </p:cNvSpPr>
          <p:nvPr>
            <p:ph type="sldNum" sz="quarter" idx="12"/>
          </p:nvPr>
        </p:nvSpPr>
        <p:spPr>
          <a:ln/>
        </p:spPr>
        <p:txBody>
          <a:bodyPr/>
          <a:lstStyle>
            <a:lvl1pPr>
              <a:defRPr/>
            </a:lvl1pPr>
          </a:lstStyle>
          <a:p>
            <a:pPr>
              <a:defRPr/>
            </a:pPr>
            <a:fld id="{AAF4577D-95C4-4820-8331-917EA1C30026}" type="slidenum">
              <a:rPr lang="hr-HR"/>
              <a:pPr>
                <a:defRPr/>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6E95CAAD-F726-4E71-A681-AE1DEA4A70BA}" type="slidenum">
              <a:rPr lang="hr-HR"/>
              <a:pPr>
                <a:defRPr/>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4CDDEF15-368F-4A68-A215-FC7E651389BA}" type="slidenum">
              <a:rPr lang="hr-HR"/>
              <a:pPr>
                <a:defRPr/>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r-H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smtClean="0"/>
              <a:t>Click to edit Master text styles</a:t>
            </a:r>
          </a:p>
          <a:p>
            <a:pPr lvl="1"/>
            <a:r>
              <a:rPr lang="hr-HR" smtClean="0"/>
              <a:t>Second level</a:t>
            </a:r>
          </a:p>
          <a:p>
            <a:pPr lvl="2"/>
            <a:r>
              <a:rPr lang="hr-HR" smtClean="0"/>
              <a:t>Third level</a:t>
            </a:r>
          </a:p>
          <a:p>
            <a:pPr lvl="3"/>
            <a:r>
              <a:rPr lang="hr-HR" smtClean="0"/>
              <a:t>Fourth level</a:t>
            </a:r>
          </a:p>
          <a:p>
            <a:pPr lvl="4"/>
            <a:r>
              <a:rPr lang="hr-H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solidFill>
                  <a:schemeClr val="tx1"/>
                </a:solidFill>
              </a:defRPr>
            </a:lvl1pPr>
          </a:lstStyle>
          <a:p>
            <a:pPr>
              <a:defRPr/>
            </a:pPr>
            <a:endParaRPr lang="hr-H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tx1"/>
                </a:solidFill>
              </a:defRPr>
            </a:lvl1pPr>
          </a:lstStyle>
          <a:p>
            <a:pPr>
              <a:defRPr/>
            </a:pPr>
            <a:endParaRPr lang="hr-H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defRPr>
            </a:lvl1pPr>
          </a:lstStyle>
          <a:p>
            <a:pPr>
              <a:defRPr/>
            </a:pPr>
            <a:fld id="{2BC302A6-CB26-466D-A032-4B47FF3C6B97}" type="slidenum">
              <a:rPr lang="hr-HR"/>
              <a:pPr>
                <a:defRPr/>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EA47CDBB-0700-4D11-9113-C4BB70EC6EBA}" type="datetimeFigureOut">
              <a:rPr lang="en-US" smtClean="0">
                <a:solidFill>
                  <a:prstClr val="black">
                    <a:tint val="75000"/>
                  </a:prstClr>
                </a:solidFill>
                <a:latin typeface="Calibri"/>
                <a:cs typeface="+mn-cs"/>
              </a:rPr>
              <a:pPr fontAlgn="auto">
                <a:spcBef>
                  <a:spcPts val="0"/>
                </a:spcBef>
                <a:spcAft>
                  <a:spcPts val="0"/>
                </a:spcAft>
              </a:pPr>
              <a:t>3/6/2017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E498FD92-71CD-4B88-AB2D-8981EF11D41F}"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987603764"/>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wmf"/><Relationship Id="rId4" Type="http://schemas.openxmlformats.org/officeDocument/2006/relationships/image" Target="../media/image49.wmf"/></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6.emf"/><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notesSlide" Target="../notesSlides/notesSlide12.xml"/><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emf"/><Relationship Id="rId11" Type="http://schemas.openxmlformats.org/officeDocument/2006/relationships/image" Target="../media/image64.jpeg"/><Relationship Id="rId5" Type="http://schemas.openxmlformats.org/officeDocument/2006/relationships/image" Target="../media/image58.emf"/><Relationship Id="rId10" Type="http://schemas.openxmlformats.org/officeDocument/2006/relationships/image" Target="../media/image63.jpeg"/><Relationship Id="rId4" Type="http://schemas.openxmlformats.org/officeDocument/2006/relationships/oleObject" Target="../embeddings/oleObject1.bin"/><Relationship Id="rId9"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58.emf"/></Relationships>
</file>

<file path=ppt/slides/_rels/slide1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oleObject" Target="../embeddings/oleObject3.bin"/><Relationship Id="rId7"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58.emf"/></Relationships>
</file>

<file path=ppt/slides/_rels/slide1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oleObject" Target="../embeddings/oleObject4.bin"/><Relationship Id="rId7"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58.emf"/></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78.gif"/><Relationship Id="rId7" Type="http://schemas.openxmlformats.org/officeDocument/2006/relationships/diagramLayout" Target="../diagrams/layout4.xm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80.jpeg"/><Relationship Id="rId10" Type="http://schemas.microsoft.com/office/2007/relationships/diagramDrawing" Target="../diagrams/drawing4.xml"/><Relationship Id="rId4" Type="http://schemas.openxmlformats.org/officeDocument/2006/relationships/image" Target="../media/image79.png"/><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5.xml"/><Relationship Id="rId7" Type="http://schemas.openxmlformats.org/officeDocument/2006/relationships/image" Target="../media/image8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78.gif"/><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hyperlink" Target="http://www.google.hr/url?sa=i&amp;rct=j&amp;q=&amp;esrc=s&amp;frm=1&amp;source=images&amp;cd=&amp;cad=rja&amp;docid=9ABIe0t6onFUcM&amp;tbnid=f8tYPSIeqRet_M:&amp;ved=0CAUQjRw&amp;url=http://poliklinika-eljuga.hr/poliklinika-zagreb/zagreb/prof._dr.sc._goran_grubisic_dr.med/&amp;ei=uzOSUp-bGoqV0QXnsYHQAw&amp;psig=AFQjCNEZSPwauuShroIVSY129oNy3RwqCQ&amp;ust=1385399587179343" TargetMode="Externa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diagramColors" Target="../diagrams/colors1.xml"/><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2.jpeg"/><Relationship Id="rId5" Type="http://schemas.openxmlformats.org/officeDocument/2006/relationships/diagramLayout" Target="../diagrams/layout1.xml"/><Relationship Id="rId15" Type="http://schemas.openxmlformats.org/officeDocument/2006/relationships/image" Target="../media/image26.gif"/><Relationship Id="rId10" Type="http://schemas.openxmlformats.org/officeDocument/2006/relationships/image" Target="../media/image21.jpeg"/><Relationship Id="rId4" Type="http://schemas.openxmlformats.org/officeDocument/2006/relationships/diagramData" Target="../diagrams/data1.xml"/><Relationship Id="rId9" Type="http://schemas.openxmlformats.org/officeDocument/2006/relationships/image" Target="../media/image20.jpe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chart" Target="../charts/chart1.xml"/><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globocan.iarc.fr/" TargetMode="External"/><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wmf"/><Relationship Id="rId7" Type="http://schemas.openxmlformats.org/officeDocument/2006/relationships/image" Target="../media/image38.jpeg"/><Relationship Id="rId12" Type="http://schemas.openxmlformats.org/officeDocument/2006/relationships/image" Target="../media/image43.emf"/><Relationship Id="rId2" Type="http://schemas.openxmlformats.org/officeDocument/2006/relationships/notesSlide" Target="../notesSlides/notesSlide7.xml"/><Relationship Id="rId16"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37.wmf"/><Relationship Id="rId11" Type="http://schemas.openxmlformats.org/officeDocument/2006/relationships/image" Target="../media/image42.emf"/><Relationship Id="rId5" Type="http://schemas.openxmlformats.org/officeDocument/2006/relationships/image" Target="../media/image36.png"/><Relationship Id="rId15" Type="http://schemas.openxmlformats.org/officeDocument/2006/relationships/image" Target="../media/image46.emf"/><Relationship Id="rId10" Type="http://schemas.openxmlformats.org/officeDocument/2006/relationships/image" Target="../media/image41.jpeg"/><Relationship Id="rId4" Type="http://schemas.openxmlformats.org/officeDocument/2006/relationships/image" Target="../media/image35.wmf"/><Relationship Id="rId9" Type="http://schemas.openxmlformats.org/officeDocument/2006/relationships/image" Target="../media/image40.jpeg"/><Relationship Id="rId1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611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0506"/>
          <p:cNvPicPr>
            <a:picLocks noChangeAspect="1" noChangeArrowheads="1"/>
          </p:cNvPicPr>
          <p:nvPr/>
        </p:nvPicPr>
        <p:blipFill>
          <a:blip r:embed="rId3"/>
          <a:srcRect/>
          <a:stretch>
            <a:fillRect/>
          </a:stretch>
        </p:blipFill>
        <p:spPr bwMode="auto">
          <a:xfrm>
            <a:off x="3621100" y="468307"/>
            <a:ext cx="2808288" cy="2246313"/>
          </a:xfrm>
          <a:prstGeom prst="rect">
            <a:avLst/>
          </a:prstGeom>
          <a:noFill/>
          <a:ln w="9525">
            <a:noFill/>
            <a:miter lim="800000"/>
            <a:headEnd/>
            <a:tailEnd/>
          </a:ln>
        </p:spPr>
      </p:pic>
      <p:pic>
        <p:nvPicPr>
          <p:cNvPr id="14339" name="Picture 6"/>
          <p:cNvPicPr>
            <a:picLocks noChangeAspect="1" noChangeArrowheads="1"/>
          </p:cNvPicPr>
          <p:nvPr/>
        </p:nvPicPr>
        <p:blipFill>
          <a:blip r:embed="rId4"/>
          <a:srcRect/>
          <a:stretch>
            <a:fillRect/>
          </a:stretch>
        </p:blipFill>
        <p:spPr bwMode="auto">
          <a:xfrm>
            <a:off x="79368" y="877888"/>
            <a:ext cx="3492500" cy="2622550"/>
          </a:xfrm>
          <a:prstGeom prst="rect">
            <a:avLst/>
          </a:prstGeom>
          <a:noFill/>
          <a:ln w="9525">
            <a:noFill/>
            <a:miter lim="800000"/>
            <a:headEnd/>
            <a:tailEnd/>
          </a:ln>
          <a:effectLst/>
        </p:spPr>
      </p:pic>
      <p:pic>
        <p:nvPicPr>
          <p:cNvPr id="14340" name="Picture 7"/>
          <p:cNvPicPr>
            <a:picLocks noChangeAspect="1" noChangeArrowheads="1"/>
          </p:cNvPicPr>
          <p:nvPr/>
        </p:nvPicPr>
        <p:blipFill>
          <a:blip r:embed="rId5"/>
          <a:srcRect/>
          <a:stretch>
            <a:fillRect/>
          </a:stretch>
        </p:blipFill>
        <p:spPr bwMode="auto">
          <a:xfrm>
            <a:off x="0" y="4000504"/>
            <a:ext cx="3492500" cy="2554287"/>
          </a:xfrm>
          <a:prstGeom prst="rect">
            <a:avLst/>
          </a:prstGeom>
          <a:noFill/>
          <a:ln w="9525">
            <a:noFill/>
            <a:miter lim="800000"/>
            <a:headEnd/>
            <a:tailEnd/>
          </a:ln>
          <a:effectLst/>
        </p:spPr>
      </p:pic>
      <p:pic>
        <p:nvPicPr>
          <p:cNvPr id="14341" name="Picture 8" descr="ais1"/>
          <p:cNvPicPr>
            <a:picLocks noChangeAspect="1" noChangeArrowheads="1"/>
          </p:cNvPicPr>
          <p:nvPr/>
        </p:nvPicPr>
        <p:blipFill>
          <a:blip r:embed="rId6"/>
          <a:srcRect/>
          <a:stretch>
            <a:fillRect/>
          </a:stretch>
        </p:blipFill>
        <p:spPr bwMode="auto">
          <a:xfrm>
            <a:off x="3635375" y="3284538"/>
            <a:ext cx="2808288" cy="1857375"/>
          </a:xfrm>
          <a:prstGeom prst="rect">
            <a:avLst/>
          </a:prstGeom>
          <a:noFill/>
          <a:ln w="9525">
            <a:noFill/>
            <a:miter lim="800000"/>
            <a:headEnd/>
            <a:tailEnd/>
          </a:ln>
        </p:spPr>
      </p:pic>
      <p:pic>
        <p:nvPicPr>
          <p:cNvPr id="14342" name="Picture 10" descr="gyno020d_l"/>
          <p:cNvPicPr>
            <a:picLocks noChangeAspect="1" noChangeArrowheads="1"/>
          </p:cNvPicPr>
          <p:nvPr/>
        </p:nvPicPr>
        <p:blipFill>
          <a:blip r:embed="rId7" cstate="print"/>
          <a:srcRect/>
          <a:stretch>
            <a:fillRect/>
          </a:stretch>
        </p:blipFill>
        <p:spPr bwMode="auto">
          <a:xfrm>
            <a:off x="6856443" y="1071546"/>
            <a:ext cx="2001837" cy="2808288"/>
          </a:xfrm>
          <a:prstGeom prst="rect">
            <a:avLst/>
          </a:prstGeom>
          <a:noFill/>
          <a:ln w="9525">
            <a:noFill/>
            <a:miter lim="800000"/>
            <a:headEnd/>
            <a:tailEnd/>
          </a:ln>
        </p:spPr>
      </p:pic>
      <p:pic>
        <p:nvPicPr>
          <p:cNvPr id="14343" name="Picture 2" descr="dvojba-05"/>
          <p:cNvPicPr>
            <a:picLocks noChangeAspect="1" noChangeArrowheads="1"/>
          </p:cNvPicPr>
          <p:nvPr/>
        </p:nvPicPr>
        <p:blipFill>
          <a:blip r:embed="rId8"/>
          <a:srcRect/>
          <a:stretch>
            <a:fillRect/>
          </a:stretch>
        </p:blipFill>
        <p:spPr bwMode="auto">
          <a:xfrm>
            <a:off x="6643702" y="4132281"/>
            <a:ext cx="2195512" cy="1939925"/>
          </a:xfrm>
          <a:prstGeom prst="rect">
            <a:avLst/>
          </a:prstGeom>
          <a:noFill/>
          <a:ln w="9525">
            <a:noFill/>
            <a:miter lim="800000"/>
            <a:headEnd/>
            <a:tailEnd/>
          </a:ln>
        </p:spPr>
      </p:pic>
      <p:sp>
        <p:nvSpPr>
          <p:cNvPr id="14345" name="Text Box 12"/>
          <p:cNvSpPr txBox="1">
            <a:spLocks noChangeArrowheads="1"/>
          </p:cNvSpPr>
          <p:nvPr/>
        </p:nvSpPr>
        <p:spPr bwMode="auto">
          <a:xfrm>
            <a:off x="6572264" y="6215082"/>
            <a:ext cx="2484437" cy="244475"/>
          </a:xfrm>
          <a:prstGeom prst="rect">
            <a:avLst/>
          </a:prstGeom>
          <a:noFill/>
          <a:ln w="9525">
            <a:noFill/>
            <a:miter lim="800000"/>
            <a:headEnd/>
            <a:tailEnd/>
          </a:ln>
        </p:spPr>
        <p:txBody>
          <a:bodyPr>
            <a:spAutoFit/>
          </a:bodyPr>
          <a:lstStyle/>
          <a:p>
            <a:pPr algn="l">
              <a:spcBef>
                <a:spcPct val="50000"/>
              </a:spcBef>
            </a:pPr>
            <a:r>
              <a:rPr lang="hr-HR" sz="1000" dirty="0">
                <a:solidFill>
                  <a:schemeClr val="tx1"/>
                </a:solidFill>
                <a:latin typeface="Calibri" pitchFamily="34" charset="0"/>
              </a:rPr>
              <a:t>Iz fotodokumentacije </a:t>
            </a:r>
            <a:r>
              <a:rPr lang="hr-HR" sz="1000" dirty="0" err="1">
                <a:solidFill>
                  <a:schemeClr val="tx1"/>
                </a:solidFill>
                <a:latin typeface="Calibri" pitchFamily="34" charset="0"/>
              </a:rPr>
              <a:t>Prof</a:t>
            </a:r>
            <a:r>
              <a:rPr lang="hr-HR" sz="1000" dirty="0">
                <a:solidFill>
                  <a:schemeClr val="tx1"/>
                </a:solidFill>
                <a:latin typeface="Calibri" pitchFamily="34" charset="0"/>
              </a:rPr>
              <a:t>. G. Grubišića</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0" y="2276475"/>
            <a:ext cx="5473700" cy="720725"/>
          </a:xfrm>
        </p:spPr>
        <p:txBody>
          <a:bodyPr/>
          <a:lstStyle/>
          <a:p>
            <a:pPr eaLnBrk="1" hangingPunct="1"/>
            <a:r>
              <a:rPr lang="hr-HR" sz="1200" b="1" i="1" smtClean="0">
                <a:latin typeface="Times New Roman" pitchFamily="18" charset="0"/>
                <a:cs typeface="Times New Roman" pitchFamily="18" charset="0"/>
              </a:rPr>
              <a:t>Citološka klasifikacija intraepitelnih lezija vrata maternice</a:t>
            </a:r>
            <a:br>
              <a:rPr lang="hr-HR" sz="1200" b="1" i="1" smtClean="0">
                <a:latin typeface="Times New Roman" pitchFamily="18" charset="0"/>
                <a:cs typeface="Times New Roman" pitchFamily="18" charset="0"/>
              </a:rPr>
            </a:br>
            <a:r>
              <a:rPr lang="hr-HR" sz="1200" b="1" i="1" smtClean="0">
                <a:latin typeface="Times New Roman" pitchFamily="18" charset="0"/>
                <a:cs typeface="Times New Roman" pitchFamily="18" charset="0"/>
              </a:rPr>
              <a:t>Audy-Jurković Silvana,  Ovanin-Rakić Ana,  Pajtler Marija</a:t>
            </a:r>
          </a:p>
        </p:txBody>
      </p:sp>
      <p:sp>
        <p:nvSpPr>
          <p:cNvPr id="8195" name="Rectangle 3"/>
          <p:cNvSpPr>
            <a:spLocks noGrp="1" noChangeArrowheads="1"/>
          </p:cNvSpPr>
          <p:nvPr>
            <p:ph type="subTitle" idx="1"/>
          </p:nvPr>
        </p:nvSpPr>
        <p:spPr>
          <a:xfrm>
            <a:off x="355604" y="188913"/>
            <a:ext cx="4859338" cy="2160587"/>
          </a:xfrm>
          <a:solidFill>
            <a:schemeClr val="bg1">
              <a:lumMod val="85000"/>
            </a:schemeClr>
          </a:solidFill>
          <a:ln>
            <a:solidFill>
              <a:schemeClr val="accent1"/>
            </a:solidFill>
          </a:ln>
        </p:spPr>
        <p:txBody>
          <a:bodyPr/>
          <a:lstStyle/>
          <a:p>
            <a:pPr eaLnBrk="1" hangingPunct="1">
              <a:lnSpc>
                <a:spcPct val="80000"/>
              </a:lnSpc>
            </a:pPr>
            <a:r>
              <a:rPr lang="hr-HR" sz="2000" i="1" dirty="0" smtClean="0">
                <a:latin typeface="Times New Roman" pitchFamily="18" charset="0"/>
                <a:cs typeface="Times New Roman" pitchFamily="18" charset="0"/>
              </a:rPr>
              <a:t>Klasifikacija  </a:t>
            </a:r>
          </a:p>
          <a:p>
            <a:pPr eaLnBrk="1" hangingPunct="1">
              <a:lnSpc>
                <a:spcPct val="80000"/>
              </a:lnSpc>
            </a:pPr>
            <a:r>
              <a:rPr lang="hr-HR" sz="2000" i="1" dirty="0" smtClean="0">
                <a:latin typeface="Times New Roman" pitchFamily="18" charset="0"/>
                <a:cs typeface="Times New Roman" pitchFamily="18" charset="0"/>
              </a:rPr>
              <a:t>ne smije biti sama sebi svrha, pa tako i klasifikacija patoloških citoloških nalaza mora biti u funkciji kliničkog </a:t>
            </a:r>
            <a:r>
              <a:rPr lang="hr-HR" sz="2000" i="1" dirty="0" err="1" smtClean="0">
                <a:latin typeface="Times New Roman" pitchFamily="18" charset="0"/>
                <a:cs typeface="Times New Roman" pitchFamily="18" charset="0"/>
              </a:rPr>
              <a:t>postupnika</a:t>
            </a:r>
            <a:r>
              <a:rPr lang="hr-HR" sz="2000" i="1" dirty="0" smtClean="0">
                <a:latin typeface="Times New Roman" pitchFamily="18" charset="0"/>
                <a:cs typeface="Times New Roman" pitchFamily="18" charset="0"/>
              </a:rPr>
              <a:t> koji se temelji na saznanjima o biološkom ponašanju lezija.</a:t>
            </a:r>
          </a:p>
        </p:txBody>
      </p:sp>
      <p:sp>
        <p:nvSpPr>
          <p:cNvPr id="8196" name="Rectangle 4"/>
          <p:cNvSpPr>
            <a:spLocks noChangeArrowheads="1"/>
          </p:cNvSpPr>
          <p:nvPr/>
        </p:nvSpPr>
        <p:spPr bwMode="auto">
          <a:xfrm>
            <a:off x="142876" y="3429000"/>
            <a:ext cx="8858280" cy="2563812"/>
          </a:xfrm>
          <a:prstGeom prst="rect">
            <a:avLst/>
          </a:prstGeom>
          <a:solidFill>
            <a:schemeClr val="bg1">
              <a:lumMod val="85000"/>
            </a:schemeClr>
          </a:solidFill>
          <a:ln w="9525">
            <a:solidFill>
              <a:schemeClr val="accent1"/>
            </a:solidFill>
            <a:miter lim="800000"/>
            <a:headEnd/>
            <a:tailEnd/>
          </a:ln>
          <a:effectLst/>
        </p:spPr>
        <p:txBody>
          <a:bodyPr wrap="square" anchor="ctr">
            <a:spAutoFit/>
          </a:bodyPr>
          <a:lstStyle/>
          <a:p>
            <a:pPr algn="l">
              <a:buFontTx/>
              <a:buChar char="•"/>
            </a:pPr>
            <a:r>
              <a:rPr lang="hr-HR" dirty="0">
                <a:solidFill>
                  <a:schemeClr val="tx1"/>
                </a:solidFill>
              </a:rPr>
              <a:t>Klasifikacijski sustavi u medicinski jezik uvode red, svaki od njih s određenom specifičnošću i usmjerenjem, a sustavi šifriranja omogućuju </a:t>
            </a:r>
            <a:r>
              <a:rPr lang="hr-HR" dirty="0" smtClean="0">
                <a:solidFill>
                  <a:schemeClr val="tx1"/>
                </a:solidFill>
              </a:rPr>
              <a:t>provođenje </a:t>
            </a:r>
            <a:r>
              <a:rPr lang="hr-HR" dirty="0">
                <a:solidFill>
                  <a:schemeClr val="tx1"/>
                </a:solidFill>
              </a:rPr>
              <a:t>informatičkih postupaka. </a:t>
            </a:r>
          </a:p>
          <a:p>
            <a:pPr algn="l">
              <a:buFontTx/>
              <a:buChar char="•"/>
            </a:pPr>
            <a:r>
              <a:rPr lang="hr-HR" dirty="0">
                <a:solidFill>
                  <a:schemeClr val="tx1"/>
                </a:solidFill>
              </a:rPr>
              <a:t>Neke se klasifikacije djelomično podudaraju, dok se neke međusobno nadopunjuju. </a:t>
            </a:r>
          </a:p>
          <a:p>
            <a:pPr algn="l">
              <a:buFontTx/>
              <a:buChar char="•"/>
            </a:pPr>
            <a:r>
              <a:rPr lang="hr-HR" dirty="0">
                <a:solidFill>
                  <a:schemeClr val="tx1"/>
                </a:solidFill>
              </a:rPr>
              <a:t>Da bi se što više njih moglo uklopiti u jedinstvenu funkcionalnu cjelinu, programska potpora informacijskih sustava mora razviti postupke prevođenja pojmova sa šiframa iz jednog sustava u drugi.</a:t>
            </a:r>
          </a:p>
          <a:p>
            <a:pPr algn="l"/>
            <a:endParaRPr lang="hr-HR" i="1" dirty="0">
              <a:solidFill>
                <a:schemeClr val="tx1"/>
              </a:solidFill>
            </a:endParaRPr>
          </a:p>
          <a:p>
            <a:pPr algn="l"/>
            <a:r>
              <a:rPr lang="hr-HR" i="1" dirty="0">
                <a:solidFill>
                  <a:schemeClr val="tx1"/>
                </a:solidFill>
              </a:rPr>
              <a:t>(</a:t>
            </a:r>
            <a:r>
              <a:rPr lang="hr-HR" sz="1200" b="1" dirty="0">
                <a:solidFill>
                  <a:schemeClr val="tx1"/>
                </a:solidFill>
                <a:latin typeface="Times New Roman" pitchFamily="18" charset="0"/>
                <a:cs typeface="Times New Roman" pitchFamily="18" charset="0"/>
              </a:rPr>
              <a:t>Sustavi standardizacije medicinskog jezika, Medicinska informatika, M. </a:t>
            </a:r>
            <a:r>
              <a:rPr lang="hr-HR" sz="1200" b="1" dirty="0" err="1">
                <a:solidFill>
                  <a:schemeClr val="tx1"/>
                </a:solidFill>
                <a:latin typeface="Times New Roman" pitchFamily="18" charset="0"/>
                <a:cs typeface="Times New Roman" pitchFamily="18" charset="0"/>
              </a:rPr>
              <a:t>Petrovečki</a:t>
            </a:r>
            <a:r>
              <a:rPr lang="hr-HR" sz="1200" b="1" dirty="0">
                <a:solidFill>
                  <a:schemeClr val="tx1"/>
                </a:solidFill>
                <a:latin typeface="Times New Roman" pitchFamily="18" charset="0"/>
                <a:cs typeface="Times New Roman" pitchFamily="18" charset="0"/>
              </a:rPr>
              <a:t> . Sveučilište u Rijeci Medicinski fakultet</a:t>
            </a:r>
            <a:r>
              <a:rPr lang="hr-HR" i="1" dirty="0">
                <a:solidFill>
                  <a:schemeClr val="tx1"/>
                </a:solidFill>
              </a:rPr>
              <a:t>)</a:t>
            </a:r>
          </a:p>
        </p:txBody>
      </p:sp>
      <p:pic>
        <p:nvPicPr>
          <p:cNvPr id="8197" name="Picture 6" descr="PAP-fig1"/>
          <p:cNvPicPr>
            <a:picLocks noChangeAspect="1" noChangeArrowheads="1"/>
          </p:cNvPicPr>
          <p:nvPr/>
        </p:nvPicPr>
        <p:blipFill>
          <a:blip r:embed="rId3"/>
          <a:srcRect/>
          <a:stretch>
            <a:fillRect/>
          </a:stretch>
        </p:blipFill>
        <p:spPr bwMode="auto">
          <a:xfrm>
            <a:off x="5003800" y="0"/>
            <a:ext cx="4140200" cy="3009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0" y="0"/>
            <a:ext cx="9144000" cy="714356"/>
          </a:xfrm>
          <a:solidFill>
            <a:schemeClr val="bg1">
              <a:lumMod val="85000"/>
            </a:schemeClr>
          </a:solidFill>
        </p:spPr>
        <p:txBody>
          <a:bodyPr/>
          <a:lstStyle/>
          <a:p>
            <a:pPr eaLnBrk="1" hangingPunct="1"/>
            <a:r>
              <a:rPr lang="hr-HR" sz="2800" dirty="0" smtClean="0"/>
              <a:t/>
            </a:r>
            <a:br>
              <a:rPr lang="hr-HR" sz="2800" dirty="0" smtClean="0"/>
            </a:br>
            <a:r>
              <a:rPr lang="hr-HR" sz="2800" dirty="0" err="1" smtClean="0"/>
              <a:t>Kolposkopske</a:t>
            </a:r>
            <a:r>
              <a:rPr lang="hr-HR" sz="2800" dirty="0" smtClean="0"/>
              <a:t> klasifikacije</a:t>
            </a:r>
            <a:br>
              <a:rPr lang="hr-HR" sz="2800" dirty="0" smtClean="0"/>
            </a:br>
            <a:endParaRPr lang="hr-HR" sz="2800" dirty="0" smtClean="0"/>
          </a:p>
        </p:txBody>
      </p:sp>
      <p:sp>
        <p:nvSpPr>
          <p:cNvPr id="9220" name="Rectangle 11"/>
          <p:cNvSpPr>
            <a:spLocks noGrp="1" noChangeArrowheads="1"/>
          </p:cNvSpPr>
          <p:nvPr>
            <p:ph type="body" sz="half" idx="2"/>
          </p:nvPr>
        </p:nvSpPr>
        <p:spPr>
          <a:xfrm>
            <a:off x="0" y="5786430"/>
            <a:ext cx="9144000" cy="1071594"/>
          </a:xfrm>
          <a:solidFill>
            <a:schemeClr val="bg1">
              <a:lumMod val="85000"/>
            </a:schemeClr>
          </a:solidFill>
        </p:spPr>
        <p:txBody>
          <a:bodyPr/>
          <a:lstStyle/>
          <a:p>
            <a:pPr eaLnBrk="1" hangingPunct="1">
              <a:lnSpc>
                <a:spcPct val="80000"/>
              </a:lnSpc>
            </a:pPr>
            <a:r>
              <a:rPr lang="hr-HR" sz="1000" i="1" dirty="0" err="1" smtClean="0"/>
              <a:t>Stafl</a:t>
            </a:r>
            <a:r>
              <a:rPr lang="hr-HR" sz="1000" i="1" dirty="0" smtClean="0"/>
              <a:t> A. New </a:t>
            </a:r>
            <a:r>
              <a:rPr lang="hr-HR" sz="1000" i="1" dirty="0" err="1" smtClean="0"/>
              <a:t>Nomenclature</a:t>
            </a:r>
            <a:r>
              <a:rPr lang="hr-HR" sz="1000" i="1" dirty="0" smtClean="0"/>
              <a:t> for </a:t>
            </a:r>
            <a:r>
              <a:rPr lang="hr-HR" sz="1000" i="1" dirty="0" err="1" smtClean="0"/>
              <a:t>Colposcopy</a:t>
            </a:r>
            <a:r>
              <a:rPr lang="hr-HR" sz="1000" i="1" dirty="0" smtClean="0"/>
              <a:t>, </a:t>
            </a:r>
            <a:r>
              <a:rPr lang="hr-HR" sz="1000" i="1" dirty="0" err="1" smtClean="0"/>
              <a:t>Report</a:t>
            </a:r>
            <a:r>
              <a:rPr lang="hr-HR" sz="1000" i="1" dirty="0" smtClean="0"/>
              <a:t> </a:t>
            </a:r>
            <a:r>
              <a:rPr lang="hr-HR" sz="1000" i="1" dirty="0" err="1" smtClean="0"/>
              <a:t>of</a:t>
            </a:r>
            <a:r>
              <a:rPr lang="hr-HR" sz="1000" i="1" dirty="0" smtClean="0"/>
              <a:t> </a:t>
            </a:r>
            <a:r>
              <a:rPr lang="hr-HR" sz="1000" i="1" dirty="0" err="1" smtClean="0"/>
              <a:t>the</a:t>
            </a:r>
            <a:r>
              <a:rPr lang="hr-HR" sz="1000" i="1" dirty="0" smtClean="0"/>
              <a:t> </a:t>
            </a:r>
            <a:r>
              <a:rPr lang="hr-HR" sz="1000" i="1" dirty="0" err="1" smtClean="0"/>
              <a:t>Committee</a:t>
            </a:r>
            <a:r>
              <a:rPr lang="hr-HR" sz="1000" i="1" dirty="0" smtClean="0"/>
              <a:t> </a:t>
            </a:r>
            <a:r>
              <a:rPr lang="hr-HR" sz="1000" i="1" dirty="0" err="1" smtClean="0"/>
              <a:t>of</a:t>
            </a:r>
            <a:r>
              <a:rPr lang="hr-HR" sz="1000" i="1" dirty="0" smtClean="0"/>
              <a:t> </a:t>
            </a:r>
            <a:r>
              <a:rPr lang="hr-HR" sz="1000" i="1" dirty="0" err="1" smtClean="0"/>
              <a:t>Terminology</a:t>
            </a:r>
            <a:r>
              <a:rPr lang="hr-HR" sz="1000" i="1" dirty="0" smtClean="0"/>
              <a:t>. </a:t>
            </a:r>
            <a:r>
              <a:rPr lang="hr-HR" sz="1000" i="1" dirty="0" err="1" smtClean="0"/>
              <a:t>Opstet</a:t>
            </a:r>
            <a:r>
              <a:rPr lang="hr-HR" sz="1000" i="1" dirty="0" smtClean="0"/>
              <a:t> </a:t>
            </a:r>
            <a:r>
              <a:rPr lang="hr-HR" sz="1000" i="1" dirty="0" err="1" smtClean="0"/>
              <a:t>Gynecol</a:t>
            </a:r>
            <a:r>
              <a:rPr lang="hr-HR" sz="1000" i="1" dirty="0" smtClean="0"/>
              <a:t> 1976;48:123-4</a:t>
            </a:r>
          </a:p>
          <a:p>
            <a:pPr eaLnBrk="1" hangingPunct="1">
              <a:lnSpc>
                <a:spcPct val="80000"/>
              </a:lnSpc>
            </a:pPr>
            <a:r>
              <a:rPr lang="hr-HR" sz="1000" i="1" dirty="0" err="1" smtClean="0"/>
              <a:t>Stafl</a:t>
            </a:r>
            <a:r>
              <a:rPr lang="hr-HR" sz="1000" i="1" dirty="0" smtClean="0"/>
              <a:t> A,</a:t>
            </a:r>
            <a:r>
              <a:rPr lang="hr-HR" sz="1000" i="1" dirty="0" err="1" smtClean="0"/>
              <a:t>Wilbanks</a:t>
            </a:r>
            <a:r>
              <a:rPr lang="hr-HR" sz="1000" i="1" dirty="0" smtClean="0"/>
              <a:t> GD. </a:t>
            </a:r>
            <a:r>
              <a:rPr lang="hr-HR" sz="1000" i="1" dirty="0" err="1" smtClean="0"/>
              <a:t>An</a:t>
            </a:r>
            <a:r>
              <a:rPr lang="hr-HR" sz="1000" i="1" dirty="0" smtClean="0"/>
              <a:t> </a:t>
            </a:r>
            <a:r>
              <a:rPr lang="hr-HR" sz="1000" i="1" dirty="0" err="1" smtClean="0"/>
              <a:t>International</a:t>
            </a:r>
            <a:r>
              <a:rPr lang="hr-HR" sz="1000" i="1" dirty="0" smtClean="0"/>
              <a:t> </a:t>
            </a:r>
            <a:r>
              <a:rPr lang="hr-HR" sz="1000" i="1" dirty="0" err="1" smtClean="0"/>
              <a:t>Terminology</a:t>
            </a:r>
            <a:r>
              <a:rPr lang="hr-HR" sz="1000" i="1" dirty="0" smtClean="0"/>
              <a:t> </a:t>
            </a:r>
            <a:r>
              <a:rPr lang="hr-HR" sz="1000" i="1" dirty="0" err="1" smtClean="0"/>
              <a:t>of</a:t>
            </a:r>
            <a:r>
              <a:rPr lang="hr-HR" sz="1000" i="1" dirty="0" smtClean="0"/>
              <a:t> </a:t>
            </a:r>
            <a:r>
              <a:rPr lang="hr-HR" sz="1000" i="1" dirty="0" err="1" smtClean="0"/>
              <a:t>Colposcopy</a:t>
            </a:r>
            <a:r>
              <a:rPr lang="hr-HR" sz="1000" i="1" dirty="0" smtClean="0"/>
              <a:t> : </a:t>
            </a:r>
            <a:r>
              <a:rPr lang="hr-HR" sz="1000" i="1" dirty="0" err="1" smtClean="0"/>
              <a:t>Report</a:t>
            </a:r>
            <a:r>
              <a:rPr lang="hr-HR" sz="1000" i="1" dirty="0" smtClean="0"/>
              <a:t> </a:t>
            </a:r>
            <a:r>
              <a:rPr lang="hr-HR" sz="1000" i="1" dirty="0" err="1" smtClean="0"/>
              <a:t>of</a:t>
            </a:r>
            <a:r>
              <a:rPr lang="hr-HR" sz="1000" i="1" dirty="0" smtClean="0"/>
              <a:t> </a:t>
            </a:r>
            <a:r>
              <a:rPr lang="hr-HR" sz="1000" i="1" dirty="0" err="1" smtClean="0"/>
              <a:t>the</a:t>
            </a:r>
            <a:r>
              <a:rPr lang="hr-HR" sz="1000" i="1" dirty="0" smtClean="0"/>
              <a:t> </a:t>
            </a:r>
            <a:r>
              <a:rPr lang="hr-HR" sz="1000" i="1" dirty="0" err="1" smtClean="0"/>
              <a:t>Nomenclature</a:t>
            </a:r>
            <a:r>
              <a:rPr lang="hr-HR" sz="1000" i="1" dirty="0" smtClean="0"/>
              <a:t> </a:t>
            </a:r>
            <a:r>
              <a:rPr lang="hr-HR" sz="1000" i="1" dirty="0" err="1" smtClean="0"/>
              <a:t>Committee</a:t>
            </a:r>
            <a:r>
              <a:rPr lang="hr-HR" sz="1000" i="1" dirty="0" smtClean="0"/>
              <a:t> </a:t>
            </a:r>
            <a:r>
              <a:rPr lang="hr-HR" sz="1000" i="1" dirty="0" err="1" smtClean="0"/>
              <a:t>of</a:t>
            </a:r>
            <a:r>
              <a:rPr lang="hr-HR" sz="1000" i="1" dirty="0" smtClean="0"/>
              <a:t> </a:t>
            </a:r>
            <a:r>
              <a:rPr lang="hr-HR" sz="1000" i="1" dirty="0" err="1" smtClean="0"/>
              <a:t>the</a:t>
            </a:r>
            <a:r>
              <a:rPr lang="hr-HR" sz="1000" i="1" dirty="0" smtClean="0"/>
              <a:t> </a:t>
            </a:r>
            <a:r>
              <a:rPr lang="hr-HR" sz="1000" i="1" dirty="0" err="1" smtClean="0"/>
              <a:t>International</a:t>
            </a:r>
            <a:r>
              <a:rPr lang="hr-HR" sz="1000" i="1" dirty="0" smtClean="0"/>
              <a:t> </a:t>
            </a:r>
            <a:r>
              <a:rPr lang="hr-HR" sz="1000" i="1" dirty="0" err="1" smtClean="0"/>
              <a:t>Federation</a:t>
            </a:r>
            <a:r>
              <a:rPr lang="hr-HR" sz="1000" i="1" dirty="0" smtClean="0"/>
              <a:t> </a:t>
            </a:r>
            <a:r>
              <a:rPr lang="hr-HR" sz="1000" i="1" dirty="0" err="1" smtClean="0"/>
              <a:t>of</a:t>
            </a:r>
            <a:r>
              <a:rPr lang="hr-HR" sz="1000" i="1" dirty="0" smtClean="0"/>
              <a:t> </a:t>
            </a:r>
            <a:r>
              <a:rPr lang="hr-HR" sz="1000" i="1" dirty="0" err="1" smtClean="0"/>
              <a:t>the</a:t>
            </a:r>
            <a:r>
              <a:rPr lang="hr-HR" sz="1000" i="1" dirty="0" smtClean="0"/>
              <a:t> </a:t>
            </a:r>
            <a:r>
              <a:rPr lang="hr-HR" sz="1000" i="1" dirty="0" err="1" smtClean="0"/>
              <a:t>ervical</a:t>
            </a:r>
            <a:r>
              <a:rPr lang="hr-HR" sz="1000" i="1" dirty="0" smtClean="0"/>
              <a:t> </a:t>
            </a:r>
            <a:r>
              <a:rPr lang="hr-HR" sz="1000" i="1" dirty="0" err="1" smtClean="0"/>
              <a:t>Pathology</a:t>
            </a:r>
            <a:r>
              <a:rPr lang="hr-HR" sz="1000" i="1" dirty="0" smtClean="0"/>
              <a:t> </a:t>
            </a:r>
            <a:r>
              <a:rPr lang="hr-HR" sz="1000" i="1" dirty="0" err="1" smtClean="0"/>
              <a:t>and</a:t>
            </a:r>
            <a:r>
              <a:rPr lang="hr-HR" sz="1000" i="1" dirty="0" smtClean="0"/>
              <a:t> </a:t>
            </a:r>
            <a:r>
              <a:rPr lang="hr-HR" sz="1000" i="1" dirty="0" err="1" smtClean="0"/>
              <a:t>Colposcopy</a:t>
            </a:r>
            <a:r>
              <a:rPr lang="hr-HR" sz="1000" i="1" dirty="0" smtClean="0"/>
              <a:t>. </a:t>
            </a:r>
            <a:r>
              <a:rPr lang="hr-HR" sz="1000" i="1" dirty="0" err="1" smtClean="0"/>
              <a:t>Obstet</a:t>
            </a:r>
            <a:r>
              <a:rPr lang="hr-HR" sz="1000" i="1" dirty="0" smtClean="0"/>
              <a:t> </a:t>
            </a:r>
            <a:r>
              <a:rPr lang="hr-HR" sz="1000" i="1" dirty="0" err="1" smtClean="0"/>
              <a:t>Gynecol</a:t>
            </a:r>
            <a:r>
              <a:rPr lang="hr-HR" sz="1000" i="1" dirty="0" smtClean="0"/>
              <a:t> 1991;77:313-4</a:t>
            </a:r>
          </a:p>
          <a:p>
            <a:pPr eaLnBrk="1" hangingPunct="1">
              <a:lnSpc>
                <a:spcPct val="80000"/>
              </a:lnSpc>
            </a:pPr>
            <a:r>
              <a:rPr lang="hr-HR" sz="1000" i="1" dirty="0" err="1" smtClean="0"/>
              <a:t>Walker</a:t>
            </a:r>
            <a:r>
              <a:rPr lang="hr-HR" sz="1000" i="1" dirty="0" smtClean="0"/>
              <a:t> P, </a:t>
            </a:r>
            <a:r>
              <a:rPr lang="hr-HR" sz="1000" i="1" dirty="0" err="1" smtClean="0"/>
              <a:t>Dexeus</a:t>
            </a:r>
            <a:r>
              <a:rPr lang="hr-HR" sz="1000" i="1" dirty="0" smtClean="0"/>
              <a:t> S, De Palo G </a:t>
            </a:r>
            <a:r>
              <a:rPr lang="hr-HR" sz="1000" i="1" dirty="0" err="1" smtClean="0"/>
              <a:t>International</a:t>
            </a:r>
            <a:r>
              <a:rPr lang="hr-HR" sz="1000" i="1" dirty="0" smtClean="0"/>
              <a:t> </a:t>
            </a:r>
            <a:r>
              <a:rPr lang="hr-HR" sz="1000" i="1" dirty="0" err="1" smtClean="0"/>
              <a:t>Terminology</a:t>
            </a:r>
            <a:r>
              <a:rPr lang="hr-HR" sz="1000" i="1" dirty="0" smtClean="0"/>
              <a:t> </a:t>
            </a:r>
            <a:r>
              <a:rPr lang="hr-HR" sz="1000" i="1" dirty="0" err="1" smtClean="0"/>
              <a:t>of</a:t>
            </a:r>
            <a:r>
              <a:rPr lang="hr-HR" sz="1000" i="1" dirty="0" smtClean="0"/>
              <a:t> </a:t>
            </a:r>
            <a:r>
              <a:rPr lang="hr-HR" sz="1000" i="1" dirty="0" err="1" smtClean="0"/>
              <a:t>Colposcopy</a:t>
            </a:r>
            <a:r>
              <a:rPr lang="hr-HR" sz="1000" i="1" dirty="0" smtClean="0"/>
              <a:t>: </a:t>
            </a:r>
            <a:r>
              <a:rPr lang="hr-HR" sz="1000" i="1" dirty="0" err="1" smtClean="0"/>
              <a:t>An</a:t>
            </a:r>
            <a:r>
              <a:rPr lang="hr-HR" sz="1000" i="1" dirty="0" smtClean="0"/>
              <a:t> </a:t>
            </a:r>
            <a:r>
              <a:rPr lang="hr-HR" sz="1000" i="1" dirty="0" err="1" smtClean="0"/>
              <a:t>Updated</a:t>
            </a:r>
            <a:r>
              <a:rPr lang="hr-HR" sz="1000" i="1" dirty="0" smtClean="0"/>
              <a:t> </a:t>
            </a:r>
            <a:r>
              <a:rPr lang="hr-HR" sz="1000" i="1" dirty="0" err="1" smtClean="0"/>
              <a:t>Report</a:t>
            </a:r>
            <a:r>
              <a:rPr lang="hr-HR" sz="1000" i="1" dirty="0" smtClean="0"/>
              <a:t> </a:t>
            </a:r>
            <a:r>
              <a:rPr lang="hr-HR" sz="1000" i="1" dirty="0" err="1" smtClean="0"/>
              <a:t>From</a:t>
            </a:r>
            <a:r>
              <a:rPr lang="hr-HR" sz="1000" i="1" dirty="0" smtClean="0"/>
              <a:t> </a:t>
            </a:r>
            <a:r>
              <a:rPr lang="hr-HR" sz="1000" i="1" dirty="0" err="1" smtClean="0"/>
              <a:t>the</a:t>
            </a:r>
            <a:r>
              <a:rPr lang="hr-HR" sz="1000" i="1" dirty="0" smtClean="0"/>
              <a:t> </a:t>
            </a:r>
            <a:r>
              <a:rPr lang="hr-HR" sz="1000" i="1" dirty="0" err="1" smtClean="0"/>
              <a:t>International</a:t>
            </a:r>
            <a:r>
              <a:rPr lang="hr-HR" sz="1000" i="1" dirty="0" smtClean="0"/>
              <a:t> </a:t>
            </a:r>
            <a:r>
              <a:rPr lang="hr-HR" sz="1000" i="1" dirty="0" err="1" smtClean="0"/>
              <a:t>Federation</a:t>
            </a:r>
            <a:r>
              <a:rPr lang="hr-HR" sz="1000" i="1" dirty="0" smtClean="0"/>
              <a:t> for </a:t>
            </a:r>
            <a:r>
              <a:rPr lang="hr-HR" sz="1000" i="1" dirty="0" err="1" smtClean="0"/>
              <a:t>Cervical</a:t>
            </a:r>
            <a:r>
              <a:rPr lang="hr-HR" sz="1000" i="1" dirty="0" smtClean="0"/>
              <a:t> </a:t>
            </a:r>
            <a:r>
              <a:rPr lang="hr-HR" sz="1000" i="1" dirty="0" err="1" smtClean="0"/>
              <a:t>Pathology</a:t>
            </a:r>
            <a:r>
              <a:rPr lang="hr-HR" sz="1000" i="1" dirty="0" smtClean="0"/>
              <a:t> </a:t>
            </a:r>
            <a:r>
              <a:rPr lang="hr-HR" sz="1000" i="1" dirty="0" err="1" smtClean="0"/>
              <a:t>and</a:t>
            </a:r>
            <a:r>
              <a:rPr lang="hr-HR" sz="1000" i="1" dirty="0" smtClean="0"/>
              <a:t> </a:t>
            </a:r>
            <a:r>
              <a:rPr lang="hr-HR" sz="1000" i="1" dirty="0" err="1" smtClean="0"/>
              <a:t>Colposcopy</a:t>
            </a:r>
            <a:r>
              <a:rPr lang="hr-HR" sz="1000" i="1" dirty="0" smtClean="0"/>
              <a:t>. </a:t>
            </a:r>
            <a:r>
              <a:rPr lang="hr-HR" sz="1000" i="1" dirty="0" err="1" smtClean="0"/>
              <a:t>Opstet</a:t>
            </a:r>
            <a:r>
              <a:rPr lang="hr-HR" sz="1000" i="1" dirty="0" smtClean="0"/>
              <a:t> </a:t>
            </a:r>
            <a:r>
              <a:rPr lang="hr-HR" sz="1000" i="1" dirty="0" err="1" smtClean="0"/>
              <a:t>Gynecol</a:t>
            </a:r>
            <a:r>
              <a:rPr lang="hr-HR" sz="1000" i="1" dirty="0" smtClean="0"/>
              <a:t> 2003;101(1):175-7.</a:t>
            </a:r>
          </a:p>
          <a:p>
            <a:pPr eaLnBrk="1" hangingPunct="1">
              <a:lnSpc>
                <a:spcPct val="80000"/>
              </a:lnSpc>
            </a:pPr>
            <a:r>
              <a:rPr lang="hr-HR" sz="1000" i="1" dirty="0" err="1" smtClean="0"/>
              <a:t>Bornstein</a:t>
            </a:r>
            <a:r>
              <a:rPr lang="hr-HR" sz="1000" i="1" dirty="0" smtClean="0"/>
              <a:t> J, </a:t>
            </a:r>
            <a:r>
              <a:rPr lang="hr-HR" sz="1000" i="1" dirty="0" err="1" smtClean="0"/>
              <a:t>Bentley</a:t>
            </a:r>
            <a:r>
              <a:rPr lang="hr-HR" sz="1000" i="1" dirty="0" smtClean="0"/>
              <a:t> </a:t>
            </a:r>
            <a:r>
              <a:rPr lang="hr-HR" sz="1000" i="1" dirty="0" err="1" smtClean="0"/>
              <a:t>J</a:t>
            </a:r>
            <a:r>
              <a:rPr lang="hr-HR" sz="1000" i="1" dirty="0" smtClean="0"/>
              <a:t>, </a:t>
            </a:r>
            <a:r>
              <a:rPr lang="hr-HR" sz="1000" i="1" dirty="0" err="1" smtClean="0"/>
              <a:t>Bosze</a:t>
            </a:r>
            <a:r>
              <a:rPr lang="hr-HR" sz="1000" i="1" dirty="0" smtClean="0"/>
              <a:t> P, </a:t>
            </a:r>
            <a:r>
              <a:rPr lang="hr-HR" sz="1000" i="1" dirty="0" err="1" smtClean="0"/>
              <a:t>Girardy</a:t>
            </a:r>
            <a:r>
              <a:rPr lang="hr-HR" sz="1000" i="1" dirty="0" smtClean="0"/>
              <a:t> F, </a:t>
            </a:r>
            <a:r>
              <a:rPr lang="hr-HR" sz="1000" i="1" dirty="0" err="1" smtClean="0"/>
              <a:t>Haefner</a:t>
            </a:r>
            <a:r>
              <a:rPr lang="hr-HR" sz="1000" i="1" dirty="0" smtClean="0"/>
              <a:t> H, </a:t>
            </a:r>
            <a:r>
              <a:rPr lang="hr-HR" sz="1000" i="1" dirty="0" err="1" smtClean="0"/>
              <a:t>Menton</a:t>
            </a:r>
            <a:r>
              <a:rPr lang="hr-HR" sz="1000" i="1" dirty="0" smtClean="0"/>
              <a:t> M, </a:t>
            </a:r>
            <a:r>
              <a:rPr lang="hr-HR" sz="1000" i="1" dirty="0" err="1" smtClean="0"/>
              <a:t>PerrottaM</a:t>
            </a:r>
            <a:r>
              <a:rPr lang="hr-HR" sz="1000" i="1" dirty="0" smtClean="0"/>
              <a:t>, </a:t>
            </a:r>
            <a:r>
              <a:rPr lang="hr-HR" sz="1000" i="1" dirty="0" err="1" smtClean="0"/>
              <a:t>Prendiville</a:t>
            </a:r>
            <a:r>
              <a:rPr lang="hr-HR" sz="1000" i="1" dirty="0" smtClean="0"/>
              <a:t> W, Russell P, </a:t>
            </a:r>
            <a:r>
              <a:rPr lang="hr-HR" sz="1000" i="1" dirty="0" err="1" smtClean="0"/>
              <a:t>Sideri</a:t>
            </a:r>
            <a:r>
              <a:rPr lang="hr-HR" sz="1000" i="1" dirty="0" smtClean="0"/>
              <a:t> M, </a:t>
            </a:r>
            <a:r>
              <a:rPr lang="hr-HR" sz="1000" i="1" dirty="0" err="1" smtClean="0"/>
              <a:t>Strander</a:t>
            </a:r>
            <a:r>
              <a:rPr lang="hr-HR" sz="1000" i="1" dirty="0" smtClean="0"/>
              <a:t> B, </a:t>
            </a:r>
            <a:r>
              <a:rPr lang="hr-HR" sz="1000" i="1" dirty="0" err="1" smtClean="0"/>
              <a:t>Torne</a:t>
            </a:r>
            <a:r>
              <a:rPr lang="hr-HR" sz="1000" i="1" dirty="0" smtClean="0"/>
              <a:t> A, </a:t>
            </a:r>
            <a:r>
              <a:rPr lang="hr-HR" sz="1000" i="1" dirty="0" err="1" smtClean="0"/>
              <a:t>Walker</a:t>
            </a:r>
            <a:r>
              <a:rPr lang="hr-HR" sz="1000" i="1" dirty="0" smtClean="0"/>
              <a:t> P. 2011</a:t>
            </a:r>
          </a:p>
        </p:txBody>
      </p:sp>
      <p:graphicFrame>
        <p:nvGraphicFramePr>
          <p:cNvPr id="5" name="Diagram 4"/>
          <p:cNvGraphicFramePr/>
          <p:nvPr/>
        </p:nvGraphicFramePr>
        <p:xfrm>
          <a:off x="1000100" y="857232"/>
          <a:ext cx="7429552" cy="4000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srcRect/>
          <a:stretch>
            <a:fillRect/>
          </a:stretch>
        </p:blipFill>
        <p:spPr bwMode="auto">
          <a:xfrm>
            <a:off x="0" y="0"/>
            <a:ext cx="9144000" cy="687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3" cstate="print"/>
          <a:srcRect/>
          <a:stretch>
            <a:fillRect/>
          </a:stretch>
        </p:blipFill>
        <p:spPr bwMode="auto">
          <a:xfrm>
            <a:off x="214282" y="1928802"/>
            <a:ext cx="4429156" cy="2714644"/>
          </a:xfrm>
          <a:prstGeom prst="rect">
            <a:avLst/>
          </a:prstGeom>
          <a:noFill/>
          <a:ln w="9525">
            <a:noFill/>
            <a:miter lim="800000"/>
            <a:headEnd/>
            <a:tailEnd/>
          </a:ln>
        </p:spPr>
      </p:pic>
      <p:sp>
        <p:nvSpPr>
          <p:cNvPr id="103429" name="Rectangle 5"/>
          <p:cNvSpPr>
            <a:spLocks noChangeArrowheads="1"/>
          </p:cNvSpPr>
          <p:nvPr/>
        </p:nvSpPr>
        <p:spPr bwMode="auto">
          <a:xfrm>
            <a:off x="0" y="4500570"/>
            <a:ext cx="4714876" cy="553998"/>
          </a:xfrm>
          <a:prstGeom prst="rect">
            <a:avLst/>
          </a:prstGeom>
          <a:noFill/>
          <a:ln w="9525">
            <a:noFill/>
            <a:miter lim="800000"/>
            <a:headEnd/>
            <a:tailEnd/>
          </a:ln>
          <a:effectLst/>
        </p:spPr>
        <p:txBody>
          <a:bodyPr wrap="square" anchor="ctr">
            <a:spAutoFit/>
          </a:bodyPr>
          <a:lstStyle/>
          <a:p>
            <a:r>
              <a:rPr lang="hr-HR" sz="1200" b="0" dirty="0" err="1"/>
              <a:t>European</a:t>
            </a:r>
            <a:r>
              <a:rPr lang="hr-HR" sz="1200" b="0" dirty="0"/>
              <a:t> </a:t>
            </a:r>
            <a:r>
              <a:rPr lang="hr-HR" sz="1200" b="0" dirty="0" err="1"/>
              <a:t>Guidelines</a:t>
            </a:r>
            <a:r>
              <a:rPr lang="hr-HR" sz="1200" b="0" dirty="0"/>
              <a:t> for </a:t>
            </a:r>
            <a:r>
              <a:rPr lang="hr-HR" sz="1200" b="0" dirty="0" err="1"/>
              <a:t>Quality</a:t>
            </a:r>
            <a:r>
              <a:rPr lang="hr-HR" sz="1200" b="0" dirty="0"/>
              <a:t> </a:t>
            </a:r>
            <a:r>
              <a:rPr lang="hr-HR" sz="1200" b="0" dirty="0" err="1"/>
              <a:t>Assurance</a:t>
            </a:r>
            <a:r>
              <a:rPr lang="hr-HR" sz="1200" b="0" dirty="0"/>
              <a:t> </a:t>
            </a:r>
            <a:r>
              <a:rPr lang="hr-HR" sz="1200" b="0" dirty="0" err="1"/>
              <a:t>in</a:t>
            </a:r>
            <a:r>
              <a:rPr lang="hr-HR" sz="1200" b="0" dirty="0"/>
              <a:t> </a:t>
            </a:r>
            <a:r>
              <a:rPr lang="hr-HR" sz="1200" b="0" dirty="0" err="1"/>
              <a:t>Cervical</a:t>
            </a:r>
            <a:r>
              <a:rPr lang="hr-HR" sz="1200" b="0" dirty="0"/>
              <a:t> </a:t>
            </a:r>
            <a:r>
              <a:rPr lang="hr-HR" sz="1200" b="0" dirty="0" err="1"/>
              <a:t>Cancer</a:t>
            </a:r>
            <a:r>
              <a:rPr lang="hr-HR" sz="1200" b="0" dirty="0"/>
              <a:t> </a:t>
            </a:r>
            <a:r>
              <a:rPr lang="hr-HR" sz="1200" b="0" dirty="0" err="1"/>
              <a:t>Screening</a:t>
            </a:r>
            <a:r>
              <a:rPr lang="hr-HR" sz="1200" b="0" dirty="0"/>
              <a:t>. </a:t>
            </a:r>
            <a:r>
              <a:rPr lang="hr-HR" sz="1200" b="0" dirty="0" err="1"/>
              <a:t>Second</a:t>
            </a:r>
            <a:r>
              <a:rPr lang="hr-HR" sz="1200" b="0" dirty="0"/>
              <a:t> </a:t>
            </a:r>
            <a:r>
              <a:rPr lang="hr-HR" sz="1200" b="0" dirty="0" err="1"/>
              <a:t>Edition</a:t>
            </a:r>
            <a:r>
              <a:rPr lang="hr-HR" sz="1200" dirty="0"/>
              <a:t> 2010</a:t>
            </a:r>
            <a:r>
              <a:rPr lang="hr-HR" dirty="0"/>
              <a:t>.</a:t>
            </a:r>
          </a:p>
        </p:txBody>
      </p:sp>
      <p:sp>
        <p:nvSpPr>
          <p:cNvPr id="10" name="Title 9"/>
          <p:cNvSpPr>
            <a:spLocks noGrp="1"/>
          </p:cNvSpPr>
          <p:nvPr>
            <p:ph type="title"/>
          </p:nvPr>
        </p:nvSpPr>
        <p:spPr>
          <a:xfrm>
            <a:off x="4643438" y="-142900"/>
            <a:ext cx="4257676" cy="785810"/>
          </a:xfrm>
        </p:spPr>
        <p:txBody>
          <a:bodyPr/>
          <a:lstStyle/>
          <a:p>
            <a:r>
              <a:rPr lang="hr-HR" sz="2400" dirty="0" smtClean="0"/>
              <a:t>Osnovni zadaci </a:t>
            </a:r>
            <a:r>
              <a:rPr lang="hr-HR" sz="2400" dirty="0" err="1" smtClean="0"/>
              <a:t>kolposkopije</a:t>
            </a:r>
            <a:r>
              <a:rPr lang="hr-HR" sz="2400" dirty="0" smtClean="0"/>
              <a:t> </a:t>
            </a:r>
            <a:endParaRPr lang="hr-HR" sz="2400" dirty="0"/>
          </a:p>
        </p:txBody>
      </p:sp>
      <p:sp>
        <p:nvSpPr>
          <p:cNvPr id="12" name="Rectangle 11"/>
          <p:cNvSpPr/>
          <p:nvPr/>
        </p:nvSpPr>
        <p:spPr>
          <a:xfrm>
            <a:off x="0" y="571480"/>
            <a:ext cx="4214842" cy="1255728"/>
          </a:xfrm>
          <a:prstGeom prst="rect">
            <a:avLst/>
          </a:prstGeom>
          <a:solidFill>
            <a:schemeClr val="bg1">
              <a:lumMod val="85000"/>
            </a:schemeClr>
          </a:solidFill>
        </p:spPr>
        <p:txBody>
          <a:bodyPr wrap="square">
            <a:spAutoFit/>
          </a:bodyPr>
          <a:lstStyle/>
          <a:p>
            <a:pPr marL="342900" lvl="0" indent="-342900" algn="l" eaLnBrk="0" hangingPunct="0">
              <a:spcBef>
                <a:spcPct val="20000"/>
              </a:spcBef>
              <a:buFontTx/>
              <a:buChar char="•"/>
            </a:pPr>
            <a:r>
              <a:rPr lang="hr-HR" sz="1400" kern="0" dirty="0" smtClean="0">
                <a:solidFill>
                  <a:srgbClr val="000000"/>
                </a:solidFill>
                <a:latin typeface="Arial"/>
                <a:cs typeface="Arial"/>
              </a:rPr>
              <a:t>Žena s lezijom visokog citološkog </a:t>
            </a:r>
            <a:r>
              <a:rPr lang="hr-HR" sz="1400" kern="0" dirty="0" err="1" smtClean="0">
                <a:solidFill>
                  <a:srgbClr val="000000"/>
                </a:solidFill>
                <a:latin typeface="Arial"/>
                <a:cs typeface="Arial"/>
              </a:rPr>
              <a:t>gradusa</a:t>
            </a:r>
            <a:endParaRPr lang="hr-HR" sz="1400" kern="0" dirty="0" smtClean="0">
              <a:solidFill>
                <a:srgbClr val="000000"/>
              </a:solidFill>
              <a:latin typeface="Arial"/>
              <a:cs typeface="Arial"/>
            </a:endParaRPr>
          </a:p>
          <a:p>
            <a:pPr marL="342900" lvl="0" indent="-342900" algn="l" eaLnBrk="0" hangingPunct="0">
              <a:spcBef>
                <a:spcPct val="20000"/>
              </a:spcBef>
              <a:buFontTx/>
              <a:buChar char="•"/>
            </a:pPr>
            <a:r>
              <a:rPr lang="hr-HR" sz="1400" kern="0" dirty="0" smtClean="0">
                <a:solidFill>
                  <a:srgbClr val="000000"/>
                </a:solidFill>
                <a:latin typeface="Arial"/>
                <a:cs typeface="Arial"/>
              </a:rPr>
              <a:t>Ponovljenom lezijom niskog </a:t>
            </a:r>
            <a:r>
              <a:rPr lang="hr-HR" sz="1400" kern="0" dirty="0" err="1" smtClean="0">
                <a:solidFill>
                  <a:srgbClr val="000000"/>
                </a:solidFill>
                <a:latin typeface="Arial"/>
                <a:cs typeface="Arial"/>
              </a:rPr>
              <a:t>gradusa</a:t>
            </a:r>
            <a:r>
              <a:rPr lang="hr-HR" sz="1400" kern="0" dirty="0" smtClean="0">
                <a:solidFill>
                  <a:srgbClr val="000000"/>
                </a:solidFill>
                <a:latin typeface="Arial"/>
                <a:cs typeface="Arial"/>
              </a:rPr>
              <a:t> ili dvojbenim citološkim nalazom  </a:t>
            </a:r>
          </a:p>
          <a:p>
            <a:pPr marL="342900" lvl="0" indent="-342900" algn="l" eaLnBrk="0" hangingPunct="0">
              <a:spcBef>
                <a:spcPct val="20000"/>
              </a:spcBef>
              <a:buFontTx/>
              <a:buChar char="•"/>
            </a:pPr>
            <a:r>
              <a:rPr lang="hr-HR" sz="1400" kern="0" dirty="0" smtClean="0">
                <a:solidFill>
                  <a:srgbClr val="000000"/>
                </a:solidFill>
                <a:latin typeface="Arial"/>
                <a:cs typeface="Arial"/>
              </a:rPr>
              <a:t>Pozitivnim HPV testom trebala bi biti upućena na </a:t>
            </a:r>
            <a:r>
              <a:rPr lang="hr-HR" sz="1400" kern="0" dirty="0" err="1" smtClean="0">
                <a:solidFill>
                  <a:srgbClr val="000000"/>
                </a:solidFill>
                <a:latin typeface="Arial"/>
                <a:cs typeface="Arial"/>
              </a:rPr>
              <a:t>kolposkopiju</a:t>
            </a:r>
            <a:r>
              <a:rPr lang="hr-HR" sz="1400" kern="0" dirty="0" smtClean="0">
                <a:solidFill>
                  <a:srgbClr val="000000"/>
                </a:solidFill>
                <a:latin typeface="Arial"/>
                <a:cs typeface="Arial"/>
              </a:rPr>
              <a:t>. </a:t>
            </a:r>
            <a:endParaRPr lang="hr-HR" dirty="0"/>
          </a:p>
        </p:txBody>
      </p:sp>
      <p:sp>
        <p:nvSpPr>
          <p:cNvPr id="13" name="TextBox 12"/>
          <p:cNvSpPr txBox="1"/>
          <p:nvPr/>
        </p:nvSpPr>
        <p:spPr>
          <a:xfrm>
            <a:off x="0" y="0"/>
            <a:ext cx="4214810" cy="369332"/>
          </a:xfrm>
          <a:prstGeom prst="rect">
            <a:avLst/>
          </a:prstGeom>
          <a:solidFill>
            <a:schemeClr val="bg1">
              <a:lumMod val="85000"/>
            </a:schemeClr>
          </a:solidFill>
        </p:spPr>
        <p:txBody>
          <a:bodyPr wrap="square" rtlCol="0">
            <a:spAutoFit/>
          </a:bodyPr>
          <a:lstStyle/>
          <a:p>
            <a:r>
              <a:rPr lang="hr-HR" dirty="0" smtClean="0"/>
              <a:t>Indikacije pojednostavljeno</a:t>
            </a:r>
            <a:endParaRPr lang="hr-HR" dirty="0"/>
          </a:p>
        </p:txBody>
      </p:sp>
      <p:graphicFrame>
        <p:nvGraphicFramePr>
          <p:cNvPr id="15" name="Diagram 14"/>
          <p:cNvGraphicFramePr/>
          <p:nvPr/>
        </p:nvGraphicFramePr>
        <p:xfrm>
          <a:off x="4786314" y="500042"/>
          <a:ext cx="4214842" cy="63579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Content Placeholder 3" descr="IMG_8458.PNG"/>
          <p:cNvPicPr>
            <a:picLocks noGrp="1" noChangeAspect="1"/>
          </p:cNvPicPr>
          <p:nvPr>
            <p:ph idx="1"/>
          </p:nvPr>
        </p:nvPicPr>
        <p:blipFill>
          <a:blip r:embed="rId9" cstate="print"/>
          <a:stretch>
            <a:fillRect/>
          </a:stretch>
        </p:blipFill>
        <p:spPr>
          <a:xfrm>
            <a:off x="4214810" y="642918"/>
            <a:ext cx="690552" cy="1035828"/>
          </a:xfrm>
        </p:spPr>
      </p:pic>
      <p:sp>
        <p:nvSpPr>
          <p:cNvPr id="18" name="Rectangle 17"/>
          <p:cNvSpPr/>
          <p:nvPr/>
        </p:nvSpPr>
        <p:spPr>
          <a:xfrm>
            <a:off x="0" y="5072074"/>
            <a:ext cx="4929190" cy="1668149"/>
          </a:xfrm>
          <a:prstGeom prst="rect">
            <a:avLst/>
          </a:prstGeom>
          <a:solidFill>
            <a:srgbClr val="00FF00"/>
          </a:solidFill>
        </p:spPr>
        <p:txBody>
          <a:bodyPr wrap="square">
            <a:spAutoFit/>
          </a:bodyPr>
          <a:lstStyle/>
          <a:p>
            <a:pPr algn="l" eaLnBrk="1" hangingPunct="1">
              <a:lnSpc>
                <a:spcPct val="80000"/>
              </a:lnSpc>
            </a:pPr>
            <a:r>
              <a:rPr lang="hr-HR" sz="1600" dirty="0" smtClean="0"/>
              <a:t>Točnost  </a:t>
            </a:r>
            <a:r>
              <a:rPr lang="hr-HR" sz="1600" dirty="0" err="1" smtClean="0"/>
              <a:t>kolposkopije</a:t>
            </a:r>
            <a:r>
              <a:rPr lang="hr-HR" sz="1600" dirty="0" smtClean="0"/>
              <a:t> između  60 - 85%</a:t>
            </a:r>
          </a:p>
          <a:p>
            <a:pPr algn="l" eaLnBrk="1" hangingPunct="1">
              <a:lnSpc>
                <a:spcPct val="80000"/>
              </a:lnSpc>
              <a:buFontTx/>
              <a:buNone/>
            </a:pPr>
            <a:r>
              <a:rPr lang="hr-HR" sz="1600" dirty="0" smtClean="0"/>
              <a:t> </a:t>
            </a:r>
          </a:p>
          <a:p>
            <a:pPr algn="l" eaLnBrk="1" hangingPunct="1">
              <a:lnSpc>
                <a:spcPct val="80000"/>
              </a:lnSpc>
            </a:pPr>
            <a:r>
              <a:rPr lang="hr-HR" sz="1600" dirty="0" smtClean="0"/>
              <a:t>Kombinaciji s citologijom - točnost raste do 98 - 99%</a:t>
            </a:r>
          </a:p>
          <a:p>
            <a:pPr algn="l" eaLnBrk="1" hangingPunct="1">
              <a:lnSpc>
                <a:spcPct val="80000"/>
              </a:lnSpc>
              <a:buFontTx/>
              <a:buNone/>
            </a:pPr>
            <a:r>
              <a:rPr lang="hr-HR" sz="1600" dirty="0" smtClean="0"/>
              <a:t> </a:t>
            </a:r>
          </a:p>
          <a:p>
            <a:pPr algn="l" eaLnBrk="1" hangingPunct="1">
              <a:lnSpc>
                <a:spcPct val="80000"/>
              </a:lnSpc>
            </a:pPr>
            <a:r>
              <a:rPr lang="hr-HR" sz="1600" dirty="0" smtClean="0"/>
              <a:t>Učestalost lažno-</a:t>
            </a:r>
            <a:r>
              <a:rPr lang="hr-HR" sz="1600" dirty="0" err="1" smtClean="0"/>
              <a:t>pozitivih</a:t>
            </a:r>
            <a:r>
              <a:rPr lang="hr-HR" sz="1600" dirty="0" smtClean="0"/>
              <a:t> nalaza se procjenjuje na 7%</a:t>
            </a:r>
          </a:p>
          <a:p>
            <a:pPr algn="l" eaLnBrk="1" hangingPunct="1">
              <a:lnSpc>
                <a:spcPct val="80000"/>
              </a:lnSpc>
            </a:pPr>
            <a:endParaRPr lang="hr-HR" sz="1600" dirty="0" smtClean="0"/>
          </a:p>
          <a:p>
            <a:pPr algn="l" eaLnBrk="1" hangingPunct="1">
              <a:lnSpc>
                <a:spcPct val="80000"/>
              </a:lnSpc>
            </a:pPr>
            <a:r>
              <a:rPr lang="hr-HR" sz="1600" dirty="0" smtClean="0"/>
              <a:t>Učestalost lažno-negativnih dijagnoza na 13%</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753896" y="928670"/>
          <a:ext cx="2675492" cy="3929090"/>
        </p:xfrm>
        <a:graphic>
          <a:graphicData uri="http://schemas.openxmlformats.org/presentationml/2006/ole">
            <mc:AlternateContent xmlns:mc="http://schemas.openxmlformats.org/markup-compatibility/2006">
              <mc:Choice xmlns:v="urn:schemas-microsoft-com:vml" Requires="v">
                <p:oleObj spid="_x0000_s1027" name="Acrobat Document" r:id="rId4" imgW="5667121" imgH="8019769" progId="AcroExch.Document.DC">
                  <p:embed/>
                </p:oleObj>
              </mc:Choice>
              <mc:Fallback>
                <p:oleObj name="Acrobat Document" r:id="rId4" imgW="5667121" imgH="8019769" progId="AcroExch.Document.DC">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3896" y="928670"/>
                        <a:ext cx="2675492" cy="392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10"/>
          <p:cNvSpPr/>
          <p:nvPr/>
        </p:nvSpPr>
        <p:spPr>
          <a:xfrm>
            <a:off x="4929190" y="-24"/>
            <a:ext cx="4214810" cy="2585323"/>
          </a:xfrm>
          <a:prstGeom prst="rect">
            <a:avLst/>
          </a:prstGeom>
        </p:spPr>
        <p:txBody>
          <a:bodyPr wrap="square">
            <a:spAutoFit/>
          </a:bodyPr>
          <a:lstStyle>
            <a:defPPr>
              <a:defRPr lang="hr-HR"/>
            </a:defPPr>
            <a:lvl1pPr algn="r" rtl="0" fontAlgn="base">
              <a:spcBef>
                <a:spcPct val="0"/>
              </a:spcBef>
              <a:spcAft>
                <a:spcPct val="0"/>
              </a:spcAft>
              <a:defRPr kern="1200">
                <a:solidFill>
                  <a:schemeClr val="tx2"/>
                </a:solidFill>
                <a:latin typeface="Arial" charset="0"/>
                <a:ea typeface="+mn-ea"/>
                <a:cs typeface="Arial" charset="0"/>
              </a:defRPr>
            </a:lvl1pPr>
            <a:lvl2pPr marL="457200" algn="r" rtl="0" fontAlgn="base">
              <a:spcBef>
                <a:spcPct val="0"/>
              </a:spcBef>
              <a:spcAft>
                <a:spcPct val="0"/>
              </a:spcAft>
              <a:defRPr kern="1200">
                <a:solidFill>
                  <a:schemeClr val="tx2"/>
                </a:solidFill>
                <a:latin typeface="Arial" charset="0"/>
                <a:ea typeface="+mn-ea"/>
                <a:cs typeface="Arial" charset="0"/>
              </a:defRPr>
            </a:lvl2pPr>
            <a:lvl3pPr marL="914400" algn="r" rtl="0" fontAlgn="base">
              <a:spcBef>
                <a:spcPct val="0"/>
              </a:spcBef>
              <a:spcAft>
                <a:spcPct val="0"/>
              </a:spcAft>
              <a:defRPr kern="1200">
                <a:solidFill>
                  <a:schemeClr val="tx2"/>
                </a:solidFill>
                <a:latin typeface="Arial" charset="0"/>
                <a:ea typeface="+mn-ea"/>
                <a:cs typeface="Arial" charset="0"/>
              </a:defRPr>
            </a:lvl3pPr>
            <a:lvl4pPr marL="1371600" algn="r" rtl="0" fontAlgn="base">
              <a:spcBef>
                <a:spcPct val="0"/>
              </a:spcBef>
              <a:spcAft>
                <a:spcPct val="0"/>
              </a:spcAft>
              <a:defRPr kern="1200">
                <a:solidFill>
                  <a:schemeClr val="tx2"/>
                </a:solidFill>
                <a:latin typeface="Arial" charset="0"/>
                <a:ea typeface="+mn-ea"/>
                <a:cs typeface="Arial" charset="0"/>
              </a:defRPr>
            </a:lvl4pPr>
            <a:lvl5pPr marL="1828800" algn="r" rtl="0" fontAlgn="base">
              <a:spcBef>
                <a:spcPct val="0"/>
              </a:spcBef>
              <a:spcAft>
                <a:spcPct val="0"/>
              </a:spcAft>
              <a:defRPr kern="1200">
                <a:solidFill>
                  <a:schemeClr val="tx2"/>
                </a:solidFill>
                <a:latin typeface="Arial" charset="0"/>
                <a:ea typeface="+mn-ea"/>
                <a:cs typeface="Arial" charset="0"/>
              </a:defRPr>
            </a:lvl5pPr>
            <a:lvl6pPr marL="2286000" algn="l" defTabSz="914400" rtl="0" eaLnBrk="1" latinLnBrk="0" hangingPunct="1">
              <a:defRPr kern="1200">
                <a:solidFill>
                  <a:schemeClr val="tx2"/>
                </a:solidFill>
                <a:latin typeface="Arial" charset="0"/>
                <a:ea typeface="+mn-ea"/>
                <a:cs typeface="Arial" charset="0"/>
              </a:defRPr>
            </a:lvl6pPr>
            <a:lvl7pPr marL="2743200" algn="l" defTabSz="914400" rtl="0" eaLnBrk="1" latinLnBrk="0" hangingPunct="1">
              <a:defRPr kern="1200">
                <a:solidFill>
                  <a:schemeClr val="tx2"/>
                </a:solidFill>
                <a:latin typeface="Arial" charset="0"/>
                <a:ea typeface="+mn-ea"/>
                <a:cs typeface="Arial" charset="0"/>
              </a:defRPr>
            </a:lvl7pPr>
            <a:lvl8pPr marL="3200400" algn="l" defTabSz="914400" rtl="0" eaLnBrk="1" latinLnBrk="0" hangingPunct="1">
              <a:defRPr kern="1200">
                <a:solidFill>
                  <a:schemeClr val="tx2"/>
                </a:solidFill>
                <a:latin typeface="Arial" charset="0"/>
                <a:ea typeface="+mn-ea"/>
                <a:cs typeface="Arial" charset="0"/>
              </a:defRPr>
            </a:lvl8pPr>
            <a:lvl9pPr marL="3657600" algn="l" defTabSz="914400" rtl="0" eaLnBrk="1" latinLnBrk="0" hangingPunct="1">
              <a:defRPr kern="1200">
                <a:solidFill>
                  <a:schemeClr val="tx2"/>
                </a:solidFill>
                <a:latin typeface="Arial" charset="0"/>
                <a:ea typeface="+mn-ea"/>
                <a:cs typeface="Arial" charset="0"/>
              </a:defRPr>
            </a:lvl9pPr>
          </a:lstStyle>
          <a:p>
            <a:endParaRPr lang="hr-HR" dirty="0" smtClean="0"/>
          </a:p>
          <a:p>
            <a:r>
              <a:rPr lang="hr-HR" dirty="0" smtClean="0"/>
              <a:t> </a:t>
            </a:r>
            <a:r>
              <a:rPr lang="hr-HR" b="1" dirty="0" smtClean="0"/>
              <a:t>REZULTAT KOLPOSKOPIJE: </a:t>
            </a:r>
          </a:p>
          <a:p>
            <a:r>
              <a:rPr lang="hr-HR" dirty="0" smtClean="0"/>
              <a:t>□ </a:t>
            </a:r>
            <a:r>
              <a:rPr lang="hr-HR" b="1" dirty="0" smtClean="0"/>
              <a:t>Zadovoljavajući je za interpretaciju </a:t>
            </a:r>
          </a:p>
          <a:p>
            <a:r>
              <a:rPr lang="hr-HR" dirty="0" smtClean="0"/>
              <a:t>□ </a:t>
            </a:r>
            <a:r>
              <a:rPr lang="hr-HR" b="1" dirty="0" smtClean="0"/>
              <a:t>Nije zadovoljavajući za interpretaciju </a:t>
            </a:r>
            <a:r>
              <a:rPr lang="hr-HR" dirty="0" smtClean="0"/>
              <a:t>zbog: </a:t>
            </a:r>
          </a:p>
          <a:p>
            <a:r>
              <a:rPr lang="hr-HR" dirty="0" smtClean="0"/>
              <a:t>□ upalne promjene </a:t>
            </a:r>
          </a:p>
          <a:p>
            <a:r>
              <a:rPr lang="hr-HR" dirty="0" smtClean="0"/>
              <a:t>□ krvarenje</a:t>
            </a:r>
          </a:p>
          <a:p>
            <a:r>
              <a:rPr lang="hr-HR" dirty="0" smtClean="0"/>
              <a:t> □ ožiljci </a:t>
            </a:r>
          </a:p>
          <a:p>
            <a:r>
              <a:rPr lang="hr-HR" dirty="0" smtClean="0"/>
              <a:t>□ ostalo: </a:t>
            </a:r>
            <a:r>
              <a:rPr lang="hr-HR" dirty="0" err="1" smtClean="0"/>
              <a:t>........</a:t>
            </a:r>
            <a:r>
              <a:rPr lang="hr-HR" dirty="0" smtClean="0"/>
              <a:t>. </a:t>
            </a:r>
            <a:endParaRPr lang="hr-HR" dirty="0"/>
          </a:p>
        </p:txBody>
      </p:sp>
      <p:sp>
        <p:nvSpPr>
          <p:cNvPr id="12" name="Rectangle 11"/>
          <p:cNvSpPr/>
          <p:nvPr/>
        </p:nvSpPr>
        <p:spPr>
          <a:xfrm>
            <a:off x="5500694" y="2786058"/>
            <a:ext cx="3428992" cy="2585323"/>
          </a:xfrm>
          <a:prstGeom prst="rect">
            <a:avLst/>
          </a:prstGeom>
        </p:spPr>
        <p:txBody>
          <a:bodyPr wrap="square">
            <a:spAutoFit/>
          </a:bodyPr>
          <a:lstStyle/>
          <a:p>
            <a:endParaRPr lang="hr-HR" dirty="0" smtClean="0"/>
          </a:p>
          <a:p>
            <a:r>
              <a:rPr lang="hr-HR" dirty="0" smtClean="0"/>
              <a:t> </a:t>
            </a:r>
            <a:r>
              <a:rPr lang="hr-HR" dirty="0" err="1" smtClean="0"/>
              <a:t>Skvamokolumnarna</a:t>
            </a:r>
            <a:r>
              <a:rPr lang="hr-HR" dirty="0" smtClean="0"/>
              <a:t> granica: </a:t>
            </a:r>
          </a:p>
          <a:p>
            <a:r>
              <a:rPr lang="hr-HR" dirty="0" smtClean="0"/>
              <a:t>□ vidljiva je u cijelosti </a:t>
            </a:r>
          </a:p>
          <a:p>
            <a:r>
              <a:rPr lang="hr-HR" dirty="0" smtClean="0"/>
              <a:t>□ djelomično je vidljiva </a:t>
            </a:r>
          </a:p>
          <a:p>
            <a:r>
              <a:rPr lang="hr-HR" dirty="0" smtClean="0"/>
              <a:t>□ nije vidljiva </a:t>
            </a:r>
          </a:p>
          <a:p>
            <a:r>
              <a:rPr lang="hr-HR" dirty="0" smtClean="0"/>
              <a:t>□ </a:t>
            </a:r>
            <a:r>
              <a:rPr lang="hr-HR" b="1" dirty="0" smtClean="0"/>
              <a:t>Transformacijska zona: </a:t>
            </a:r>
          </a:p>
          <a:p>
            <a:r>
              <a:rPr lang="hr-HR" dirty="0" smtClean="0"/>
              <a:t>□ tip 1</a:t>
            </a:r>
          </a:p>
          <a:p>
            <a:r>
              <a:rPr lang="hr-HR" dirty="0" smtClean="0"/>
              <a:t> □ tip 2</a:t>
            </a:r>
          </a:p>
          <a:p>
            <a:r>
              <a:rPr lang="hr-HR" dirty="0" smtClean="0"/>
              <a:t> □ tip 3 </a:t>
            </a:r>
            <a:endParaRPr lang="hr-HR" dirty="0"/>
          </a:p>
        </p:txBody>
      </p:sp>
      <p:pic>
        <p:nvPicPr>
          <p:cNvPr id="13" name="Picture 4"/>
          <p:cNvPicPr>
            <a:picLocks noChangeAspect="1" noChangeArrowheads="1"/>
          </p:cNvPicPr>
          <p:nvPr/>
        </p:nvPicPr>
        <p:blipFill>
          <a:blip r:embed="rId6" cstate="print"/>
          <a:srcRect/>
          <a:stretch>
            <a:fillRect/>
          </a:stretch>
        </p:blipFill>
        <p:spPr bwMode="auto">
          <a:xfrm>
            <a:off x="4929190" y="4572008"/>
            <a:ext cx="3214710" cy="2357454"/>
          </a:xfrm>
          <a:prstGeom prst="rect">
            <a:avLst/>
          </a:prstGeom>
          <a:noFill/>
          <a:ln w="9525">
            <a:noFill/>
            <a:miter lim="800000"/>
            <a:headEnd/>
            <a:tailEnd/>
          </a:ln>
        </p:spPr>
      </p:pic>
      <p:sp>
        <p:nvSpPr>
          <p:cNvPr id="6" name="Content Placeholder 2"/>
          <p:cNvSpPr>
            <a:spLocks noGrp="1"/>
          </p:cNvSpPr>
          <p:nvPr>
            <p:ph sz="quarter" idx="4294967295"/>
          </p:nvPr>
        </p:nvSpPr>
        <p:spPr>
          <a:xfrm>
            <a:off x="0" y="642918"/>
            <a:ext cx="4000528" cy="2571768"/>
          </a:xfrm>
          <a:prstGeom prst="rect">
            <a:avLst/>
          </a:prstGeom>
          <a:solidFill>
            <a:srgbClr val="FF0000"/>
          </a:solidFill>
        </p:spPr>
        <p:txBody>
          <a:bodyPr>
            <a:normAutofit fontScale="92500" lnSpcReduction="20000"/>
          </a:bodyPr>
          <a:lstStyle/>
          <a:p>
            <a:r>
              <a:rPr lang="hr-HR" sz="1800" dirty="0" smtClean="0"/>
              <a:t>Odrediti preciznu lokaciju/anatomski položaj TZ</a:t>
            </a:r>
          </a:p>
          <a:p>
            <a:r>
              <a:rPr lang="hr-HR" sz="1800" dirty="0" smtClean="0"/>
              <a:t>Potvrditi ili pobiti citološku sumnju na HSIL . </a:t>
            </a:r>
          </a:p>
          <a:p>
            <a:r>
              <a:rPr lang="hr-HR" sz="1800" dirty="0" smtClean="0"/>
              <a:t>Prepoznati ili isključiti invazivni karcinom </a:t>
            </a:r>
          </a:p>
          <a:p>
            <a:r>
              <a:rPr lang="hr-HR" sz="1800" dirty="0" smtClean="0"/>
              <a:t>Prepoznati ili isključiti glandularnu bolest</a:t>
            </a:r>
          </a:p>
          <a:p>
            <a:r>
              <a:rPr lang="hr-HR" sz="1800" dirty="0" smtClean="0"/>
              <a:t>Pomoći u liječenju i praćenju progresije ili regresiju SIL-a.</a:t>
            </a:r>
          </a:p>
          <a:p>
            <a:pPr eaLnBrk="1" hangingPunct="1"/>
            <a:endParaRPr lang="hr-HR" dirty="0" smtClean="0"/>
          </a:p>
          <a:p>
            <a:pPr eaLnBrk="1" hangingPunct="1"/>
            <a:endParaRPr lang="en-GB" dirty="0" smtClean="0"/>
          </a:p>
        </p:txBody>
      </p:sp>
      <p:sp>
        <p:nvSpPr>
          <p:cNvPr id="7" name="Rectangle 6"/>
          <p:cNvSpPr/>
          <p:nvPr/>
        </p:nvSpPr>
        <p:spPr>
          <a:xfrm>
            <a:off x="785786" y="214290"/>
            <a:ext cx="2133918" cy="369332"/>
          </a:xfrm>
          <a:prstGeom prst="rect">
            <a:avLst/>
          </a:prstGeom>
          <a:solidFill>
            <a:schemeClr val="accent5">
              <a:lumMod val="75000"/>
            </a:schemeClr>
          </a:solidFill>
        </p:spPr>
        <p:txBody>
          <a:bodyPr wrap="none">
            <a:spAutoFit/>
          </a:bodyPr>
          <a:lstStyle/>
          <a:p>
            <a:r>
              <a:rPr lang="hr-HR" dirty="0" smtClean="0"/>
              <a:t>Ciljevi </a:t>
            </a:r>
            <a:r>
              <a:rPr lang="hr-HR" dirty="0" err="1" smtClean="0"/>
              <a:t>kolposkopije</a:t>
            </a:r>
            <a:endParaRPr lang="hr-HR" dirty="0"/>
          </a:p>
        </p:txBody>
      </p:sp>
      <p:pic>
        <p:nvPicPr>
          <p:cNvPr id="8" name="Picture 14" descr="IMG_162638140 klaić 2"/>
          <p:cNvPicPr>
            <a:picLocks noChangeAspect="1" noChangeArrowheads="1"/>
          </p:cNvPicPr>
          <p:nvPr/>
        </p:nvPicPr>
        <p:blipFill>
          <a:blip r:embed="rId7" cstate="print"/>
          <a:srcRect/>
          <a:stretch>
            <a:fillRect/>
          </a:stretch>
        </p:blipFill>
        <p:spPr bwMode="auto">
          <a:xfrm>
            <a:off x="0" y="5618176"/>
            <a:ext cx="1549430" cy="1239824"/>
          </a:xfrm>
          <a:prstGeom prst="rect">
            <a:avLst/>
          </a:prstGeom>
          <a:noFill/>
          <a:ln w="9525">
            <a:noFill/>
            <a:miter lim="800000"/>
            <a:headEnd/>
            <a:tailEnd/>
          </a:ln>
        </p:spPr>
      </p:pic>
      <p:pic>
        <p:nvPicPr>
          <p:cNvPr id="9" name="Picture 3" descr="F:\KarlStorz\Drazan____2016-12-22_091609\IMG0007.jpg"/>
          <p:cNvPicPr>
            <a:picLocks noChangeAspect="1" noChangeArrowheads="1"/>
          </p:cNvPicPr>
          <p:nvPr/>
        </p:nvPicPr>
        <p:blipFill>
          <a:blip r:embed="rId8" cstate="print"/>
          <a:srcRect/>
          <a:stretch>
            <a:fillRect/>
          </a:stretch>
        </p:blipFill>
        <p:spPr bwMode="auto">
          <a:xfrm>
            <a:off x="1500167" y="5589976"/>
            <a:ext cx="1428760" cy="1268024"/>
          </a:xfrm>
          <a:prstGeom prst="rect">
            <a:avLst/>
          </a:prstGeom>
          <a:noFill/>
        </p:spPr>
      </p:pic>
      <p:pic>
        <p:nvPicPr>
          <p:cNvPr id="10" name="Picture 2" descr="F:\KarlStorz\Drazan____2016-12-22_091609\IMG0003.jpg"/>
          <p:cNvPicPr>
            <a:picLocks noChangeAspect="1" noChangeArrowheads="1"/>
          </p:cNvPicPr>
          <p:nvPr/>
        </p:nvPicPr>
        <p:blipFill>
          <a:blip r:embed="rId9" cstate="print"/>
          <a:srcRect/>
          <a:stretch>
            <a:fillRect/>
          </a:stretch>
        </p:blipFill>
        <p:spPr bwMode="auto">
          <a:xfrm>
            <a:off x="2928926" y="5572115"/>
            <a:ext cx="1214446" cy="1285885"/>
          </a:xfrm>
          <a:prstGeom prst="rect">
            <a:avLst/>
          </a:prstGeom>
          <a:noFill/>
        </p:spPr>
      </p:pic>
      <p:pic>
        <p:nvPicPr>
          <p:cNvPr id="14" name="Picture 6" descr="1"/>
          <p:cNvPicPr>
            <a:picLocks noChangeAspect="1" noChangeArrowheads="1"/>
          </p:cNvPicPr>
          <p:nvPr/>
        </p:nvPicPr>
        <p:blipFill>
          <a:blip r:embed="rId10" cstate="print"/>
          <a:srcRect/>
          <a:stretch>
            <a:fillRect/>
          </a:stretch>
        </p:blipFill>
        <p:spPr bwMode="auto">
          <a:xfrm>
            <a:off x="0" y="4408748"/>
            <a:ext cx="1357290" cy="1163391"/>
          </a:xfrm>
          <a:prstGeom prst="rect">
            <a:avLst/>
          </a:prstGeom>
          <a:noFill/>
          <a:ln w="9525">
            <a:noFill/>
            <a:miter lim="800000"/>
            <a:headEnd/>
            <a:tailEnd/>
          </a:ln>
        </p:spPr>
      </p:pic>
      <p:pic>
        <p:nvPicPr>
          <p:cNvPr id="15" name="Picture 7" descr="2"/>
          <p:cNvPicPr>
            <a:picLocks noChangeAspect="1" noChangeArrowheads="1"/>
          </p:cNvPicPr>
          <p:nvPr/>
        </p:nvPicPr>
        <p:blipFill>
          <a:blip r:embed="rId11" cstate="print"/>
          <a:srcRect/>
          <a:stretch>
            <a:fillRect/>
          </a:stretch>
        </p:blipFill>
        <p:spPr bwMode="auto">
          <a:xfrm>
            <a:off x="1428728" y="4500570"/>
            <a:ext cx="1428760" cy="1071570"/>
          </a:xfrm>
          <a:prstGeom prst="rect">
            <a:avLst/>
          </a:prstGeom>
          <a:noFill/>
          <a:ln w="9525">
            <a:noFill/>
            <a:miter lim="800000"/>
            <a:headEnd/>
            <a:tailEnd/>
          </a:ln>
        </p:spPr>
      </p:pic>
      <p:pic>
        <p:nvPicPr>
          <p:cNvPr id="16" name="Picture 8" descr="3"/>
          <p:cNvPicPr>
            <a:picLocks noChangeAspect="1" noChangeArrowheads="1"/>
          </p:cNvPicPr>
          <p:nvPr/>
        </p:nvPicPr>
        <p:blipFill>
          <a:blip r:embed="rId12" cstate="print"/>
          <a:srcRect/>
          <a:stretch>
            <a:fillRect/>
          </a:stretch>
        </p:blipFill>
        <p:spPr bwMode="auto">
          <a:xfrm>
            <a:off x="2857488" y="4561009"/>
            <a:ext cx="1285884" cy="9396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6380" y="-71462"/>
            <a:ext cx="3857652" cy="3724096"/>
          </a:xfrm>
          <a:prstGeom prst="rect">
            <a:avLst/>
          </a:prstGeom>
        </p:spPr>
        <p:txBody>
          <a:bodyPr wrap="square">
            <a:spAutoFit/>
          </a:bodyPr>
          <a:lstStyle/>
          <a:p>
            <a:endParaRPr lang="hr-HR" dirty="0" smtClean="0"/>
          </a:p>
          <a:p>
            <a:r>
              <a:rPr lang="hr-HR" dirty="0" smtClean="0"/>
              <a:t> </a:t>
            </a:r>
            <a:r>
              <a:rPr lang="hr-HR" b="1" dirty="0" smtClean="0"/>
              <a:t>II KOLPOSKOPSKI NALAZ JE: </a:t>
            </a:r>
          </a:p>
          <a:p>
            <a:r>
              <a:rPr lang="hr-HR" sz="2000" b="1" dirty="0" smtClean="0"/>
              <a:t>□ n o r m a l a n nalaz.</a:t>
            </a:r>
          </a:p>
          <a:p>
            <a:r>
              <a:rPr lang="hr-HR" dirty="0" smtClean="0"/>
              <a:t> □ izvorni pločasti epitel</a:t>
            </a:r>
          </a:p>
          <a:p>
            <a:r>
              <a:rPr lang="hr-HR" dirty="0" smtClean="0"/>
              <a:t> □ zreli pločasti epitel</a:t>
            </a:r>
          </a:p>
          <a:p>
            <a:r>
              <a:rPr lang="hr-HR" dirty="0" smtClean="0"/>
              <a:t> □ atrofija</a:t>
            </a:r>
          </a:p>
          <a:p>
            <a:r>
              <a:rPr lang="hr-HR" dirty="0" smtClean="0"/>
              <a:t> □ cilindrični epitel </a:t>
            </a:r>
          </a:p>
          <a:p>
            <a:r>
              <a:rPr lang="hr-HR" dirty="0" smtClean="0"/>
              <a:t>□ </a:t>
            </a:r>
            <a:r>
              <a:rPr lang="hr-HR" dirty="0" err="1" smtClean="0"/>
              <a:t>ectopia</a:t>
            </a:r>
            <a:endParaRPr lang="hr-HR" dirty="0" smtClean="0"/>
          </a:p>
          <a:p>
            <a:r>
              <a:rPr lang="hr-HR" dirty="0" smtClean="0"/>
              <a:t> □ </a:t>
            </a:r>
            <a:r>
              <a:rPr lang="hr-HR" dirty="0" err="1" smtClean="0"/>
              <a:t>metaplastični</a:t>
            </a:r>
            <a:r>
              <a:rPr lang="hr-HR" dirty="0" smtClean="0"/>
              <a:t> epitel </a:t>
            </a:r>
          </a:p>
          <a:p>
            <a:r>
              <a:rPr lang="hr-HR" dirty="0" smtClean="0"/>
              <a:t>□ </a:t>
            </a:r>
            <a:r>
              <a:rPr lang="hr-HR" dirty="0" err="1" smtClean="0"/>
              <a:t>ovula</a:t>
            </a:r>
            <a:r>
              <a:rPr lang="hr-HR" dirty="0" smtClean="0"/>
              <a:t> </a:t>
            </a:r>
            <a:r>
              <a:rPr lang="hr-HR" dirty="0" err="1" smtClean="0"/>
              <a:t>Nabothii</a:t>
            </a:r>
            <a:r>
              <a:rPr lang="hr-HR" dirty="0" smtClean="0"/>
              <a:t> </a:t>
            </a:r>
          </a:p>
          <a:p>
            <a:r>
              <a:rPr lang="hr-HR" dirty="0" smtClean="0"/>
              <a:t>□ otvori </a:t>
            </a:r>
            <a:r>
              <a:rPr lang="hr-HR" dirty="0" err="1" smtClean="0"/>
              <a:t>žljezda</a:t>
            </a:r>
            <a:r>
              <a:rPr lang="hr-HR" dirty="0" smtClean="0"/>
              <a:t> </a:t>
            </a:r>
          </a:p>
          <a:p>
            <a:r>
              <a:rPr lang="hr-HR" dirty="0" smtClean="0"/>
              <a:t>□ </a:t>
            </a:r>
            <a:r>
              <a:rPr lang="hr-HR" dirty="0" err="1" smtClean="0"/>
              <a:t>deciduoza</a:t>
            </a:r>
            <a:r>
              <a:rPr lang="hr-HR" dirty="0" smtClean="0"/>
              <a:t> u trudnoći </a:t>
            </a:r>
          </a:p>
          <a:p>
            <a:r>
              <a:rPr lang="hr-HR" b="1" dirty="0" smtClean="0"/>
              <a:t>□ a b n o r m a l a n nalaz</a:t>
            </a:r>
            <a:r>
              <a:rPr lang="hr-HR" dirty="0" smtClean="0"/>
              <a:t>. </a:t>
            </a:r>
            <a:endParaRPr lang="hr-HR" dirty="0"/>
          </a:p>
        </p:txBody>
      </p:sp>
      <p:graphicFrame>
        <p:nvGraphicFramePr>
          <p:cNvPr id="2050" name="Object 2"/>
          <p:cNvGraphicFramePr>
            <a:graphicFrameLocks noChangeAspect="1"/>
          </p:cNvGraphicFramePr>
          <p:nvPr/>
        </p:nvGraphicFramePr>
        <p:xfrm>
          <a:off x="0" y="2"/>
          <a:ext cx="4367604" cy="6786584"/>
        </p:xfrm>
        <a:graphic>
          <a:graphicData uri="http://schemas.openxmlformats.org/presentationml/2006/ole">
            <mc:AlternateContent xmlns:mc="http://schemas.openxmlformats.org/markup-compatibility/2006">
              <mc:Choice xmlns:v="urn:schemas-microsoft-com:vml" Requires="v">
                <p:oleObj spid="_x0000_s2051" name="Acrobat Document" r:id="rId3" imgW="5667121" imgH="8019769" progId="AcroExch.Document.DC">
                  <p:embed/>
                </p:oleObj>
              </mc:Choice>
              <mc:Fallback>
                <p:oleObj name="Acrobat Document" r:id="rId3" imgW="5667121" imgH="8019769" progId="AcroExch.Document.DC">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4367604" cy="678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
          <p:cNvSpPr/>
          <p:nvPr/>
        </p:nvSpPr>
        <p:spPr>
          <a:xfrm>
            <a:off x="4572000" y="3571876"/>
            <a:ext cx="4572000" cy="3231654"/>
          </a:xfrm>
          <a:prstGeom prst="rect">
            <a:avLst/>
          </a:prstGeom>
        </p:spPr>
        <p:txBody>
          <a:bodyPr wrap="square">
            <a:spAutoFit/>
          </a:bodyPr>
          <a:lstStyle/>
          <a:p>
            <a:endParaRPr lang="hr-HR" dirty="0" smtClean="0"/>
          </a:p>
          <a:p>
            <a:r>
              <a:rPr lang="pl-PL" dirty="0" smtClean="0"/>
              <a:t> </a:t>
            </a:r>
            <a:r>
              <a:rPr lang="pl-PL" b="1" dirty="0" smtClean="0"/>
              <a:t>III LOKALIZACIJA I RASPROSTRANJENOST NALAZA: </a:t>
            </a:r>
          </a:p>
          <a:p>
            <a:r>
              <a:rPr lang="vi-VN" sz="1200" dirty="0" smtClean="0"/>
              <a:t>□ Kolposkopska promjena nalazi se:</a:t>
            </a:r>
            <a:endParaRPr lang="hr-HR" sz="1200" dirty="0" smtClean="0"/>
          </a:p>
          <a:p>
            <a:r>
              <a:rPr lang="vi-VN" sz="1200" dirty="0" smtClean="0"/>
              <a:t> □ unutar transformacijske zone </a:t>
            </a:r>
            <a:endParaRPr lang="hr-HR" sz="1200" dirty="0" smtClean="0"/>
          </a:p>
          <a:p>
            <a:r>
              <a:rPr lang="vi-VN" sz="1200" dirty="0" smtClean="0"/>
              <a:t>□ izvan transformacijske zone </a:t>
            </a:r>
            <a:endParaRPr lang="hr-HR" sz="1200" dirty="0" smtClean="0"/>
          </a:p>
          <a:p>
            <a:r>
              <a:rPr lang="vi-VN" sz="1200" dirty="0" smtClean="0"/>
              <a:t>□ Kolposkopska promjena je: </a:t>
            </a:r>
            <a:endParaRPr lang="hr-HR" sz="1200" dirty="0" smtClean="0"/>
          </a:p>
          <a:p>
            <a:r>
              <a:rPr lang="vi-VN" sz="1200" dirty="0" smtClean="0"/>
              <a:t>□ solitarna i nalazi se na/između . . . . . . . . . . . sati, </a:t>
            </a:r>
            <a:endParaRPr lang="hr-HR" sz="1200" dirty="0" smtClean="0"/>
          </a:p>
          <a:p>
            <a:r>
              <a:rPr lang="vi-VN" sz="1200" dirty="0" smtClean="0"/>
              <a:t>□ unutar 1 kvadranta. </a:t>
            </a:r>
            <a:endParaRPr lang="hr-HR" sz="1200" dirty="0" smtClean="0"/>
          </a:p>
          <a:p>
            <a:r>
              <a:rPr lang="vi-VN" sz="1200" dirty="0" smtClean="0"/>
              <a:t>□ unutar ..... kvadranata. </a:t>
            </a:r>
            <a:endParaRPr lang="hr-HR" sz="1200" dirty="0" smtClean="0"/>
          </a:p>
          <a:p>
            <a:r>
              <a:rPr lang="vi-VN" sz="1200" dirty="0" smtClean="0"/>
              <a:t>□ multiple promjene, koje se nalaze na . . . . . sati,</a:t>
            </a:r>
            <a:endParaRPr lang="hr-HR" sz="1200" dirty="0" smtClean="0"/>
          </a:p>
          <a:p>
            <a:r>
              <a:rPr lang="vi-VN" sz="1200" dirty="0" smtClean="0"/>
              <a:t> □ unutar 1 kvadranta.</a:t>
            </a:r>
            <a:endParaRPr lang="hr-HR" sz="1200" dirty="0" smtClean="0"/>
          </a:p>
          <a:p>
            <a:r>
              <a:rPr lang="vi-VN" sz="1200" dirty="0" smtClean="0"/>
              <a:t> □ unutar ..... kvadranata.</a:t>
            </a:r>
            <a:endParaRPr lang="hr-HR" sz="1200" dirty="0" smtClean="0"/>
          </a:p>
          <a:p>
            <a:r>
              <a:rPr lang="vi-VN" sz="1200" dirty="0" smtClean="0"/>
              <a:t> □ </a:t>
            </a:r>
            <a:r>
              <a:rPr lang="vi-VN" sz="1600" b="1" dirty="0" smtClean="0"/>
              <a:t>Kolposkopska promjena zaprema: </a:t>
            </a:r>
            <a:endParaRPr lang="hr-HR" sz="1600" b="1" dirty="0" smtClean="0"/>
          </a:p>
          <a:p>
            <a:r>
              <a:rPr lang="vi-VN" sz="1600" b="1" dirty="0" smtClean="0"/>
              <a:t>&lt; 25% &lt; 50% &lt; 75% &gt;75 % površine cerviksa. </a:t>
            </a:r>
            <a:endParaRPr lang="hr-HR" sz="1600" b="1" dirty="0"/>
          </a:p>
        </p:txBody>
      </p:sp>
      <p:pic>
        <p:nvPicPr>
          <p:cNvPr id="5" name="Content Placeholder 4" descr="kl-01"/>
          <p:cNvPicPr>
            <a:picLocks noGrp="1" noChangeAspect="1" noChangeArrowheads="1"/>
          </p:cNvPicPr>
          <p:nvPr>
            <p:ph sz="half" idx="4294967295"/>
          </p:nvPr>
        </p:nvPicPr>
        <p:blipFill>
          <a:blip r:embed="rId5" cstate="print"/>
          <a:srcRect/>
          <a:stretch>
            <a:fillRect/>
          </a:stretch>
        </p:blipFill>
        <p:spPr bwMode="auto">
          <a:xfrm>
            <a:off x="4500562" y="571480"/>
            <a:ext cx="1214446" cy="1347558"/>
          </a:xfrm>
          <a:prstGeom prst="rect">
            <a:avLst/>
          </a:prstGeom>
          <a:noFill/>
          <a:ln w="9525">
            <a:solidFill>
              <a:schemeClr val="accent2"/>
            </a:solidFill>
            <a:miter lim="800000"/>
            <a:headEnd/>
            <a:tailEnd/>
          </a:ln>
          <a:effectLst>
            <a:outerShdw dist="89803" dir="2700000" algn="ctr" rotWithShape="0">
              <a:schemeClr val="bg2"/>
            </a:outerShdw>
          </a:effectLst>
        </p:spPr>
      </p:pic>
      <p:pic>
        <p:nvPicPr>
          <p:cNvPr id="7" name="Picture 4" descr="00_peroni_sl_52"/>
          <p:cNvPicPr>
            <a:picLocks noChangeAspect="1" noChangeArrowheads="1"/>
          </p:cNvPicPr>
          <p:nvPr/>
        </p:nvPicPr>
        <p:blipFill>
          <a:blip r:embed="rId6" cstate="print"/>
          <a:srcRect/>
          <a:stretch>
            <a:fillRect/>
          </a:stretch>
        </p:blipFill>
        <p:spPr>
          <a:xfrm>
            <a:off x="5572132" y="1285860"/>
            <a:ext cx="1252518" cy="1029848"/>
          </a:xfrm>
          <a:prstGeom prst="rect">
            <a:avLst/>
          </a:prstGeom>
          <a:noFill/>
          <a:ln>
            <a:solidFill>
              <a:schemeClr val="bg1"/>
            </a:solidFill>
          </a:ln>
        </p:spPr>
      </p:pic>
      <p:pic>
        <p:nvPicPr>
          <p:cNvPr id="9" name="Picture 5" descr="pap_exofit_04_portio"/>
          <p:cNvPicPr>
            <a:picLocks noGrp="1" noChangeAspect="1" noChangeArrowheads="1"/>
          </p:cNvPicPr>
          <p:nvPr>
            <p:ph sz="half" idx="4294967295"/>
          </p:nvPr>
        </p:nvPicPr>
        <p:blipFill>
          <a:blip r:embed="rId7" cstate="print"/>
          <a:srcRect/>
          <a:stretch>
            <a:fillRect/>
          </a:stretch>
        </p:blipFill>
        <p:spPr>
          <a:xfrm>
            <a:off x="5286380" y="3000372"/>
            <a:ext cx="928694" cy="105250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7538" y="3995678"/>
            <a:ext cx="5786462" cy="2862322"/>
          </a:xfrm>
          <a:prstGeom prst="rect">
            <a:avLst/>
          </a:prstGeom>
        </p:spPr>
        <p:txBody>
          <a:bodyPr wrap="square">
            <a:spAutoFit/>
          </a:bodyPr>
          <a:lstStyle/>
          <a:p>
            <a:endParaRPr lang="hr-HR" dirty="0" smtClean="0"/>
          </a:p>
          <a:p>
            <a:endParaRPr lang="hr-HR" dirty="0" smtClean="0"/>
          </a:p>
          <a:p>
            <a:endParaRPr lang="hr-HR" dirty="0" smtClean="0"/>
          </a:p>
          <a:p>
            <a:r>
              <a:rPr lang="hr-HR" dirty="0" smtClean="0"/>
              <a:t>□ </a:t>
            </a:r>
            <a:r>
              <a:rPr lang="hr-HR" b="1" dirty="0" smtClean="0"/>
              <a:t>Nespecifičan nalaz</a:t>
            </a:r>
            <a:r>
              <a:rPr lang="hr-HR" dirty="0" smtClean="0"/>
              <a:t>: □ </a:t>
            </a:r>
            <a:r>
              <a:rPr lang="hr-HR" dirty="0" err="1" smtClean="0"/>
              <a:t>leukoplakija</a:t>
            </a:r>
            <a:r>
              <a:rPr lang="hr-HR" dirty="0" smtClean="0"/>
              <a:t> □ erozija □ jod-negativni epitel </a:t>
            </a:r>
          </a:p>
          <a:p>
            <a:r>
              <a:rPr lang="hr-HR" dirty="0" smtClean="0"/>
              <a:t>□ </a:t>
            </a:r>
            <a:r>
              <a:rPr lang="hr-HR" b="1" dirty="0" smtClean="0"/>
              <a:t>Suspektna invazija: </a:t>
            </a:r>
          </a:p>
          <a:p>
            <a:r>
              <a:rPr lang="hr-HR" dirty="0" smtClean="0"/>
              <a:t>□ atipične krvne žile </a:t>
            </a:r>
          </a:p>
          <a:p>
            <a:r>
              <a:rPr lang="hr-HR" dirty="0" smtClean="0"/>
              <a:t>□ dodatni znaci: fragilne krvne žile, nekroza, ulceracija, </a:t>
            </a:r>
            <a:r>
              <a:rPr lang="hr-HR" dirty="0" err="1" smtClean="0"/>
              <a:t>egzofitična</a:t>
            </a:r>
            <a:r>
              <a:rPr lang="hr-HR" dirty="0" smtClean="0"/>
              <a:t> lezija, iregularna površina</a:t>
            </a:r>
            <a:r>
              <a:rPr lang="hr-HR" b="1" dirty="0" smtClean="0"/>
              <a:t>. </a:t>
            </a:r>
            <a:endParaRPr lang="hr-HR" dirty="0"/>
          </a:p>
        </p:txBody>
      </p:sp>
      <p:graphicFrame>
        <p:nvGraphicFramePr>
          <p:cNvPr id="3074" name="Object 2"/>
          <p:cNvGraphicFramePr>
            <a:graphicFrameLocks noChangeAspect="1"/>
          </p:cNvGraphicFramePr>
          <p:nvPr/>
        </p:nvGraphicFramePr>
        <p:xfrm>
          <a:off x="0" y="0"/>
          <a:ext cx="3286116" cy="6858000"/>
        </p:xfrm>
        <a:graphic>
          <a:graphicData uri="http://schemas.openxmlformats.org/presentationml/2006/ole">
            <mc:AlternateContent xmlns:mc="http://schemas.openxmlformats.org/markup-compatibility/2006">
              <mc:Choice xmlns:v="urn:schemas-microsoft-com:vml" Requires="v">
                <p:oleObj spid="_x0000_s3075" name="Acrobat Document" r:id="rId3" imgW="5667121" imgH="8019769" progId="AcroExch.Document.DC">
                  <p:embed/>
                </p:oleObj>
              </mc:Choice>
              <mc:Fallback>
                <p:oleObj name="Acrobat Document" r:id="rId3" imgW="5667121" imgH="8019769" progId="AcroExch.Document.DC">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861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4" descr="aceto_nivo_01"/>
          <p:cNvPicPr>
            <a:picLocks noChangeAspect="1" noChangeArrowheads="1"/>
          </p:cNvPicPr>
          <p:nvPr/>
        </p:nvPicPr>
        <p:blipFill>
          <a:blip r:embed="rId5" cstate="print"/>
          <a:srcRect/>
          <a:stretch>
            <a:fillRect/>
          </a:stretch>
        </p:blipFill>
        <p:spPr>
          <a:xfrm>
            <a:off x="4000496" y="837955"/>
            <a:ext cx="1222677" cy="1305161"/>
          </a:xfrm>
          <a:prstGeom prst="rect">
            <a:avLst/>
          </a:prstGeom>
          <a:ln>
            <a:noFill/>
          </a:ln>
          <a:effectLst>
            <a:softEdge rad="112500"/>
          </a:effectLst>
        </p:spPr>
      </p:pic>
      <p:pic>
        <p:nvPicPr>
          <p:cNvPr id="6" name="Picture 5" descr="pap_exofit_01"/>
          <p:cNvPicPr>
            <a:picLocks noChangeAspect="1" noChangeArrowheads="1"/>
          </p:cNvPicPr>
          <p:nvPr/>
        </p:nvPicPr>
        <p:blipFill>
          <a:blip r:embed="rId6" cstate="print"/>
          <a:srcRect/>
          <a:stretch>
            <a:fillRect/>
          </a:stretch>
        </p:blipFill>
        <p:spPr>
          <a:xfrm>
            <a:off x="4286248" y="2786058"/>
            <a:ext cx="1626078" cy="1643074"/>
          </a:xfrm>
          <a:prstGeom prst="rect">
            <a:avLst/>
          </a:prstGeom>
          <a:ln>
            <a:noFill/>
          </a:ln>
          <a:effectLst>
            <a:softEdge rad="112500"/>
          </a:effectLst>
        </p:spPr>
      </p:pic>
      <p:pic>
        <p:nvPicPr>
          <p:cNvPr id="7" name="Picture 6" descr="akz-01"/>
          <p:cNvPicPr>
            <a:picLocks noChangeAspect="1" noChangeArrowheads="1"/>
          </p:cNvPicPr>
          <p:nvPr/>
        </p:nvPicPr>
        <p:blipFill>
          <a:blip r:embed="rId7" cstate="print"/>
          <a:srcRect/>
          <a:stretch>
            <a:fillRect/>
          </a:stretch>
        </p:blipFill>
        <p:spPr bwMode="auto">
          <a:xfrm>
            <a:off x="5072066" y="5143512"/>
            <a:ext cx="1000132" cy="1035927"/>
          </a:xfrm>
          <a:prstGeom prst="rect">
            <a:avLst/>
          </a:prstGeom>
          <a:ln>
            <a:noFill/>
          </a:ln>
          <a:effectLst>
            <a:softEdge rad="112500"/>
          </a:effectLst>
        </p:spPr>
      </p:pic>
      <p:pic>
        <p:nvPicPr>
          <p:cNvPr id="8" name="Picture 4" descr="adolesc_03"/>
          <p:cNvPicPr>
            <a:picLocks noGrp="1" noChangeAspect="1" noChangeArrowheads="1"/>
          </p:cNvPicPr>
          <p:nvPr>
            <p:ph sz="half" idx="4294967295"/>
          </p:nvPr>
        </p:nvPicPr>
        <p:blipFill>
          <a:blip r:embed="rId8" cstate="print"/>
          <a:srcRect/>
          <a:stretch>
            <a:fillRect/>
          </a:stretch>
        </p:blipFill>
        <p:spPr>
          <a:xfrm>
            <a:off x="4071934" y="5159676"/>
            <a:ext cx="860665" cy="1055406"/>
          </a:xfrm>
          <a:prstGeom prst="rect">
            <a:avLst/>
          </a:prstGeom>
          <a:ln>
            <a:noFill/>
          </a:ln>
          <a:effectLst>
            <a:softEdge rad="112500"/>
          </a:effectLst>
        </p:spPr>
      </p:pic>
      <p:sp>
        <p:nvSpPr>
          <p:cNvPr id="9" name="Rectangle 8"/>
          <p:cNvSpPr/>
          <p:nvPr/>
        </p:nvSpPr>
        <p:spPr>
          <a:xfrm>
            <a:off x="3929058" y="0"/>
            <a:ext cx="4857768" cy="1785104"/>
          </a:xfrm>
          <a:prstGeom prst="rect">
            <a:avLst/>
          </a:prstGeom>
        </p:spPr>
        <p:txBody>
          <a:bodyPr wrap="square">
            <a:spAutoFit/>
          </a:bodyPr>
          <a:lstStyle/>
          <a:p>
            <a:pPr lvl="0"/>
            <a:r>
              <a:rPr lang="hr-HR" dirty="0" smtClean="0">
                <a:solidFill>
                  <a:srgbClr val="000000"/>
                </a:solidFill>
              </a:rPr>
              <a:t> </a:t>
            </a:r>
            <a:r>
              <a:rPr lang="hr-HR" b="1" dirty="0" smtClean="0">
                <a:solidFill>
                  <a:srgbClr val="000000"/>
                </a:solidFill>
              </a:rPr>
              <a:t>IV GRADUS KOLPOSKOPSKE LEZIJE: </a:t>
            </a:r>
          </a:p>
          <a:p>
            <a:pPr lvl="0"/>
            <a:r>
              <a:rPr lang="hr-HR" dirty="0" smtClean="0">
                <a:solidFill>
                  <a:srgbClr val="000000"/>
                </a:solidFill>
              </a:rPr>
              <a:t>□ </a:t>
            </a:r>
            <a:r>
              <a:rPr lang="hr-HR" b="1" dirty="0" smtClean="0">
                <a:solidFill>
                  <a:srgbClr val="000000"/>
                </a:solidFill>
              </a:rPr>
              <a:t>G1 </a:t>
            </a:r>
            <a:r>
              <a:rPr lang="hr-HR" b="1" dirty="0" err="1" smtClean="0">
                <a:solidFill>
                  <a:srgbClr val="000000"/>
                </a:solidFill>
              </a:rPr>
              <a:t>kolposkopski</a:t>
            </a:r>
            <a:r>
              <a:rPr lang="hr-HR" b="1" dirty="0" smtClean="0">
                <a:solidFill>
                  <a:srgbClr val="000000"/>
                </a:solidFill>
              </a:rPr>
              <a:t> </a:t>
            </a:r>
            <a:r>
              <a:rPr lang="hr-HR" b="1" dirty="0" err="1" smtClean="0">
                <a:solidFill>
                  <a:srgbClr val="000000"/>
                </a:solidFill>
              </a:rPr>
              <a:t>gradus</a:t>
            </a:r>
            <a:r>
              <a:rPr lang="hr-HR" b="1" dirty="0" smtClean="0">
                <a:solidFill>
                  <a:srgbClr val="000000"/>
                </a:solidFill>
              </a:rPr>
              <a:t> / 'M I N O R C H A N G E S' '</a:t>
            </a:r>
            <a:r>
              <a:rPr lang="hr-HR" b="1" dirty="0" err="1" smtClean="0">
                <a:solidFill>
                  <a:srgbClr val="000000"/>
                </a:solidFill>
              </a:rPr>
              <a:t>Low</a:t>
            </a:r>
            <a:r>
              <a:rPr lang="hr-HR" b="1" dirty="0" smtClean="0">
                <a:solidFill>
                  <a:srgbClr val="000000"/>
                </a:solidFill>
              </a:rPr>
              <a:t> grade' </a:t>
            </a:r>
            <a:r>
              <a:rPr lang="hr-HR" b="1" dirty="0" err="1" smtClean="0">
                <a:solidFill>
                  <a:srgbClr val="000000"/>
                </a:solidFill>
              </a:rPr>
              <a:t>kolposkopija</a:t>
            </a:r>
            <a:r>
              <a:rPr lang="hr-HR" dirty="0" smtClean="0">
                <a:solidFill>
                  <a:srgbClr val="000000"/>
                </a:solidFill>
              </a:rPr>
              <a:t>: </a:t>
            </a:r>
          </a:p>
          <a:p>
            <a:pPr lvl="0"/>
            <a:r>
              <a:rPr lang="hr-HR" sz="1400" dirty="0" smtClean="0">
                <a:solidFill>
                  <a:srgbClr val="000000"/>
                </a:solidFill>
              </a:rPr>
              <a:t>□ </a:t>
            </a:r>
            <a:r>
              <a:rPr lang="hr-HR" sz="1400" dirty="0" err="1" smtClean="0">
                <a:solidFill>
                  <a:srgbClr val="000000"/>
                </a:solidFill>
              </a:rPr>
              <a:t>semitransparentni</a:t>
            </a:r>
            <a:r>
              <a:rPr lang="hr-HR" sz="1400" dirty="0" smtClean="0">
                <a:solidFill>
                  <a:srgbClr val="000000"/>
                </a:solidFill>
              </a:rPr>
              <a:t>/nježni ABE.</a:t>
            </a:r>
          </a:p>
          <a:p>
            <a:pPr lvl="0"/>
            <a:r>
              <a:rPr lang="hr-HR" sz="1400" dirty="0" smtClean="0">
                <a:solidFill>
                  <a:srgbClr val="000000"/>
                </a:solidFill>
              </a:rPr>
              <a:t> □ nježni mozaik </a:t>
            </a:r>
          </a:p>
          <a:p>
            <a:pPr lvl="0"/>
            <a:r>
              <a:rPr lang="hr-HR" sz="1400" dirty="0" smtClean="0">
                <a:solidFill>
                  <a:srgbClr val="000000"/>
                </a:solidFill>
              </a:rPr>
              <a:t>□ nježne punktacije </a:t>
            </a:r>
          </a:p>
          <a:p>
            <a:pPr lvl="0"/>
            <a:r>
              <a:rPr lang="hr-HR" sz="1400" dirty="0" smtClean="0">
                <a:solidFill>
                  <a:srgbClr val="000000"/>
                </a:solidFill>
              </a:rPr>
              <a:t>□ iregularan – 'geografski' rub </a:t>
            </a:r>
          </a:p>
        </p:txBody>
      </p:sp>
      <p:sp>
        <p:nvSpPr>
          <p:cNvPr id="10" name="Rectangle 9"/>
          <p:cNvSpPr/>
          <p:nvPr/>
        </p:nvSpPr>
        <p:spPr>
          <a:xfrm>
            <a:off x="3398884" y="2285992"/>
            <a:ext cx="5673710" cy="2369880"/>
          </a:xfrm>
          <a:prstGeom prst="rect">
            <a:avLst/>
          </a:prstGeom>
        </p:spPr>
        <p:txBody>
          <a:bodyPr wrap="square">
            <a:spAutoFit/>
          </a:bodyPr>
          <a:lstStyle/>
          <a:p>
            <a:pPr lvl="0"/>
            <a:r>
              <a:rPr lang="hr-HR" dirty="0" smtClean="0">
                <a:solidFill>
                  <a:srgbClr val="000000"/>
                </a:solidFill>
              </a:rPr>
              <a:t>□ </a:t>
            </a:r>
            <a:r>
              <a:rPr lang="hr-HR" b="1" dirty="0" smtClean="0">
                <a:solidFill>
                  <a:srgbClr val="000000"/>
                </a:solidFill>
              </a:rPr>
              <a:t>G2 </a:t>
            </a:r>
            <a:r>
              <a:rPr lang="hr-HR" b="1" dirty="0" err="1" smtClean="0">
                <a:solidFill>
                  <a:srgbClr val="000000"/>
                </a:solidFill>
              </a:rPr>
              <a:t>kolposkopski</a:t>
            </a:r>
            <a:r>
              <a:rPr lang="hr-HR" b="1" dirty="0" smtClean="0">
                <a:solidFill>
                  <a:srgbClr val="000000"/>
                </a:solidFill>
              </a:rPr>
              <a:t> </a:t>
            </a:r>
            <a:r>
              <a:rPr lang="hr-HR" b="1" dirty="0" err="1" smtClean="0">
                <a:solidFill>
                  <a:srgbClr val="000000"/>
                </a:solidFill>
              </a:rPr>
              <a:t>gradus</a:t>
            </a:r>
            <a:r>
              <a:rPr lang="hr-HR" b="1" dirty="0" smtClean="0">
                <a:solidFill>
                  <a:srgbClr val="000000"/>
                </a:solidFill>
              </a:rPr>
              <a:t> / 'M A I O R C H A N G E S' '</a:t>
            </a:r>
            <a:r>
              <a:rPr lang="hr-HR" b="1" dirty="0" err="1" smtClean="0">
                <a:solidFill>
                  <a:srgbClr val="000000"/>
                </a:solidFill>
              </a:rPr>
              <a:t>High</a:t>
            </a:r>
            <a:r>
              <a:rPr lang="hr-HR" b="1" dirty="0" smtClean="0">
                <a:solidFill>
                  <a:srgbClr val="000000"/>
                </a:solidFill>
              </a:rPr>
              <a:t> grade' </a:t>
            </a:r>
            <a:r>
              <a:rPr lang="hr-HR" b="1" dirty="0" err="1" smtClean="0">
                <a:solidFill>
                  <a:srgbClr val="000000"/>
                </a:solidFill>
              </a:rPr>
              <a:t>kolposkopij</a:t>
            </a:r>
            <a:r>
              <a:rPr lang="hr-HR" dirty="0" err="1" smtClean="0">
                <a:solidFill>
                  <a:srgbClr val="000000"/>
                </a:solidFill>
              </a:rPr>
              <a:t>a</a:t>
            </a:r>
            <a:r>
              <a:rPr lang="hr-HR" dirty="0" smtClean="0">
                <a:solidFill>
                  <a:srgbClr val="000000"/>
                </a:solidFill>
              </a:rPr>
              <a:t>: </a:t>
            </a:r>
          </a:p>
          <a:p>
            <a:pPr lvl="0"/>
            <a:r>
              <a:rPr lang="hr-HR" sz="1400" dirty="0" smtClean="0">
                <a:solidFill>
                  <a:srgbClr val="000000"/>
                </a:solidFill>
              </a:rPr>
              <a:t>□ netransparentni/grubi ABE</a:t>
            </a:r>
          </a:p>
          <a:p>
            <a:pPr lvl="0"/>
            <a:r>
              <a:rPr lang="hr-HR" sz="1400" dirty="0" smtClean="0">
                <a:solidFill>
                  <a:srgbClr val="000000"/>
                </a:solidFill>
              </a:rPr>
              <a:t> □ brzo nastupanje </a:t>
            </a:r>
            <a:r>
              <a:rPr lang="hr-HR" sz="1400" dirty="0" err="1" smtClean="0">
                <a:solidFill>
                  <a:srgbClr val="000000"/>
                </a:solidFill>
              </a:rPr>
              <a:t>aceto</a:t>
            </a:r>
            <a:r>
              <a:rPr lang="hr-HR" sz="1400" dirty="0" smtClean="0">
                <a:solidFill>
                  <a:srgbClr val="000000"/>
                </a:solidFill>
              </a:rPr>
              <a:t>-bijeljenja</a:t>
            </a:r>
          </a:p>
          <a:p>
            <a:pPr lvl="0"/>
            <a:r>
              <a:rPr lang="hr-HR" sz="1400" dirty="0" smtClean="0">
                <a:solidFill>
                  <a:srgbClr val="000000"/>
                </a:solidFill>
              </a:rPr>
              <a:t> □ grubi/iregularni mozaik </a:t>
            </a:r>
          </a:p>
          <a:p>
            <a:pPr lvl="0"/>
            <a:r>
              <a:rPr lang="hr-HR" sz="1400" dirty="0" smtClean="0">
                <a:solidFill>
                  <a:srgbClr val="000000"/>
                </a:solidFill>
              </a:rPr>
              <a:t>□ grube punktacije </a:t>
            </a:r>
          </a:p>
          <a:p>
            <a:pPr lvl="0"/>
            <a:r>
              <a:rPr lang="hr-HR" sz="1400" dirty="0" smtClean="0">
                <a:solidFill>
                  <a:srgbClr val="000000"/>
                </a:solidFill>
              </a:rPr>
              <a:t>□ oštra granica lezije</a:t>
            </a:r>
          </a:p>
          <a:p>
            <a:pPr lvl="0"/>
            <a:r>
              <a:rPr lang="hr-HR" sz="1400" dirty="0" smtClean="0">
                <a:solidFill>
                  <a:srgbClr val="000000"/>
                </a:solidFill>
              </a:rPr>
              <a:t> □ prominentni otvori žlijezda</a:t>
            </a:r>
          </a:p>
          <a:p>
            <a:pPr lvl="0"/>
            <a:r>
              <a:rPr lang="hr-HR" sz="1400" dirty="0" smtClean="0">
                <a:solidFill>
                  <a:srgbClr val="000000"/>
                </a:solidFill>
              </a:rPr>
              <a:t> □ '</a:t>
            </a:r>
            <a:r>
              <a:rPr lang="hr-HR" sz="1400" dirty="0" err="1" smtClean="0">
                <a:solidFill>
                  <a:srgbClr val="000000"/>
                </a:solidFill>
              </a:rPr>
              <a:t>inner</a:t>
            </a:r>
            <a:r>
              <a:rPr lang="hr-HR" sz="1400" dirty="0" smtClean="0">
                <a:solidFill>
                  <a:srgbClr val="000000"/>
                </a:solidFill>
              </a:rPr>
              <a:t> </a:t>
            </a:r>
            <a:r>
              <a:rPr lang="hr-HR" sz="1400" dirty="0" err="1" smtClean="0">
                <a:solidFill>
                  <a:srgbClr val="000000"/>
                </a:solidFill>
              </a:rPr>
              <a:t>border</a:t>
            </a:r>
            <a:r>
              <a:rPr lang="hr-HR" sz="1400" dirty="0" smtClean="0">
                <a:solidFill>
                  <a:srgbClr val="000000"/>
                </a:solidFill>
              </a:rPr>
              <a:t> </a:t>
            </a:r>
            <a:r>
              <a:rPr lang="hr-HR" sz="1400" dirty="0" err="1" smtClean="0">
                <a:solidFill>
                  <a:srgbClr val="000000"/>
                </a:solidFill>
              </a:rPr>
              <a:t>sign</a:t>
            </a:r>
            <a:r>
              <a:rPr lang="hr-HR" sz="1400" dirty="0" smtClean="0">
                <a:solidFill>
                  <a:srgbClr val="000000"/>
                </a:solidFill>
              </a:rPr>
              <a:t>‘</a:t>
            </a:r>
          </a:p>
          <a:p>
            <a:pPr lvl="0"/>
            <a:r>
              <a:rPr lang="hr-HR" sz="1400" dirty="0" smtClean="0">
                <a:solidFill>
                  <a:srgbClr val="000000"/>
                </a:solidFill>
              </a:rPr>
              <a:t> □ '</a:t>
            </a:r>
            <a:r>
              <a:rPr lang="hr-HR" sz="1400" dirty="0" err="1" smtClean="0">
                <a:solidFill>
                  <a:srgbClr val="000000"/>
                </a:solidFill>
              </a:rPr>
              <a:t>ridge</a:t>
            </a:r>
            <a:r>
              <a:rPr lang="hr-HR" sz="1400" dirty="0" smtClean="0">
                <a:solidFill>
                  <a:srgbClr val="000000"/>
                </a:solidFill>
              </a:rPr>
              <a:t> </a:t>
            </a:r>
            <a:r>
              <a:rPr lang="hr-HR" sz="1400" dirty="0" err="1" smtClean="0">
                <a:solidFill>
                  <a:srgbClr val="000000"/>
                </a:solidFill>
              </a:rPr>
              <a:t>sign</a:t>
            </a:r>
            <a:r>
              <a:rPr lang="hr-HR" sz="1400" dirty="0" smtClean="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3286125" cy="5883275"/>
        </p:xfrm>
        <a:graphic>
          <a:graphicData uri="http://schemas.openxmlformats.org/presentationml/2006/ole">
            <mc:AlternateContent xmlns:mc="http://schemas.openxmlformats.org/markup-compatibility/2006">
              <mc:Choice xmlns:v="urn:schemas-microsoft-com:vml" Requires="v">
                <p:oleObj spid="_x0000_s4099" name="Acrobat Document" r:id="rId3" imgW="5667121" imgH="8019769" progId="AcroExch.Document.DC">
                  <p:embed/>
                </p:oleObj>
              </mc:Choice>
              <mc:Fallback>
                <p:oleObj name="Acrobat Document" r:id="rId3" imgW="5667121" imgH="8019769" progId="AcroExch.Document.DC">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8612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a:xfrm>
            <a:off x="4286248" y="214290"/>
            <a:ext cx="4572000" cy="2923877"/>
          </a:xfrm>
          <a:prstGeom prst="rect">
            <a:avLst/>
          </a:prstGeom>
        </p:spPr>
        <p:txBody>
          <a:bodyPr>
            <a:spAutoFit/>
          </a:bodyPr>
          <a:lstStyle/>
          <a:p>
            <a:endParaRPr lang="hr-HR" dirty="0" smtClean="0"/>
          </a:p>
          <a:p>
            <a:r>
              <a:rPr lang="hr-HR" dirty="0" smtClean="0"/>
              <a:t> </a:t>
            </a:r>
            <a:r>
              <a:rPr lang="hr-HR" b="1" dirty="0" smtClean="0"/>
              <a:t>V PREPORUKE ZA LIJEČENJE:</a:t>
            </a:r>
          </a:p>
          <a:p>
            <a:r>
              <a:rPr lang="hr-HR" b="1" dirty="0" smtClean="0"/>
              <a:t> □ </a:t>
            </a:r>
            <a:r>
              <a:rPr lang="hr-HR" sz="1400" dirty="0" smtClean="0"/>
              <a:t>Uredan </a:t>
            </a:r>
            <a:r>
              <a:rPr lang="hr-HR" sz="1400" dirty="0" err="1" smtClean="0"/>
              <a:t>kolposkopski</a:t>
            </a:r>
            <a:r>
              <a:rPr lang="hr-HR" sz="1400" dirty="0" smtClean="0"/>
              <a:t> nalaz, ponoviti PAPA test za 6 mjeseci. </a:t>
            </a:r>
          </a:p>
          <a:p>
            <a:r>
              <a:rPr lang="hr-HR" sz="1400" dirty="0" smtClean="0"/>
              <a:t>□ Učiniti cervikalne </a:t>
            </a:r>
            <a:r>
              <a:rPr lang="hr-HR" sz="1400" dirty="0" err="1" smtClean="0"/>
              <a:t>briseve</a:t>
            </a:r>
            <a:r>
              <a:rPr lang="hr-HR" sz="1400" dirty="0" smtClean="0"/>
              <a:t> i provesti terapiju, ponoviti </a:t>
            </a:r>
            <a:r>
              <a:rPr lang="hr-HR" sz="1400" dirty="0" err="1" smtClean="0"/>
              <a:t>kolposkopiju</a:t>
            </a:r>
            <a:r>
              <a:rPr lang="hr-HR" sz="1400" dirty="0" smtClean="0"/>
              <a:t> i PAPA test po završenom liječenju </a:t>
            </a:r>
          </a:p>
          <a:p>
            <a:r>
              <a:rPr lang="hr-HR" sz="1400" dirty="0" smtClean="0"/>
              <a:t>□ Liječenje atrofičnih promjena, ponoviti </a:t>
            </a:r>
            <a:r>
              <a:rPr lang="hr-HR" sz="1400" dirty="0" err="1" smtClean="0"/>
              <a:t>kolposkopiju</a:t>
            </a:r>
            <a:r>
              <a:rPr lang="hr-HR" sz="1400" dirty="0" smtClean="0"/>
              <a:t> i PAPA test po završenom liječenju</a:t>
            </a:r>
          </a:p>
          <a:p>
            <a:r>
              <a:rPr lang="hr-HR" sz="1400" dirty="0" smtClean="0"/>
              <a:t> □ Ponoviti </a:t>
            </a:r>
            <a:r>
              <a:rPr lang="hr-HR" sz="1400" dirty="0" err="1" smtClean="0"/>
              <a:t>kolposkopiju</a:t>
            </a:r>
            <a:r>
              <a:rPr lang="hr-HR" sz="1400" dirty="0" smtClean="0"/>
              <a:t> i PAPA test za 6 mjeseci. </a:t>
            </a:r>
          </a:p>
          <a:p>
            <a:r>
              <a:rPr lang="hr-HR" sz="1400" dirty="0" smtClean="0"/>
              <a:t>□ Histološka verifikacija </a:t>
            </a:r>
            <a:r>
              <a:rPr lang="hr-HR" sz="1400" dirty="0" err="1" smtClean="0"/>
              <a:t>kolposkopske</a:t>
            </a:r>
            <a:r>
              <a:rPr lang="hr-HR" sz="1400" dirty="0" smtClean="0"/>
              <a:t> promjene </a:t>
            </a:r>
          </a:p>
          <a:p>
            <a:r>
              <a:rPr lang="hr-HR" sz="1400" dirty="0" smtClean="0"/>
              <a:t>□ HPV –HR test / </a:t>
            </a:r>
            <a:r>
              <a:rPr lang="hr-HR" sz="1400" dirty="0" err="1" smtClean="0"/>
              <a:t>Imunocitokemijska</a:t>
            </a:r>
            <a:r>
              <a:rPr lang="hr-HR" sz="1400" dirty="0" smtClean="0"/>
              <a:t> verifikacija (p16/Ki67</a:t>
            </a:r>
            <a:r>
              <a:rPr lang="hr-HR" b="1" dirty="0" smtClean="0"/>
              <a:t>) </a:t>
            </a:r>
            <a:endParaRPr lang="hr-HR" dirty="0"/>
          </a:p>
        </p:txBody>
      </p:sp>
      <p:pic>
        <p:nvPicPr>
          <p:cNvPr id="7" name="Content Placeholder 3" descr="IMG_8458.PNG"/>
          <p:cNvPicPr>
            <a:picLocks noGrp="1" noChangeAspect="1"/>
          </p:cNvPicPr>
          <p:nvPr>
            <p:ph idx="1"/>
          </p:nvPr>
        </p:nvPicPr>
        <p:blipFill>
          <a:blip r:embed="rId5" cstate="print"/>
          <a:stretch>
            <a:fillRect/>
          </a:stretch>
        </p:blipFill>
        <p:spPr>
          <a:xfrm>
            <a:off x="3167068" y="3000372"/>
            <a:ext cx="2476502" cy="3714752"/>
          </a:xfrm>
        </p:spPr>
      </p:pic>
      <p:pic>
        <p:nvPicPr>
          <p:cNvPr id="5" name="Picture 2" descr="https://encrypted-tbn2.gstatic.com/images?q=tbn:ANd9GcTuQ3RI9X0_uicsAuBggLjw2LqlxVrRtErJ7MMxuxqmT0a275w3MA"/>
          <p:cNvPicPr>
            <a:picLocks noChangeAspect="1" noChangeArrowheads="1"/>
          </p:cNvPicPr>
          <p:nvPr/>
        </p:nvPicPr>
        <p:blipFill>
          <a:blip r:embed="rId6"/>
          <a:srcRect/>
          <a:stretch>
            <a:fillRect/>
          </a:stretch>
        </p:blipFill>
        <p:spPr bwMode="auto">
          <a:xfrm>
            <a:off x="6000760" y="3071810"/>
            <a:ext cx="1527814" cy="1144386"/>
          </a:xfrm>
          <a:prstGeom prst="rect">
            <a:avLst/>
          </a:prstGeom>
          <a:ln>
            <a:noFill/>
          </a:ln>
          <a:effectLst>
            <a:softEdge rad="112500"/>
          </a:effectLst>
        </p:spPr>
      </p:pic>
      <p:pic>
        <p:nvPicPr>
          <p:cNvPr id="8" name="Picture 7" descr="IMG_1153"/>
          <p:cNvPicPr>
            <a:picLocks noChangeAspect="1" noChangeArrowheads="1"/>
          </p:cNvPicPr>
          <p:nvPr/>
        </p:nvPicPr>
        <p:blipFill>
          <a:blip r:embed="rId7" cstate="print"/>
          <a:srcRect/>
          <a:stretch>
            <a:fillRect/>
          </a:stretch>
        </p:blipFill>
        <p:spPr bwMode="auto">
          <a:xfrm>
            <a:off x="7286644" y="4286256"/>
            <a:ext cx="1462151" cy="1214446"/>
          </a:xfrm>
          <a:prstGeom prst="rect">
            <a:avLst/>
          </a:prstGeom>
          <a:ln>
            <a:noFill/>
          </a:ln>
          <a:effectLst>
            <a:softEdge rad="112500"/>
          </a:effectLst>
        </p:spPr>
      </p:pic>
      <p:pic>
        <p:nvPicPr>
          <p:cNvPr id="9" name="Picture 8" descr="C:\Users\Drazan\Pictures\Bolesti i vinogradska\slike bolesti i vezano za bolnicu\IMG_4831.JPG"/>
          <p:cNvPicPr/>
          <p:nvPr/>
        </p:nvPicPr>
        <p:blipFill>
          <a:blip r:embed="rId8" cstate="print"/>
          <a:srcRect l="26380" t="15213" r="29614" b="12434"/>
          <a:stretch>
            <a:fillRect/>
          </a:stretch>
        </p:blipFill>
        <p:spPr bwMode="auto">
          <a:xfrm rot="5400000">
            <a:off x="6143632" y="5357830"/>
            <a:ext cx="928670" cy="121441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3"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23"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4"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9"/>
          <p:cNvPicPr>
            <a:picLocks noChangeAspect="1"/>
          </p:cNvPicPr>
          <p:nvPr/>
        </p:nvPicPr>
        <p:blipFill>
          <a:blip r:embed="rId3"/>
          <a:srcRect/>
          <a:stretch>
            <a:fillRect/>
          </a:stretch>
        </p:blipFill>
        <p:spPr bwMode="auto">
          <a:xfrm>
            <a:off x="412750" y="857250"/>
            <a:ext cx="8355013" cy="5143500"/>
          </a:xfrm>
          <a:prstGeom prst="rect">
            <a:avLst/>
          </a:prstGeom>
          <a:noFill/>
          <a:ln w="9525">
            <a:noFill/>
            <a:miter lim="800000"/>
            <a:headEnd/>
            <a:tailEnd/>
          </a:ln>
        </p:spPr>
      </p:pic>
      <p:sp>
        <p:nvSpPr>
          <p:cNvPr id="3" name="Oval 2"/>
          <p:cNvSpPr/>
          <p:nvPr/>
        </p:nvSpPr>
        <p:spPr>
          <a:xfrm>
            <a:off x="3465513" y="1685925"/>
            <a:ext cx="53975"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4" name="Oval 3"/>
          <p:cNvSpPr/>
          <p:nvPr/>
        </p:nvSpPr>
        <p:spPr>
          <a:xfrm>
            <a:off x="3906838" y="2586038"/>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5" name="Oval 4"/>
          <p:cNvSpPr/>
          <p:nvPr/>
        </p:nvSpPr>
        <p:spPr>
          <a:xfrm>
            <a:off x="3721100" y="2143125"/>
            <a:ext cx="55563"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6" name="Oval 5"/>
          <p:cNvSpPr/>
          <p:nvPr/>
        </p:nvSpPr>
        <p:spPr>
          <a:xfrm>
            <a:off x="3749675" y="1971675"/>
            <a:ext cx="53975"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7" name="Oval 6"/>
          <p:cNvSpPr/>
          <p:nvPr/>
        </p:nvSpPr>
        <p:spPr>
          <a:xfrm>
            <a:off x="2935288" y="2522538"/>
            <a:ext cx="55562" cy="55562"/>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8" name="Oval 7"/>
          <p:cNvSpPr/>
          <p:nvPr/>
        </p:nvSpPr>
        <p:spPr>
          <a:xfrm>
            <a:off x="4518025" y="5214938"/>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9" name="Oval 8"/>
          <p:cNvSpPr/>
          <p:nvPr/>
        </p:nvSpPr>
        <p:spPr>
          <a:xfrm>
            <a:off x="4546600" y="5237163"/>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0" name="Oval 9"/>
          <p:cNvSpPr/>
          <p:nvPr/>
        </p:nvSpPr>
        <p:spPr>
          <a:xfrm>
            <a:off x="1822450" y="3179763"/>
            <a:ext cx="53975"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1" name="Oval 10"/>
          <p:cNvSpPr/>
          <p:nvPr/>
        </p:nvSpPr>
        <p:spPr>
          <a:xfrm>
            <a:off x="4986338" y="2543175"/>
            <a:ext cx="53975"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2" name="Oval 11"/>
          <p:cNvSpPr/>
          <p:nvPr/>
        </p:nvSpPr>
        <p:spPr>
          <a:xfrm>
            <a:off x="3159125" y="2044700"/>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3" name="Oval 12"/>
          <p:cNvSpPr/>
          <p:nvPr/>
        </p:nvSpPr>
        <p:spPr>
          <a:xfrm>
            <a:off x="3143250" y="2071688"/>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4" name="Oval 13"/>
          <p:cNvSpPr/>
          <p:nvPr/>
        </p:nvSpPr>
        <p:spPr>
          <a:xfrm>
            <a:off x="3481388" y="2555875"/>
            <a:ext cx="53975"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5" name="Oval 14"/>
          <p:cNvSpPr/>
          <p:nvPr/>
        </p:nvSpPr>
        <p:spPr>
          <a:xfrm>
            <a:off x="2144713" y="2687638"/>
            <a:ext cx="53975" cy="55562"/>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6" name="Oval 15"/>
          <p:cNvSpPr/>
          <p:nvPr/>
        </p:nvSpPr>
        <p:spPr>
          <a:xfrm>
            <a:off x="4319588" y="2743200"/>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7" name="Oval 16"/>
          <p:cNvSpPr/>
          <p:nvPr/>
        </p:nvSpPr>
        <p:spPr>
          <a:xfrm>
            <a:off x="5002213" y="2770188"/>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8" name="Oval 17"/>
          <p:cNvSpPr/>
          <p:nvPr/>
        </p:nvSpPr>
        <p:spPr>
          <a:xfrm>
            <a:off x="3525838" y="4435475"/>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19" name="Oval 18"/>
          <p:cNvSpPr/>
          <p:nvPr/>
        </p:nvSpPr>
        <p:spPr>
          <a:xfrm>
            <a:off x="3498850" y="4443413"/>
            <a:ext cx="53975" cy="55562"/>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0" name="Oval 19"/>
          <p:cNvSpPr/>
          <p:nvPr/>
        </p:nvSpPr>
        <p:spPr>
          <a:xfrm>
            <a:off x="4535488" y="2868613"/>
            <a:ext cx="53975"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1" name="Oval 20"/>
          <p:cNvSpPr/>
          <p:nvPr/>
        </p:nvSpPr>
        <p:spPr>
          <a:xfrm>
            <a:off x="5157788" y="2706688"/>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2" name="Oval 21"/>
          <p:cNvSpPr/>
          <p:nvPr/>
        </p:nvSpPr>
        <p:spPr>
          <a:xfrm>
            <a:off x="3414713" y="1762125"/>
            <a:ext cx="55562"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3" name="Oval 22"/>
          <p:cNvSpPr/>
          <p:nvPr/>
        </p:nvSpPr>
        <p:spPr>
          <a:xfrm>
            <a:off x="3117850" y="4200525"/>
            <a:ext cx="53975" cy="55563"/>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4" name="Oval 23"/>
          <p:cNvSpPr/>
          <p:nvPr/>
        </p:nvSpPr>
        <p:spPr>
          <a:xfrm>
            <a:off x="3170238" y="2312988"/>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5" name="Oval 24"/>
          <p:cNvSpPr/>
          <p:nvPr/>
        </p:nvSpPr>
        <p:spPr>
          <a:xfrm>
            <a:off x="3152775" y="2298700"/>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6" name="Oval 25"/>
          <p:cNvSpPr/>
          <p:nvPr/>
        </p:nvSpPr>
        <p:spPr>
          <a:xfrm>
            <a:off x="2708275" y="3830638"/>
            <a:ext cx="53975"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7" name="Oval 26"/>
          <p:cNvSpPr/>
          <p:nvPr/>
        </p:nvSpPr>
        <p:spPr>
          <a:xfrm>
            <a:off x="4114800" y="2197100"/>
            <a:ext cx="53975"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8" name="Oval 27"/>
          <p:cNvSpPr/>
          <p:nvPr/>
        </p:nvSpPr>
        <p:spPr>
          <a:xfrm>
            <a:off x="3243263" y="2298700"/>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29" name="Oval 28"/>
          <p:cNvSpPr/>
          <p:nvPr/>
        </p:nvSpPr>
        <p:spPr>
          <a:xfrm>
            <a:off x="3241675" y="2270125"/>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30" name="Oval 29"/>
          <p:cNvSpPr/>
          <p:nvPr/>
        </p:nvSpPr>
        <p:spPr>
          <a:xfrm>
            <a:off x="3232150" y="2251075"/>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31" name="Oval 30"/>
          <p:cNvSpPr/>
          <p:nvPr/>
        </p:nvSpPr>
        <p:spPr>
          <a:xfrm>
            <a:off x="3176588" y="2247900"/>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33" name="Oval 32"/>
          <p:cNvSpPr/>
          <p:nvPr/>
        </p:nvSpPr>
        <p:spPr>
          <a:xfrm>
            <a:off x="3221038" y="2284413"/>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34" name="Oval 33"/>
          <p:cNvSpPr/>
          <p:nvPr/>
        </p:nvSpPr>
        <p:spPr>
          <a:xfrm>
            <a:off x="3232150" y="2259013"/>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35" name="Oval 34"/>
          <p:cNvSpPr/>
          <p:nvPr/>
        </p:nvSpPr>
        <p:spPr>
          <a:xfrm>
            <a:off x="3217863" y="2328863"/>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36" name="Oval 35"/>
          <p:cNvSpPr/>
          <p:nvPr/>
        </p:nvSpPr>
        <p:spPr>
          <a:xfrm>
            <a:off x="3186113" y="2251075"/>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37" name="Oval 36"/>
          <p:cNvSpPr/>
          <p:nvPr/>
        </p:nvSpPr>
        <p:spPr>
          <a:xfrm>
            <a:off x="5084763" y="3586163"/>
            <a:ext cx="53975" cy="53975"/>
          </a:xfrm>
          <a:prstGeom prst="ellipse">
            <a:avLst/>
          </a:prstGeom>
          <a:solidFill>
            <a:srgbClr val="0070C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41" name="Oval 40"/>
          <p:cNvSpPr/>
          <p:nvPr/>
        </p:nvSpPr>
        <p:spPr>
          <a:xfrm>
            <a:off x="5084763" y="3759200"/>
            <a:ext cx="53975" cy="53975"/>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42" name="Oval 41"/>
          <p:cNvSpPr/>
          <p:nvPr/>
        </p:nvSpPr>
        <p:spPr>
          <a:xfrm>
            <a:off x="5084763" y="3933825"/>
            <a:ext cx="53975" cy="53975"/>
          </a:xfrm>
          <a:prstGeom prst="ellipse">
            <a:avLst/>
          </a:prstGeom>
          <a:solidFill>
            <a:srgbClr val="92D0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dirty="0"/>
          </a:p>
        </p:txBody>
      </p:sp>
      <p:sp>
        <p:nvSpPr>
          <p:cNvPr id="47" name="TextBox 46"/>
          <p:cNvSpPr txBox="1">
            <a:spLocks noChangeArrowheads="1"/>
          </p:cNvSpPr>
          <p:nvPr/>
        </p:nvSpPr>
        <p:spPr bwMode="auto">
          <a:xfrm>
            <a:off x="5157788" y="3497263"/>
            <a:ext cx="2282825" cy="230187"/>
          </a:xfrm>
          <a:prstGeom prst="rect">
            <a:avLst/>
          </a:prstGeom>
          <a:noFill/>
          <a:ln w="9525">
            <a:noFill/>
            <a:miter lim="800000"/>
            <a:headEnd/>
            <a:tailEnd/>
          </a:ln>
        </p:spPr>
        <p:txBody>
          <a:bodyPr wrap="none">
            <a:spAutoFit/>
          </a:bodyPr>
          <a:lstStyle/>
          <a:p>
            <a:r>
              <a:rPr lang="hr-HR" sz="900" dirty="0" err="1">
                <a:solidFill>
                  <a:srgbClr val="2C5E85"/>
                </a:solidFill>
                <a:cs typeface="Segoe UI" pitchFamily="34" charset="0"/>
              </a:rPr>
              <a:t>Cytology</a:t>
            </a:r>
            <a:r>
              <a:rPr lang="hr-HR" sz="900" dirty="0">
                <a:solidFill>
                  <a:srgbClr val="2C5E85"/>
                </a:solidFill>
                <a:cs typeface="Segoe UI" pitchFamily="34" charset="0"/>
              </a:rPr>
              <a:t> </a:t>
            </a:r>
            <a:r>
              <a:rPr lang="hr-HR" sz="900" dirty="0" err="1">
                <a:solidFill>
                  <a:srgbClr val="2C5E85"/>
                </a:solidFill>
                <a:cs typeface="Segoe UI" pitchFamily="34" charset="0"/>
              </a:rPr>
              <a:t>lab</a:t>
            </a:r>
            <a:r>
              <a:rPr lang="hr-HR" sz="900" dirty="0">
                <a:solidFill>
                  <a:srgbClr val="2C5E85"/>
                </a:solidFill>
                <a:cs typeface="Segoe UI" pitchFamily="34" charset="0"/>
              </a:rPr>
              <a:t> </a:t>
            </a:r>
            <a:r>
              <a:rPr lang="hr-HR" sz="900" dirty="0" err="1">
                <a:solidFill>
                  <a:srgbClr val="2C5E85"/>
                </a:solidFill>
                <a:cs typeface="Segoe UI" pitchFamily="34" charset="0"/>
              </a:rPr>
              <a:t>in</a:t>
            </a:r>
            <a:r>
              <a:rPr lang="hr-HR" sz="900" dirty="0">
                <a:solidFill>
                  <a:srgbClr val="2C5E85"/>
                </a:solidFill>
                <a:cs typeface="Segoe UI" pitchFamily="34" charset="0"/>
              </a:rPr>
              <a:t> </a:t>
            </a:r>
            <a:r>
              <a:rPr lang="hr-HR" sz="900" dirty="0" err="1">
                <a:solidFill>
                  <a:srgbClr val="2C5E85"/>
                </a:solidFill>
                <a:cs typeface="Segoe UI" pitchFamily="34" charset="0"/>
              </a:rPr>
              <a:t>counties</a:t>
            </a:r>
            <a:r>
              <a:rPr lang="hr-HR" sz="900" dirty="0">
                <a:solidFill>
                  <a:srgbClr val="2C5E85"/>
                </a:solidFill>
                <a:cs typeface="Segoe UI" pitchFamily="34" charset="0"/>
              </a:rPr>
              <a:t> </a:t>
            </a:r>
            <a:r>
              <a:rPr lang="hr-HR" sz="900" dirty="0" err="1">
                <a:solidFill>
                  <a:srgbClr val="2C5E85"/>
                </a:solidFill>
                <a:cs typeface="Segoe UI" pitchFamily="34" charset="0"/>
              </a:rPr>
              <a:t>with</a:t>
            </a:r>
            <a:r>
              <a:rPr lang="hr-HR" sz="900" dirty="0">
                <a:solidFill>
                  <a:srgbClr val="2C5E85"/>
                </a:solidFill>
                <a:cs typeface="Segoe UI" pitchFamily="34" charset="0"/>
              </a:rPr>
              <a:t> 1 </a:t>
            </a:r>
            <a:r>
              <a:rPr lang="hr-HR" sz="900" dirty="0" err="1">
                <a:solidFill>
                  <a:srgbClr val="2C5E85"/>
                </a:solidFill>
                <a:cs typeface="Segoe UI" pitchFamily="34" charset="0"/>
              </a:rPr>
              <a:t>citology</a:t>
            </a:r>
            <a:r>
              <a:rPr lang="hr-HR" sz="900" dirty="0">
                <a:solidFill>
                  <a:srgbClr val="2C5E85"/>
                </a:solidFill>
                <a:cs typeface="Segoe UI" pitchFamily="34" charset="0"/>
              </a:rPr>
              <a:t> </a:t>
            </a:r>
            <a:r>
              <a:rPr lang="hr-HR" sz="900" dirty="0" err="1">
                <a:solidFill>
                  <a:srgbClr val="2C5E85"/>
                </a:solidFill>
                <a:cs typeface="Segoe UI" pitchFamily="34" charset="0"/>
              </a:rPr>
              <a:t>lab</a:t>
            </a:r>
            <a:endParaRPr lang="hr-HR" sz="900" dirty="0">
              <a:solidFill>
                <a:srgbClr val="2C5E85"/>
              </a:solidFill>
              <a:cs typeface="Segoe UI" pitchFamily="34" charset="0"/>
            </a:endParaRPr>
          </a:p>
        </p:txBody>
      </p:sp>
      <p:sp>
        <p:nvSpPr>
          <p:cNvPr id="48" name="TextBox 47"/>
          <p:cNvSpPr txBox="1">
            <a:spLocks noChangeArrowheads="1"/>
          </p:cNvSpPr>
          <p:nvPr/>
        </p:nvSpPr>
        <p:spPr bwMode="auto">
          <a:xfrm>
            <a:off x="5146675" y="3670300"/>
            <a:ext cx="2330450" cy="231775"/>
          </a:xfrm>
          <a:prstGeom prst="rect">
            <a:avLst/>
          </a:prstGeom>
          <a:noFill/>
          <a:ln w="9525">
            <a:noFill/>
            <a:miter lim="800000"/>
            <a:headEnd/>
            <a:tailEnd/>
          </a:ln>
        </p:spPr>
        <p:txBody>
          <a:bodyPr wrap="none">
            <a:spAutoFit/>
          </a:bodyPr>
          <a:lstStyle/>
          <a:p>
            <a:r>
              <a:rPr lang="hr-HR" sz="900" dirty="0" err="1">
                <a:solidFill>
                  <a:srgbClr val="2C5E85"/>
                </a:solidFill>
                <a:cs typeface="Segoe UI" pitchFamily="34" charset="0"/>
              </a:rPr>
              <a:t>Cytology</a:t>
            </a:r>
            <a:r>
              <a:rPr lang="hr-HR" sz="900" dirty="0">
                <a:solidFill>
                  <a:srgbClr val="2C5E85"/>
                </a:solidFill>
                <a:cs typeface="Segoe UI" pitchFamily="34" charset="0"/>
              </a:rPr>
              <a:t> </a:t>
            </a:r>
            <a:r>
              <a:rPr lang="hr-HR" sz="900" dirty="0" err="1">
                <a:solidFill>
                  <a:srgbClr val="2C5E85"/>
                </a:solidFill>
                <a:cs typeface="Segoe UI" pitchFamily="34" charset="0"/>
              </a:rPr>
              <a:t>lab</a:t>
            </a:r>
            <a:r>
              <a:rPr lang="hr-HR" sz="900" dirty="0">
                <a:solidFill>
                  <a:srgbClr val="2C5E85"/>
                </a:solidFill>
                <a:cs typeface="Segoe UI" pitchFamily="34" charset="0"/>
              </a:rPr>
              <a:t> </a:t>
            </a:r>
            <a:r>
              <a:rPr lang="hr-HR" sz="900" dirty="0" err="1">
                <a:solidFill>
                  <a:srgbClr val="2C5E85"/>
                </a:solidFill>
                <a:cs typeface="Segoe UI" pitchFamily="34" charset="0"/>
              </a:rPr>
              <a:t>in</a:t>
            </a:r>
            <a:r>
              <a:rPr lang="hr-HR" sz="900" dirty="0">
                <a:solidFill>
                  <a:srgbClr val="2C5E85"/>
                </a:solidFill>
                <a:cs typeface="Segoe UI" pitchFamily="34" charset="0"/>
              </a:rPr>
              <a:t> </a:t>
            </a:r>
            <a:r>
              <a:rPr lang="hr-HR" sz="900" dirty="0" err="1">
                <a:solidFill>
                  <a:srgbClr val="2C5E85"/>
                </a:solidFill>
                <a:cs typeface="Segoe UI" pitchFamily="34" charset="0"/>
              </a:rPr>
              <a:t>counties</a:t>
            </a:r>
            <a:r>
              <a:rPr lang="hr-HR" sz="900" dirty="0">
                <a:solidFill>
                  <a:srgbClr val="2C5E85"/>
                </a:solidFill>
                <a:cs typeface="Segoe UI" pitchFamily="34" charset="0"/>
              </a:rPr>
              <a:t> </a:t>
            </a:r>
            <a:r>
              <a:rPr lang="hr-HR" sz="900" dirty="0" err="1">
                <a:solidFill>
                  <a:srgbClr val="2C5E85"/>
                </a:solidFill>
                <a:cs typeface="Segoe UI" pitchFamily="34" charset="0"/>
              </a:rPr>
              <a:t>with</a:t>
            </a:r>
            <a:r>
              <a:rPr lang="hr-HR" sz="900" dirty="0">
                <a:solidFill>
                  <a:srgbClr val="2C5E85"/>
                </a:solidFill>
                <a:cs typeface="Segoe UI" pitchFamily="34" charset="0"/>
              </a:rPr>
              <a:t> 2 </a:t>
            </a:r>
            <a:r>
              <a:rPr lang="hr-HR" sz="900" dirty="0" err="1">
                <a:solidFill>
                  <a:srgbClr val="2C5E85"/>
                </a:solidFill>
                <a:cs typeface="Segoe UI" pitchFamily="34" charset="0"/>
              </a:rPr>
              <a:t>citology</a:t>
            </a:r>
            <a:r>
              <a:rPr lang="hr-HR" sz="900" dirty="0">
                <a:solidFill>
                  <a:srgbClr val="2C5E85"/>
                </a:solidFill>
                <a:cs typeface="Segoe UI" pitchFamily="34" charset="0"/>
              </a:rPr>
              <a:t> </a:t>
            </a:r>
            <a:r>
              <a:rPr lang="hr-HR" sz="900" dirty="0" err="1">
                <a:solidFill>
                  <a:srgbClr val="2C5E85"/>
                </a:solidFill>
                <a:cs typeface="Segoe UI" pitchFamily="34" charset="0"/>
              </a:rPr>
              <a:t>labs</a:t>
            </a:r>
            <a:endParaRPr lang="hr-HR" sz="900" dirty="0">
              <a:solidFill>
                <a:srgbClr val="2C5E85"/>
              </a:solidFill>
              <a:cs typeface="Segoe UI" pitchFamily="34" charset="0"/>
            </a:endParaRPr>
          </a:p>
        </p:txBody>
      </p:sp>
      <p:sp>
        <p:nvSpPr>
          <p:cNvPr id="49" name="TextBox 48"/>
          <p:cNvSpPr txBox="1">
            <a:spLocks noChangeArrowheads="1"/>
          </p:cNvSpPr>
          <p:nvPr/>
        </p:nvSpPr>
        <p:spPr bwMode="auto">
          <a:xfrm>
            <a:off x="5146675" y="3848100"/>
            <a:ext cx="2341563" cy="230188"/>
          </a:xfrm>
          <a:prstGeom prst="rect">
            <a:avLst/>
          </a:prstGeom>
          <a:noFill/>
          <a:ln w="9525">
            <a:noFill/>
            <a:miter lim="800000"/>
            <a:headEnd/>
            <a:tailEnd/>
          </a:ln>
        </p:spPr>
        <p:txBody>
          <a:bodyPr wrap="none">
            <a:spAutoFit/>
          </a:bodyPr>
          <a:lstStyle/>
          <a:p>
            <a:r>
              <a:rPr lang="hr-HR" sz="900">
                <a:solidFill>
                  <a:srgbClr val="2C5E85"/>
                </a:solidFill>
                <a:cs typeface="Segoe UI" pitchFamily="34" charset="0"/>
              </a:rPr>
              <a:t>Cytology lab in counties with 3+ citology labs</a:t>
            </a:r>
          </a:p>
        </p:txBody>
      </p:sp>
      <p:sp>
        <p:nvSpPr>
          <p:cNvPr id="50" name="TextBox 49"/>
          <p:cNvSpPr txBox="1">
            <a:spLocks noChangeArrowheads="1"/>
          </p:cNvSpPr>
          <p:nvPr/>
        </p:nvSpPr>
        <p:spPr bwMode="auto">
          <a:xfrm>
            <a:off x="5002213" y="3319463"/>
            <a:ext cx="560387" cy="230187"/>
          </a:xfrm>
          <a:prstGeom prst="rect">
            <a:avLst/>
          </a:prstGeom>
          <a:noFill/>
          <a:ln w="9525">
            <a:noFill/>
            <a:miter lim="800000"/>
            <a:headEnd/>
            <a:tailEnd/>
          </a:ln>
        </p:spPr>
        <p:txBody>
          <a:bodyPr wrap="none">
            <a:spAutoFit/>
          </a:bodyPr>
          <a:lstStyle/>
          <a:p>
            <a:r>
              <a:rPr lang="hr-HR" sz="900">
                <a:solidFill>
                  <a:srgbClr val="2C5E85"/>
                </a:solidFill>
                <a:cs typeface="Segoe UI" pitchFamily="34" charset="0"/>
              </a:rPr>
              <a:t>Legend:</a:t>
            </a:r>
          </a:p>
        </p:txBody>
      </p:sp>
      <p:sp>
        <p:nvSpPr>
          <p:cNvPr id="51" name="7-Point Star 50"/>
          <p:cNvSpPr/>
          <p:nvPr/>
        </p:nvSpPr>
        <p:spPr>
          <a:xfrm>
            <a:off x="5084763" y="4098925"/>
            <a:ext cx="53975" cy="53975"/>
          </a:xfrm>
          <a:prstGeom prst="star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a:p>
        </p:txBody>
      </p:sp>
      <p:sp>
        <p:nvSpPr>
          <p:cNvPr id="52" name="TextBox 51"/>
          <p:cNvSpPr txBox="1">
            <a:spLocks noChangeArrowheads="1"/>
          </p:cNvSpPr>
          <p:nvPr/>
        </p:nvSpPr>
        <p:spPr bwMode="auto">
          <a:xfrm>
            <a:off x="5146675" y="4024313"/>
            <a:ext cx="2203450" cy="369887"/>
          </a:xfrm>
          <a:prstGeom prst="rect">
            <a:avLst/>
          </a:prstGeom>
          <a:noFill/>
          <a:ln w="9525">
            <a:noFill/>
            <a:miter lim="800000"/>
            <a:headEnd/>
            <a:tailEnd/>
          </a:ln>
        </p:spPr>
        <p:txBody>
          <a:bodyPr wrap="none">
            <a:spAutoFit/>
          </a:bodyPr>
          <a:lstStyle/>
          <a:p>
            <a:r>
              <a:rPr lang="hr-HR" sz="900">
                <a:solidFill>
                  <a:srgbClr val="2C5E85"/>
                </a:solidFill>
                <a:cs typeface="Segoe UI" pitchFamily="34" charset="0"/>
              </a:rPr>
              <a:t>Cytology lab without a contract with CHIF</a:t>
            </a:r>
          </a:p>
          <a:p>
            <a:r>
              <a:rPr lang="hr-HR" sz="900">
                <a:solidFill>
                  <a:srgbClr val="2C5E85"/>
                </a:solidFill>
                <a:cs typeface="Segoe UI" pitchFamily="34" charset="0"/>
              </a:rPr>
              <a:t>(Source: Health worker registry)</a:t>
            </a:r>
          </a:p>
        </p:txBody>
      </p:sp>
      <p:sp>
        <p:nvSpPr>
          <p:cNvPr id="53" name="7-Point Star 52"/>
          <p:cNvSpPr/>
          <p:nvPr/>
        </p:nvSpPr>
        <p:spPr>
          <a:xfrm>
            <a:off x="3059113" y="2271713"/>
            <a:ext cx="55562" cy="53975"/>
          </a:xfrm>
          <a:prstGeom prst="star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a:p>
        </p:txBody>
      </p:sp>
      <p:sp>
        <p:nvSpPr>
          <p:cNvPr id="54" name="7-Point Star 53"/>
          <p:cNvSpPr/>
          <p:nvPr/>
        </p:nvSpPr>
        <p:spPr>
          <a:xfrm>
            <a:off x="2894013" y="2522538"/>
            <a:ext cx="53975" cy="53975"/>
          </a:xfrm>
          <a:prstGeom prst="star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a:p>
        </p:txBody>
      </p:sp>
      <p:sp>
        <p:nvSpPr>
          <p:cNvPr id="55" name="7-Point Star 54"/>
          <p:cNvSpPr/>
          <p:nvPr/>
        </p:nvSpPr>
        <p:spPr>
          <a:xfrm>
            <a:off x="3498850" y="4398963"/>
            <a:ext cx="55563" cy="53975"/>
          </a:xfrm>
          <a:prstGeom prst="star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sz="900"/>
          </a:p>
        </p:txBody>
      </p:sp>
      <p:sp>
        <p:nvSpPr>
          <p:cNvPr id="21552" name="TextBox 55"/>
          <p:cNvSpPr txBox="1">
            <a:spLocks noChangeArrowheads="1"/>
          </p:cNvSpPr>
          <p:nvPr/>
        </p:nvSpPr>
        <p:spPr bwMode="auto">
          <a:xfrm>
            <a:off x="3159125" y="374650"/>
            <a:ext cx="2828925" cy="400050"/>
          </a:xfrm>
          <a:prstGeom prst="rect">
            <a:avLst/>
          </a:prstGeom>
          <a:noFill/>
          <a:ln w="9525">
            <a:noFill/>
            <a:miter lim="800000"/>
            <a:headEnd/>
            <a:tailEnd/>
          </a:ln>
        </p:spPr>
        <p:txBody>
          <a:bodyPr wrap="none">
            <a:spAutoFit/>
          </a:bodyPr>
          <a:lstStyle/>
          <a:p>
            <a:r>
              <a:rPr lang="hr-HR" sz="2000"/>
              <a:t>Network of cytology labs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050" name="Rectangle 5"/>
          <p:cNvSpPr>
            <a:spLocks noChangeArrowheads="1"/>
          </p:cNvSpPr>
          <p:nvPr/>
        </p:nvSpPr>
        <p:spPr bwMode="auto">
          <a:xfrm>
            <a:off x="0" y="6497445"/>
            <a:ext cx="9144000" cy="646331"/>
          </a:xfrm>
          <a:prstGeom prst="rect">
            <a:avLst/>
          </a:prstGeom>
          <a:noFill/>
          <a:ln w="9525">
            <a:noFill/>
            <a:miter lim="800000"/>
            <a:headEnd/>
            <a:tailEnd/>
          </a:ln>
          <a:effectLst/>
        </p:spPr>
        <p:txBody>
          <a:bodyPr wrap="square">
            <a:spAutoFit/>
          </a:bodyPr>
          <a:lstStyle/>
          <a:p>
            <a:pPr algn="ctr"/>
            <a:r>
              <a:rPr lang="en-US" sz="1200" b="1" dirty="0"/>
              <a:t>Training in Reporting and Monitoring of National Cancer Screening </a:t>
            </a:r>
            <a:r>
              <a:rPr lang="en-US" sz="1200" b="1" dirty="0" err="1"/>
              <a:t>Programmes</a:t>
            </a:r>
            <a:r>
              <a:rPr lang="en-US" sz="1200" b="1" dirty="0"/>
              <a:t> in Zagreb </a:t>
            </a:r>
            <a:r>
              <a:rPr lang="hr-HR" sz="1200" b="1" dirty="0"/>
              <a:t> </a:t>
            </a:r>
            <a:r>
              <a:rPr lang="en-US" sz="1200" b="1" dirty="0" smtClean="0"/>
              <a:t>17.02.2017.</a:t>
            </a:r>
            <a:endParaRPr lang="hr-HR" sz="1200" b="1" dirty="0" smtClean="0"/>
          </a:p>
          <a:p>
            <a:pPr algn="ctr"/>
            <a:r>
              <a:rPr lang="en-US" sz="2400" b="1" dirty="0" smtClean="0"/>
              <a:t> </a:t>
            </a:r>
            <a:endParaRPr lang="hr-HR" sz="2400" dirty="0"/>
          </a:p>
        </p:txBody>
      </p:sp>
      <p:sp>
        <p:nvSpPr>
          <p:cNvPr id="6" name="Rectangle 5"/>
          <p:cNvSpPr/>
          <p:nvPr/>
        </p:nvSpPr>
        <p:spPr>
          <a:xfrm>
            <a:off x="3857620" y="2383689"/>
            <a:ext cx="5429224" cy="830997"/>
          </a:xfrm>
          <a:prstGeom prst="rect">
            <a:avLst/>
          </a:prstGeom>
        </p:spPr>
        <p:txBody>
          <a:bodyPr wrap="square">
            <a:spAutoFit/>
          </a:bodyPr>
          <a:lstStyle/>
          <a:p>
            <a:pPr algn="ctr"/>
            <a:r>
              <a:rPr lang="en-US" sz="2400" b="1" dirty="0" smtClean="0"/>
              <a:t>Quality </a:t>
            </a:r>
            <a:r>
              <a:rPr lang="en-US" sz="2400" b="1" dirty="0"/>
              <a:t>indicators </a:t>
            </a:r>
            <a:r>
              <a:rPr lang="en-US" sz="2400" b="1" dirty="0" smtClean="0"/>
              <a:t>for</a:t>
            </a:r>
            <a:r>
              <a:rPr lang="hr-HR" sz="2400" b="1" dirty="0" smtClean="0"/>
              <a:t> </a:t>
            </a:r>
            <a:r>
              <a:rPr lang="en-US" sz="2400" b="1" dirty="0" smtClean="0"/>
              <a:t>reporting </a:t>
            </a:r>
            <a:r>
              <a:rPr lang="en-US" sz="2400" b="1" dirty="0"/>
              <a:t>by </a:t>
            </a:r>
            <a:endParaRPr lang="hr-HR" sz="2400" b="1" dirty="0" smtClean="0"/>
          </a:p>
          <a:p>
            <a:pPr algn="ctr"/>
            <a:r>
              <a:rPr lang="en-US" sz="2400" b="1" dirty="0" err="1" smtClean="0"/>
              <a:t>Colposcopists</a:t>
            </a:r>
            <a:endParaRPr lang="hr-HR" sz="2400" b="1" dirty="0"/>
          </a:p>
        </p:txBody>
      </p:sp>
      <p:sp>
        <p:nvSpPr>
          <p:cNvPr id="7" name="TextBox 6"/>
          <p:cNvSpPr txBox="1"/>
          <p:nvPr/>
        </p:nvSpPr>
        <p:spPr>
          <a:xfrm>
            <a:off x="5072066" y="3281606"/>
            <a:ext cx="3286148" cy="861774"/>
          </a:xfrm>
          <a:prstGeom prst="rect">
            <a:avLst/>
          </a:prstGeom>
          <a:noFill/>
        </p:spPr>
        <p:txBody>
          <a:bodyPr wrap="square" rtlCol="0">
            <a:spAutoFit/>
          </a:bodyPr>
          <a:lstStyle/>
          <a:p>
            <a:pPr algn="ctr"/>
            <a:r>
              <a:rPr lang="hr-HR" sz="1600" b="1" dirty="0" smtClean="0"/>
              <a:t>Dražan Butorac,MD,</a:t>
            </a:r>
            <a:r>
              <a:rPr lang="hr-HR" sz="1600" b="1" dirty="0" err="1" smtClean="0"/>
              <a:t>PhD</a:t>
            </a:r>
            <a:endParaRPr lang="hr-HR" sz="1600" b="1" dirty="0" smtClean="0"/>
          </a:p>
          <a:p>
            <a:pPr algn="ctr"/>
            <a:r>
              <a:rPr lang="hr-HR" sz="1600" b="1" dirty="0" err="1" smtClean="0"/>
              <a:t>Prof.Tomislav</a:t>
            </a:r>
            <a:r>
              <a:rPr lang="hr-HR" sz="1600" b="1" dirty="0" smtClean="0"/>
              <a:t> </a:t>
            </a:r>
            <a:r>
              <a:rPr lang="hr-HR" sz="1600" b="1" dirty="0" err="1" smtClean="0"/>
              <a:t>Župić</a:t>
            </a:r>
            <a:r>
              <a:rPr lang="hr-HR" sz="1600" b="1" dirty="0" smtClean="0"/>
              <a:t>,MD,PHD</a:t>
            </a:r>
          </a:p>
          <a:p>
            <a:pPr algn="ctr"/>
            <a:endParaRPr lang="hr-HR" b="1" dirty="0"/>
          </a:p>
        </p:txBody>
      </p:sp>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14884"/>
            <a:ext cx="571472" cy="489267"/>
          </a:xfrm>
          <a:prstGeom prst="rect">
            <a:avLst/>
          </a:prstGeom>
          <a:noFill/>
          <a:ln>
            <a:noFill/>
          </a:ln>
        </p:spPr>
      </p:pic>
      <p:sp>
        <p:nvSpPr>
          <p:cNvPr id="9" name="Rectangle 8"/>
          <p:cNvSpPr/>
          <p:nvPr/>
        </p:nvSpPr>
        <p:spPr>
          <a:xfrm>
            <a:off x="0" y="4786322"/>
            <a:ext cx="3643306" cy="1323439"/>
          </a:xfrm>
          <a:prstGeom prst="rect">
            <a:avLst/>
          </a:prstGeom>
        </p:spPr>
        <p:txBody>
          <a:bodyPr wrap="square">
            <a:spAutoFit/>
          </a:bodyPr>
          <a:lstStyle/>
          <a:p>
            <a:pPr lvl="0" algn="ctr"/>
            <a:r>
              <a:rPr lang="hr-HR" sz="1600" i="1" dirty="0" smtClean="0">
                <a:solidFill>
                  <a:srgbClr val="000000"/>
                </a:solidFill>
              </a:rPr>
              <a:t>CROATIAN SOCIETY FOR COLPOSCOPY AND CERVICOVAGINAL PATHOLOGY, </a:t>
            </a:r>
            <a:r>
              <a:rPr lang="hr-HR" sz="1600" i="1" dirty="0" err="1" smtClean="0">
                <a:solidFill>
                  <a:srgbClr val="000000"/>
                </a:solidFill>
              </a:rPr>
              <a:t>memberof</a:t>
            </a:r>
            <a:r>
              <a:rPr lang="hr-HR" sz="1600" i="1" dirty="0" smtClean="0">
                <a:solidFill>
                  <a:srgbClr val="000000"/>
                </a:solidFill>
              </a:rPr>
              <a:t> I.F.C.P.C </a:t>
            </a:r>
            <a:r>
              <a:rPr lang="hr-HR" sz="1600" i="1" dirty="0" err="1" smtClean="0">
                <a:solidFill>
                  <a:srgbClr val="000000"/>
                </a:solidFill>
              </a:rPr>
              <a:t>and</a:t>
            </a:r>
            <a:r>
              <a:rPr lang="hr-HR" sz="1600" i="1" dirty="0" smtClean="0">
                <a:solidFill>
                  <a:srgbClr val="000000"/>
                </a:solidFill>
              </a:rPr>
              <a:t> E.F.C</a:t>
            </a:r>
            <a:endParaRPr lang="hr-HR" sz="1600" dirty="0">
              <a:solidFill>
                <a:srgbClr val="000000"/>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9"/>
          <p:cNvPicPr>
            <a:picLocks noChangeAspect="1"/>
          </p:cNvPicPr>
          <p:nvPr/>
        </p:nvPicPr>
        <p:blipFill>
          <a:blip r:embed="rId2"/>
          <a:srcRect/>
          <a:stretch>
            <a:fillRect/>
          </a:stretch>
        </p:blipFill>
        <p:spPr bwMode="auto">
          <a:xfrm>
            <a:off x="360391" y="-285776"/>
            <a:ext cx="5105877" cy="3143272"/>
          </a:xfrm>
          <a:prstGeom prst="rect">
            <a:avLst/>
          </a:prstGeom>
          <a:noFill/>
          <a:ln w="9525">
            <a:noFill/>
            <a:miter lim="800000"/>
            <a:headEnd/>
            <a:tailEnd/>
          </a:ln>
        </p:spPr>
      </p:pic>
      <p:sp>
        <p:nvSpPr>
          <p:cNvPr id="3" name="TextBox 2"/>
          <p:cNvSpPr txBox="1"/>
          <p:nvPr/>
        </p:nvSpPr>
        <p:spPr>
          <a:xfrm>
            <a:off x="1428728" y="2857496"/>
            <a:ext cx="2786082" cy="646331"/>
          </a:xfrm>
          <a:prstGeom prst="rect">
            <a:avLst/>
          </a:prstGeom>
          <a:noFill/>
        </p:spPr>
        <p:txBody>
          <a:bodyPr wrap="square" rtlCol="0">
            <a:spAutoFit/>
          </a:bodyPr>
          <a:lstStyle/>
          <a:p>
            <a:pPr algn="ctr"/>
            <a:r>
              <a:rPr lang="hr-HR" dirty="0" smtClean="0"/>
              <a:t>Mreža </a:t>
            </a:r>
            <a:r>
              <a:rPr lang="hr-HR" dirty="0" err="1" smtClean="0"/>
              <a:t>kolposkopskih</a:t>
            </a:r>
            <a:endParaRPr lang="hr-HR" dirty="0" smtClean="0"/>
          </a:p>
          <a:p>
            <a:pPr algn="ctr"/>
            <a:r>
              <a:rPr lang="hr-HR" dirty="0" smtClean="0"/>
              <a:t> ambulanta</a:t>
            </a:r>
            <a:endParaRPr lang="hr-HR" dirty="0"/>
          </a:p>
        </p:txBody>
      </p:sp>
      <p:pic>
        <p:nvPicPr>
          <p:cNvPr id="4" name="Picture 14" descr="j0172629"/>
          <p:cNvPicPr>
            <a:picLocks noChangeAspect="1" noChangeArrowheads="1" noCrop="1"/>
          </p:cNvPicPr>
          <p:nvPr/>
        </p:nvPicPr>
        <p:blipFill>
          <a:blip r:embed="rId3"/>
          <a:srcRect/>
          <a:stretch>
            <a:fillRect/>
          </a:stretch>
        </p:blipFill>
        <p:spPr bwMode="auto">
          <a:xfrm>
            <a:off x="5715008" y="500042"/>
            <a:ext cx="1357322" cy="1661748"/>
          </a:xfrm>
          <a:prstGeom prst="rect">
            <a:avLst/>
          </a:prstGeom>
          <a:noFill/>
        </p:spPr>
      </p:pic>
      <p:sp>
        <p:nvSpPr>
          <p:cNvPr id="5" name="Title 1"/>
          <p:cNvSpPr txBox="1">
            <a:spLocks/>
          </p:cNvSpPr>
          <p:nvPr/>
        </p:nvSpPr>
        <p:spPr bwMode="auto">
          <a:xfrm>
            <a:off x="1500166" y="4286256"/>
            <a:ext cx="4929190" cy="503237"/>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rmAutofit fontScale="75000" lnSpcReduction="20000"/>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hr-HR" sz="4400" b="0" i="0" u="none" strike="noStrike" kern="0" cap="none" spc="0" normalizeH="0" baseline="0" noProof="0" dirty="0" smtClean="0">
                <a:ln>
                  <a:noFill/>
                </a:ln>
                <a:solidFill>
                  <a:schemeClr val="tx2"/>
                </a:solidFill>
                <a:effectLst/>
                <a:uLnTx/>
                <a:uFillTx/>
                <a:latin typeface="+mj-lt"/>
                <a:ea typeface="+mj-ea"/>
                <a:cs typeface="+mj-cs"/>
              </a:rPr>
              <a:t>IT </a:t>
            </a:r>
            <a:r>
              <a:rPr kumimoji="0" lang="hr-HR" sz="4400" b="0" i="0" u="none" strike="noStrike" kern="0" cap="none" spc="0" normalizeH="0" baseline="0" noProof="0" dirty="0" err="1" smtClean="0">
                <a:ln>
                  <a:noFill/>
                </a:ln>
                <a:solidFill>
                  <a:schemeClr val="tx2"/>
                </a:solidFill>
                <a:effectLst/>
                <a:uLnTx/>
                <a:uFillTx/>
                <a:latin typeface="+mj-lt"/>
                <a:ea typeface="+mj-ea"/>
                <a:cs typeface="+mj-cs"/>
              </a:rPr>
              <a:t>support</a:t>
            </a:r>
            <a:endParaRPr kumimoji="0" lang="hr-HR" sz="4400" b="0" i="0" u="none" strike="noStrike" kern="0" cap="none" spc="0" normalizeH="0" baseline="0" noProof="0" dirty="0">
              <a:ln>
                <a:noFill/>
              </a:ln>
              <a:solidFill>
                <a:schemeClr val="tx2"/>
              </a:solidFill>
              <a:effectLst/>
              <a:uLnTx/>
              <a:uFillTx/>
              <a:latin typeface="+mj-lt"/>
              <a:ea typeface="+mj-ea"/>
              <a:cs typeface="+mj-cs"/>
            </a:endParaRPr>
          </a:p>
        </p:txBody>
      </p:sp>
      <p:pic>
        <p:nvPicPr>
          <p:cNvPr id="6" name="Picture 6" descr="Slikovni rezultat za it support"/>
          <p:cNvPicPr>
            <a:picLocks noChangeAspect="1" noChangeArrowheads="1"/>
          </p:cNvPicPr>
          <p:nvPr/>
        </p:nvPicPr>
        <p:blipFill>
          <a:blip r:embed="rId4"/>
          <a:srcRect/>
          <a:stretch>
            <a:fillRect/>
          </a:stretch>
        </p:blipFill>
        <p:spPr bwMode="auto">
          <a:xfrm>
            <a:off x="1785918" y="4857760"/>
            <a:ext cx="3532187" cy="1635125"/>
          </a:xfrm>
          <a:prstGeom prst="rect">
            <a:avLst/>
          </a:prstGeom>
          <a:noFill/>
          <a:ln w="9525">
            <a:noFill/>
            <a:miter lim="800000"/>
            <a:headEnd/>
            <a:tailEnd/>
          </a:ln>
        </p:spPr>
      </p:pic>
      <p:pic>
        <p:nvPicPr>
          <p:cNvPr id="7" name="Picture 4" descr="Slikovni rezultat za Goals"/>
          <p:cNvPicPr>
            <a:picLocks noChangeAspect="1" noChangeArrowheads="1"/>
          </p:cNvPicPr>
          <p:nvPr/>
        </p:nvPicPr>
        <p:blipFill>
          <a:blip r:embed="rId5"/>
          <a:srcRect/>
          <a:stretch>
            <a:fillRect/>
          </a:stretch>
        </p:blipFill>
        <p:spPr bwMode="auto">
          <a:xfrm>
            <a:off x="6429388" y="2357430"/>
            <a:ext cx="1992538" cy="1500174"/>
          </a:xfrm>
          <a:prstGeom prst="rect">
            <a:avLst/>
          </a:prstGeom>
          <a:noFill/>
        </p:spPr>
      </p:pic>
      <p:graphicFrame>
        <p:nvGraphicFramePr>
          <p:cNvPr id="8" name="Diagram 7"/>
          <p:cNvGraphicFramePr/>
          <p:nvPr/>
        </p:nvGraphicFramePr>
        <p:xfrm>
          <a:off x="6215074" y="3786190"/>
          <a:ext cx="2928926" cy="21431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8"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2910" y="214290"/>
            <a:ext cx="8229600" cy="1143000"/>
          </a:xfrm>
        </p:spPr>
        <p:txBody>
          <a:bodyPr/>
          <a:lstStyle/>
          <a:p>
            <a:r>
              <a:rPr lang="hr-HR" dirty="0" smtClean="0"/>
              <a:t>Razmišljanja umjesto zaključaka</a:t>
            </a:r>
            <a:br>
              <a:rPr lang="hr-HR" dirty="0" smtClean="0"/>
            </a:br>
            <a:endParaRPr lang="hr-HR" dirty="0"/>
          </a:p>
        </p:txBody>
      </p:sp>
      <p:sp>
        <p:nvSpPr>
          <p:cNvPr id="4" name="Content Placeholder 3"/>
          <p:cNvSpPr>
            <a:spLocks noGrp="1"/>
          </p:cNvSpPr>
          <p:nvPr>
            <p:ph idx="1"/>
          </p:nvPr>
        </p:nvSpPr>
        <p:spPr>
          <a:xfrm>
            <a:off x="5072066" y="1071547"/>
            <a:ext cx="3729006" cy="1357322"/>
          </a:xfrm>
        </p:spPr>
        <p:txBody>
          <a:bodyPr/>
          <a:lstStyle/>
          <a:p>
            <a:r>
              <a:rPr lang="hr-HR" dirty="0" smtClean="0"/>
              <a:t>Glavni registar </a:t>
            </a:r>
          </a:p>
          <a:p>
            <a:pPr>
              <a:buNone/>
            </a:pPr>
            <a:r>
              <a:rPr lang="hr-HR" dirty="0" smtClean="0"/>
              <a:t> Informatički centar</a:t>
            </a:r>
            <a:endParaRPr lang="hr-HR" dirty="0"/>
          </a:p>
        </p:txBody>
      </p:sp>
      <p:graphicFrame>
        <p:nvGraphicFramePr>
          <p:cNvPr id="5" name="Diagram 4"/>
          <p:cNvGraphicFramePr/>
          <p:nvPr/>
        </p:nvGraphicFramePr>
        <p:xfrm>
          <a:off x="0" y="428604"/>
          <a:ext cx="4071934" cy="371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786050" y="3143248"/>
            <a:ext cx="2571768" cy="4801314"/>
          </a:xfrm>
          <a:prstGeom prst="rect">
            <a:avLst/>
          </a:prstGeom>
          <a:noFill/>
        </p:spPr>
        <p:txBody>
          <a:bodyPr wrap="square" rtlCol="0">
            <a:spAutoFit/>
          </a:bodyPr>
          <a:lstStyle/>
          <a:p>
            <a:pPr algn="l"/>
            <a:r>
              <a:rPr lang="hr-HR" dirty="0" smtClean="0"/>
              <a:t>Regionalni centri- </a:t>
            </a:r>
          </a:p>
          <a:p>
            <a:pPr algn="l"/>
            <a:r>
              <a:rPr lang="hr-HR" dirty="0" err="1" smtClean="0"/>
              <a:t>kolposkopske</a:t>
            </a:r>
            <a:r>
              <a:rPr lang="hr-HR" dirty="0" smtClean="0"/>
              <a:t> jedinice</a:t>
            </a:r>
          </a:p>
          <a:p>
            <a:pPr algn="l">
              <a:buFont typeface="Arial" pitchFamily="34" charset="0"/>
              <a:buChar char="•"/>
            </a:pPr>
            <a:r>
              <a:rPr lang="hr-HR" dirty="0" smtClean="0"/>
              <a:t>Zagreb</a:t>
            </a:r>
          </a:p>
          <a:p>
            <a:pPr algn="l">
              <a:buFont typeface="Arial" pitchFamily="34" charset="0"/>
              <a:buChar char="•"/>
            </a:pPr>
            <a:r>
              <a:rPr lang="hr-HR" dirty="0" smtClean="0"/>
              <a:t>Rijeka </a:t>
            </a:r>
          </a:p>
          <a:p>
            <a:pPr algn="l">
              <a:buFont typeface="Arial" pitchFamily="34" charset="0"/>
              <a:buChar char="•"/>
            </a:pPr>
            <a:r>
              <a:rPr lang="hr-HR" dirty="0" smtClean="0"/>
              <a:t>Osijek</a:t>
            </a:r>
          </a:p>
          <a:p>
            <a:pPr algn="l">
              <a:buFont typeface="Arial" pitchFamily="34" charset="0"/>
              <a:buChar char="•"/>
            </a:pPr>
            <a:r>
              <a:rPr lang="hr-HR" dirty="0" smtClean="0"/>
              <a:t>Split </a:t>
            </a:r>
          </a:p>
          <a:p>
            <a:pPr algn="l">
              <a:buFont typeface="Arial" pitchFamily="34" charset="0"/>
              <a:buChar char="•"/>
            </a:pPr>
            <a:r>
              <a:rPr lang="hr-HR" dirty="0" smtClean="0"/>
              <a:t>Varaždin</a:t>
            </a:r>
          </a:p>
          <a:p>
            <a:pPr algn="l">
              <a:buFont typeface="Arial" pitchFamily="34" charset="0"/>
              <a:buChar char="•"/>
            </a:pPr>
            <a:r>
              <a:rPr lang="hr-HR" dirty="0" smtClean="0"/>
              <a:t>Karlovac</a:t>
            </a:r>
          </a:p>
          <a:p>
            <a:pPr algn="l">
              <a:buFont typeface="Arial" pitchFamily="34" charset="0"/>
              <a:buChar char="•"/>
            </a:pPr>
            <a:r>
              <a:rPr lang="hr-HR" dirty="0" smtClean="0"/>
              <a:t>Koprivnica</a:t>
            </a:r>
          </a:p>
          <a:p>
            <a:pPr algn="l">
              <a:buFont typeface="Arial" pitchFamily="34" charset="0"/>
              <a:buChar char="•"/>
            </a:pPr>
            <a:r>
              <a:rPr lang="hr-HR" dirty="0" smtClean="0"/>
              <a:t>Virovitica</a:t>
            </a:r>
          </a:p>
          <a:p>
            <a:pPr algn="l">
              <a:buFont typeface="Arial" pitchFamily="34" charset="0"/>
              <a:buChar char="•"/>
            </a:pPr>
            <a:r>
              <a:rPr lang="hr-HR" dirty="0" smtClean="0"/>
              <a:t>Dubrovnik</a:t>
            </a:r>
          </a:p>
          <a:p>
            <a:pPr algn="l">
              <a:buFont typeface="Arial" pitchFamily="34" charset="0"/>
              <a:buChar char="•"/>
            </a:pPr>
            <a:r>
              <a:rPr lang="hr-HR" dirty="0" err="1" smtClean="0"/>
              <a:t>.Gospić</a:t>
            </a:r>
            <a:endParaRPr lang="hr-HR" dirty="0" smtClean="0"/>
          </a:p>
          <a:p>
            <a:pPr algn="l">
              <a:buFont typeface="Arial" pitchFamily="34" charset="0"/>
              <a:buChar char="•"/>
            </a:pPr>
            <a:r>
              <a:rPr lang="hr-HR" dirty="0" smtClean="0"/>
              <a:t>Zadar…….</a:t>
            </a:r>
          </a:p>
          <a:p>
            <a:pPr algn="l">
              <a:buFont typeface="Arial" pitchFamily="34" charset="0"/>
              <a:buChar char="•"/>
            </a:pPr>
            <a:r>
              <a:rPr lang="hr-HR" dirty="0" smtClean="0"/>
              <a:t>.</a:t>
            </a:r>
          </a:p>
          <a:p>
            <a:pPr algn="l">
              <a:buFont typeface="Arial" pitchFamily="34" charset="0"/>
              <a:buChar char="•"/>
            </a:pPr>
            <a:r>
              <a:rPr lang="hr-HR" dirty="0" smtClean="0"/>
              <a:t>.</a:t>
            </a:r>
          </a:p>
          <a:p>
            <a:pPr>
              <a:buFont typeface="Arial" pitchFamily="34" charset="0"/>
              <a:buChar char="•"/>
            </a:pPr>
            <a:endParaRPr lang="hr-HR" dirty="0" smtClean="0"/>
          </a:p>
          <a:p>
            <a:pPr>
              <a:buFont typeface="Arial" pitchFamily="34" charset="0"/>
              <a:buChar char="•"/>
            </a:pPr>
            <a:endParaRPr lang="hr-HR" dirty="0"/>
          </a:p>
        </p:txBody>
      </p:sp>
      <p:sp>
        <p:nvSpPr>
          <p:cNvPr id="7" name="TextBox 6"/>
          <p:cNvSpPr txBox="1"/>
          <p:nvPr/>
        </p:nvSpPr>
        <p:spPr>
          <a:xfrm>
            <a:off x="5357818" y="2357430"/>
            <a:ext cx="3786182" cy="1477328"/>
          </a:xfrm>
          <a:prstGeom prst="rect">
            <a:avLst/>
          </a:prstGeom>
          <a:noFill/>
        </p:spPr>
        <p:txBody>
          <a:bodyPr wrap="square" rtlCol="0">
            <a:spAutoFit/>
          </a:bodyPr>
          <a:lstStyle/>
          <a:p>
            <a:pPr algn="l"/>
            <a:r>
              <a:rPr lang="hr-HR" dirty="0" err="1" smtClean="0"/>
              <a:t>Kolposkopske</a:t>
            </a:r>
            <a:r>
              <a:rPr lang="hr-HR" dirty="0" smtClean="0"/>
              <a:t> jedinice- Ambulante </a:t>
            </a:r>
          </a:p>
          <a:p>
            <a:pPr algn="l">
              <a:buFont typeface="Arial" pitchFamily="34" charset="0"/>
              <a:buChar char="•"/>
            </a:pPr>
            <a:r>
              <a:rPr lang="hr-HR" dirty="0" smtClean="0"/>
              <a:t> </a:t>
            </a:r>
            <a:r>
              <a:rPr lang="hr-HR" dirty="0" err="1" smtClean="0"/>
              <a:t>kolposkopija</a:t>
            </a:r>
            <a:endParaRPr lang="hr-HR" dirty="0" smtClean="0"/>
          </a:p>
          <a:p>
            <a:pPr algn="l">
              <a:buFont typeface="Arial" pitchFamily="34" charset="0"/>
              <a:buChar char="•"/>
            </a:pPr>
            <a:r>
              <a:rPr lang="hr-HR" dirty="0" smtClean="0"/>
              <a:t> histološka verifikacija promjena</a:t>
            </a:r>
          </a:p>
          <a:p>
            <a:pPr algn="l">
              <a:buFont typeface="Arial" pitchFamily="34" charset="0"/>
              <a:buChar char="•"/>
            </a:pPr>
            <a:r>
              <a:rPr lang="hr-HR" dirty="0" smtClean="0"/>
              <a:t>LETZ, </a:t>
            </a:r>
            <a:r>
              <a:rPr lang="hr-HR" dirty="0" err="1" smtClean="0"/>
              <a:t>konizacije</a:t>
            </a:r>
            <a:r>
              <a:rPr lang="hr-HR" dirty="0" smtClean="0"/>
              <a:t> nožem</a:t>
            </a:r>
          </a:p>
          <a:p>
            <a:pPr algn="l">
              <a:buFont typeface="Arial" pitchFamily="34" charset="0"/>
              <a:buChar char="•"/>
            </a:pPr>
            <a:r>
              <a:rPr lang="hr-HR" dirty="0" smtClean="0"/>
              <a:t>HPV status</a:t>
            </a:r>
            <a:endParaRPr lang="hr-HR" dirty="0"/>
          </a:p>
        </p:txBody>
      </p:sp>
      <p:pic>
        <p:nvPicPr>
          <p:cNvPr id="8" name="Picture 2" descr="Slikovni rezultat za medical bus"/>
          <p:cNvPicPr>
            <a:picLocks noChangeAspect="1" noChangeArrowheads="1"/>
          </p:cNvPicPr>
          <p:nvPr/>
        </p:nvPicPr>
        <p:blipFill>
          <a:blip r:embed="rId7" cstate="print"/>
          <a:srcRect/>
          <a:stretch>
            <a:fillRect/>
          </a:stretch>
        </p:blipFill>
        <p:spPr bwMode="auto">
          <a:xfrm>
            <a:off x="357158" y="4000504"/>
            <a:ext cx="1619261" cy="1214446"/>
          </a:xfrm>
          <a:prstGeom prst="rect">
            <a:avLst/>
          </a:prstGeom>
          <a:ln>
            <a:noFill/>
          </a:ln>
          <a:effectLst>
            <a:softEdge rad="112500"/>
          </a:effectLst>
        </p:spPr>
      </p:pic>
      <p:pic>
        <p:nvPicPr>
          <p:cNvPr id="9" name="Picture 6" descr="Slikovni rezultat za it support"/>
          <p:cNvPicPr>
            <a:picLocks noChangeAspect="1" noChangeArrowheads="1"/>
          </p:cNvPicPr>
          <p:nvPr/>
        </p:nvPicPr>
        <p:blipFill>
          <a:blip r:embed="rId8" cstate="print"/>
          <a:srcRect/>
          <a:stretch>
            <a:fillRect/>
          </a:stretch>
        </p:blipFill>
        <p:spPr bwMode="auto">
          <a:xfrm>
            <a:off x="285720" y="6031260"/>
            <a:ext cx="1785918" cy="826740"/>
          </a:xfrm>
          <a:prstGeom prst="rect">
            <a:avLst/>
          </a:prstGeom>
          <a:noFill/>
          <a:ln w="9525">
            <a:noFill/>
            <a:miter lim="800000"/>
            <a:headEnd/>
            <a:tailEnd/>
          </a:ln>
        </p:spPr>
      </p:pic>
      <p:pic>
        <p:nvPicPr>
          <p:cNvPr id="59394" name="Picture 2" descr="Slikovni rezultat za medical standards"/>
          <p:cNvPicPr>
            <a:picLocks noChangeAspect="1" noChangeArrowheads="1"/>
          </p:cNvPicPr>
          <p:nvPr/>
        </p:nvPicPr>
        <p:blipFill>
          <a:blip r:embed="rId9"/>
          <a:srcRect/>
          <a:stretch>
            <a:fillRect/>
          </a:stretch>
        </p:blipFill>
        <p:spPr bwMode="auto">
          <a:xfrm>
            <a:off x="5715008" y="3857628"/>
            <a:ext cx="2714604" cy="1085842"/>
          </a:xfrm>
          <a:prstGeom prst="rect">
            <a:avLst/>
          </a:prstGeom>
          <a:noFill/>
        </p:spPr>
      </p:pic>
      <p:sp>
        <p:nvSpPr>
          <p:cNvPr id="13" name="TextBox 12"/>
          <p:cNvSpPr txBox="1"/>
          <p:nvPr/>
        </p:nvSpPr>
        <p:spPr>
          <a:xfrm>
            <a:off x="5357818" y="5000636"/>
            <a:ext cx="3500462" cy="2154436"/>
          </a:xfrm>
          <a:prstGeom prst="rect">
            <a:avLst/>
          </a:prstGeom>
          <a:noFill/>
        </p:spPr>
        <p:txBody>
          <a:bodyPr wrap="square" rtlCol="0">
            <a:spAutoFit/>
          </a:bodyPr>
          <a:lstStyle/>
          <a:p>
            <a:pPr algn="l">
              <a:buFont typeface="Arial" pitchFamily="34" charset="0"/>
              <a:buChar char="•"/>
            </a:pPr>
            <a:r>
              <a:rPr lang="hr-HR" sz="1400" dirty="0" smtClean="0"/>
              <a:t>Broj licenciranih </a:t>
            </a:r>
            <a:r>
              <a:rPr lang="hr-HR" sz="1400" dirty="0" err="1" smtClean="0"/>
              <a:t>kolposkopičara</a:t>
            </a:r>
            <a:endParaRPr lang="hr-HR" sz="1400" dirty="0" smtClean="0"/>
          </a:p>
          <a:p>
            <a:pPr algn="l">
              <a:buFont typeface="Arial" pitchFamily="34" charset="0"/>
              <a:buChar char="•"/>
            </a:pPr>
            <a:r>
              <a:rPr lang="hr-HR" sz="1400" dirty="0" smtClean="0"/>
              <a:t>Broj </a:t>
            </a:r>
            <a:r>
              <a:rPr lang="hr-HR" sz="1400" dirty="0" err="1" smtClean="0"/>
              <a:t>kolposkopa</a:t>
            </a:r>
            <a:endParaRPr lang="hr-HR" sz="1400" dirty="0" smtClean="0"/>
          </a:p>
          <a:p>
            <a:pPr algn="l">
              <a:buFont typeface="Arial" pitchFamily="34" charset="0"/>
              <a:buChar char="•"/>
            </a:pPr>
            <a:r>
              <a:rPr lang="hr-HR" sz="1400" dirty="0" smtClean="0"/>
              <a:t>Broj pregleda</a:t>
            </a:r>
          </a:p>
          <a:p>
            <a:pPr algn="l">
              <a:buFont typeface="Arial" pitchFamily="34" charset="0"/>
              <a:buChar char="•"/>
            </a:pPr>
            <a:r>
              <a:rPr lang="hr-HR" sz="1400" dirty="0" smtClean="0"/>
              <a:t>Broj LSIL/ HSIL/ karcinoma</a:t>
            </a:r>
          </a:p>
          <a:p>
            <a:pPr algn="l">
              <a:buFont typeface="Arial" pitchFamily="34" charset="0"/>
              <a:buChar char="•"/>
            </a:pPr>
            <a:r>
              <a:rPr lang="hr-HR" sz="1400" dirty="0" smtClean="0"/>
              <a:t>Broj digitalnih </a:t>
            </a:r>
            <a:r>
              <a:rPr lang="hr-HR" sz="1400" dirty="0" err="1" smtClean="0"/>
              <a:t>kolposkopa</a:t>
            </a:r>
            <a:endParaRPr lang="hr-HR" sz="1400" dirty="0" smtClean="0"/>
          </a:p>
          <a:p>
            <a:pPr algn="l">
              <a:buFont typeface="Arial" pitchFamily="34" charset="0"/>
              <a:buChar char="•"/>
            </a:pPr>
            <a:r>
              <a:rPr lang="hr-HR" sz="1400" dirty="0" smtClean="0"/>
              <a:t>Broj slikovne pohrane promjena</a:t>
            </a:r>
          </a:p>
          <a:p>
            <a:pPr algn="l">
              <a:buFont typeface="Arial" pitchFamily="34" charset="0"/>
              <a:buChar char="•"/>
            </a:pPr>
            <a:r>
              <a:rPr lang="hr-HR" sz="1400" dirty="0" smtClean="0"/>
              <a:t>Mogućnost telekomunikacije …….</a:t>
            </a:r>
          </a:p>
          <a:p>
            <a:pPr algn="l">
              <a:buFont typeface="Arial" pitchFamily="34" charset="0"/>
              <a:buChar char="•"/>
            </a:pPr>
            <a:endParaRPr lang="hr-HR" dirty="0" smtClean="0"/>
          </a:p>
          <a:p>
            <a:pPr algn="l"/>
            <a:endParaRPr lang="hr-H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59394"/>
                                        </p:tgtEl>
                                        <p:attrNameLst>
                                          <p:attrName>style.visibility</p:attrName>
                                        </p:attrNameLst>
                                      </p:cBhvr>
                                      <p:to>
                                        <p:strVal val="visible"/>
                                      </p:to>
                                    </p:set>
                                    <p:anim calcmode="lin" valueType="num">
                                      <p:cBhvr>
                                        <p:cTn id="17" dur="500" fill="hold"/>
                                        <p:tgtEl>
                                          <p:spTgt spid="59394"/>
                                        </p:tgtEl>
                                        <p:attrNameLst>
                                          <p:attrName>ppt_w</p:attrName>
                                        </p:attrNameLst>
                                      </p:cBhvr>
                                      <p:tavLst>
                                        <p:tav tm="0">
                                          <p:val>
                                            <p:fltVal val="0"/>
                                          </p:val>
                                        </p:tav>
                                        <p:tav tm="100000">
                                          <p:val>
                                            <p:strVal val="#ppt_w"/>
                                          </p:val>
                                        </p:tav>
                                      </p:tavLst>
                                    </p:anim>
                                    <p:anim calcmode="lin" valueType="num">
                                      <p:cBhvr>
                                        <p:cTn id="18" dur="500" fill="hold"/>
                                        <p:tgtEl>
                                          <p:spTgt spid="59394"/>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5"/>
          <p:cNvSpPr>
            <a:spLocks noChangeArrowheads="1"/>
          </p:cNvSpPr>
          <p:nvPr/>
        </p:nvSpPr>
        <p:spPr bwMode="auto">
          <a:xfrm>
            <a:off x="785786" y="645881"/>
            <a:ext cx="7358114" cy="2354491"/>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SVEUČILI</a:t>
            </a:r>
            <a:r>
              <a:rPr kumimoji="0" lang="hr-HR" sz="1100" b="0" i="0" u="none" strike="noStrike" cap="none" normalizeH="0" baseline="0" dirty="0" smtClean="0">
                <a:ln>
                  <a:noFill/>
                </a:ln>
                <a:solidFill>
                  <a:schemeClr val="tx1"/>
                </a:solidFill>
                <a:effectLst/>
                <a:latin typeface="Calibri"/>
                <a:ea typeface="Times New Roman" pitchFamily="18" charset="0"/>
                <a:cs typeface="Times New Roman" pitchFamily="18" charset="0"/>
              </a:rPr>
              <a:t>Š</a:t>
            </a: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TE U ZAGREBU - MEDICINSKI FAKULTET</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HRVATSKO DRU</a:t>
            </a:r>
            <a:r>
              <a:rPr kumimoji="0" lang="hr-HR" sz="1100" b="0" i="0" u="none" strike="noStrike" cap="none" normalizeH="0" baseline="0" dirty="0" smtClean="0">
                <a:ln>
                  <a:noFill/>
                </a:ln>
                <a:solidFill>
                  <a:schemeClr val="tx1"/>
                </a:solidFill>
                <a:effectLst/>
                <a:latin typeface="Calibri"/>
                <a:ea typeface="Times New Roman" pitchFamily="18" charset="0"/>
                <a:cs typeface="Times New Roman" pitchFamily="18" charset="0"/>
              </a:rPr>
              <a:t>Š</a:t>
            </a: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TVO ZA KOLPOSKOPIJU I BOLESTI</a:t>
            </a:r>
            <a:b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VRATA MATERNICE HRVATSKOG LIJEČNIČKOG ZBORA</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HRVATSKO DRUŠTVO GINEKOLOGA I OPSTETRIČARA HRVATSKOG LIJEČNIČKOG ZBORA</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organiziraju</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poslijediplomski tečaj stalnog medicinskog usavr</a:t>
            </a:r>
            <a:r>
              <a:rPr kumimoji="0" lang="hr-HR" sz="1100" b="0" i="0" u="none" strike="noStrike" cap="none" normalizeH="0" baseline="0" dirty="0" smtClean="0">
                <a:ln>
                  <a:noFill/>
                </a:ln>
                <a:solidFill>
                  <a:schemeClr val="tx1"/>
                </a:solidFill>
                <a:effectLst/>
                <a:latin typeface="Calibri"/>
                <a:ea typeface="Times New Roman" pitchFamily="18" charset="0"/>
                <a:cs typeface="Times New Roman" pitchFamily="18" charset="0"/>
              </a:rPr>
              <a:t>š</a:t>
            </a: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avanja</a:t>
            </a:r>
            <a:b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 kategorije</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MJESTO I ULOGA KOLPOSKOPIJE U RANOJ DIJAGNOZI I PREVENCIJI NEOPLASTIČKIH PROMJENA VRATA MATERNICE I DONJEG GENITALNOG TRAKTA</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Voditelji tečaja</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Prof</a:t>
            </a:r>
            <a:r>
              <a:rPr kumimoji="0" lang="hr-HR"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hr-HR" sz="11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dr</a:t>
            </a:r>
            <a:r>
              <a:rPr kumimoji="0" lang="hr-HR"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hr-HR" sz="11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sc</a:t>
            </a:r>
            <a:r>
              <a:rPr kumimoji="0" lang="hr-HR"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Goran Grubišić</a:t>
            </a:r>
            <a:br>
              <a:rPr kumimoji="0" lang="hr-HR"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hr-HR" sz="11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Prof</a:t>
            </a:r>
            <a:r>
              <a:rPr kumimoji="0" lang="hr-HR"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hr-HR" sz="11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dr</a:t>
            </a:r>
            <a:r>
              <a:rPr kumimoji="0" lang="hr-HR"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hr-HR" sz="11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sc</a:t>
            </a:r>
            <a:r>
              <a:rPr kumimoji="0" lang="hr-HR"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Damir Babić</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8612" name="Slika 1" descr="grb%20novi"/>
          <p:cNvPicPr>
            <a:picLocks noChangeAspect="1" noChangeArrowheads="1"/>
          </p:cNvPicPr>
          <p:nvPr/>
        </p:nvPicPr>
        <p:blipFill>
          <a:blip r:embed="rId2"/>
          <a:srcRect/>
          <a:stretch>
            <a:fillRect/>
          </a:stretch>
        </p:blipFill>
        <p:spPr bwMode="auto">
          <a:xfrm>
            <a:off x="714348" y="214290"/>
            <a:ext cx="857250" cy="866775"/>
          </a:xfrm>
          <a:prstGeom prst="rect">
            <a:avLst/>
          </a:prstGeom>
          <a:noFill/>
        </p:spPr>
      </p:pic>
      <p:sp>
        <p:nvSpPr>
          <p:cNvPr id="68614" name="Rectangle 6"/>
          <p:cNvSpPr>
            <a:spLocks noChangeArrowheads="1"/>
          </p:cNvSpPr>
          <p:nvPr/>
        </p:nvSpPr>
        <p:spPr bwMode="auto">
          <a:xfrm>
            <a:off x="0" y="3214686"/>
            <a:ext cx="9144000" cy="0"/>
          </a:xfrm>
          <a:prstGeom prst="rect">
            <a:avLst/>
          </a:prstGeom>
          <a:noFill/>
          <a:ln w="9525">
            <a:noFill/>
            <a:miter lim="800000"/>
            <a:headEnd/>
            <a:tailEnd/>
          </a:ln>
          <a:effectLst/>
        </p:spPr>
        <p:txBody>
          <a:bodyPr vert="horz" wrap="none" lIns="91440"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Zagreb, 11. i 12. veljače 2016. </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MEDICINSKI FAKULTET SVEUČILI</a:t>
            </a:r>
            <a:r>
              <a:rPr kumimoji="0" lang="hr-HR" sz="1100" b="1" i="0" u="none" strike="noStrike" cap="none" normalizeH="0" baseline="0" dirty="0" smtClean="0">
                <a:ln>
                  <a:noFill/>
                </a:ln>
                <a:solidFill>
                  <a:schemeClr val="tx1"/>
                </a:solidFill>
                <a:effectLst/>
                <a:latin typeface="Calibri"/>
                <a:ea typeface="Times New Roman" pitchFamily="18" charset="0"/>
                <a:cs typeface="Times New Roman" pitchFamily="18" charset="0"/>
              </a:rPr>
              <a:t>Š</a:t>
            </a:r>
            <a:r>
              <a:rPr kumimoji="0" lang="hr-HR"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TA U ZAGREBU</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ZAVOD ZA PATOLOGIJU (SEMINARSKA DVORANA)</a:t>
            </a:r>
            <a:endParaRPr kumimoji="0" lang="hr-H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100" b="1" i="0" u="none" strike="noStrike" cap="none" normalizeH="0" baseline="0" dirty="0" err="1" smtClean="0">
                <a:ln>
                  <a:noFill/>
                </a:ln>
                <a:solidFill>
                  <a:schemeClr val="tx1"/>
                </a:solidFill>
                <a:effectLst/>
                <a:latin typeface="Calibri"/>
                <a:ea typeface="Times New Roman" pitchFamily="18" charset="0"/>
                <a:cs typeface="Times New Roman" pitchFamily="18" charset="0"/>
              </a:rPr>
              <a:t>Š</a:t>
            </a:r>
            <a:r>
              <a:rPr kumimoji="0" lang="hr-HR" sz="11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alata</a:t>
            </a:r>
            <a:r>
              <a:rPr kumimoji="0" lang="hr-HR"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10</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2571736" y="5143512"/>
            <a:ext cx="4572000" cy="646331"/>
          </a:xfrm>
          <a:prstGeom prst="rect">
            <a:avLst/>
          </a:prstGeom>
          <a:solidFill>
            <a:srgbClr val="FF0066"/>
          </a:solidFill>
        </p:spPr>
        <p:txBody>
          <a:bodyPr>
            <a:spAutoFit/>
          </a:bodyPr>
          <a:lstStyle/>
          <a:p>
            <a:pPr algn="l"/>
            <a:r>
              <a:rPr lang="hr-HR" b="1" dirty="0" smtClean="0"/>
              <a:t>Više od 200  </a:t>
            </a:r>
            <a:r>
              <a:rPr lang="hr-HR" b="1" dirty="0" err="1" smtClean="0"/>
              <a:t>kolposkopičara</a:t>
            </a:r>
            <a:r>
              <a:rPr lang="hr-HR" b="1" dirty="0" smtClean="0"/>
              <a:t> 12 tečaja Hrvatskog </a:t>
            </a:r>
            <a:r>
              <a:rPr lang="hr-HR" b="1" dirty="0" err="1" smtClean="0"/>
              <a:t>kolposkopskog</a:t>
            </a:r>
            <a:r>
              <a:rPr lang="hr-HR" b="1" dirty="0" smtClean="0"/>
              <a:t> društva</a:t>
            </a:r>
            <a:endParaRPr lang="hr-HR"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488"/>
            <a:ext cx="8229600" cy="1143000"/>
          </a:xfrm>
        </p:spPr>
        <p:txBody>
          <a:bodyPr/>
          <a:lstStyle/>
          <a:p>
            <a:r>
              <a:rPr lang="hr-HR" sz="1400" dirty="0" smtClean="0"/>
              <a:t>Interakcija između tri metode detekcije lezija vrata maternice</a:t>
            </a:r>
            <a:br>
              <a:rPr lang="hr-HR" sz="1400" dirty="0" smtClean="0"/>
            </a:br>
            <a:r>
              <a:rPr lang="hr-HR" sz="1400" dirty="0" smtClean="0"/>
              <a:t/>
            </a:r>
            <a:br>
              <a:rPr lang="hr-HR" sz="1400" dirty="0" smtClean="0"/>
            </a:br>
            <a:r>
              <a:rPr lang="hr-HR" sz="1400" dirty="0" err="1" smtClean="0"/>
              <a:t>Patohistološki</a:t>
            </a:r>
            <a:r>
              <a:rPr lang="hr-HR" sz="1400" dirty="0" smtClean="0"/>
              <a:t> nalaz zlatni standard</a:t>
            </a:r>
            <a:endParaRPr lang="hr-HR" sz="1400" dirty="0"/>
          </a:p>
        </p:txBody>
      </p:sp>
      <p:graphicFrame>
        <p:nvGraphicFramePr>
          <p:cNvPr id="4" name="Content Placeholder 3"/>
          <p:cNvGraphicFramePr>
            <a:graphicFrameLocks noGrp="1"/>
          </p:cNvGraphicFramePr>
          <p:nvPr>
            <p:ph idx="1"/>
          </p:nvPr>
        </p:nvGraphicFramePr>
        <p:xfrm>
          <a:off x="928662" y="1857364"/>
          <a:ext cx="7286676" cy="4614627"/>
        </p:xfrm>
        <a:graphic>
          <a:graphicData uri="http://schemas.openxmlformats.org/drawingml/2006/table">
            <a:tbl>
              <a:tblPr/>
              <a:tblGrid>
                <a:gridCol w="2655595"/>
                <a:gridCol w="2596084"/>
                <a:gridCol w="2034997"/>
              </a:tblGrid>
              <a:tr h="1379497">
                <a:tc>
                  <a:txBody>
                    <a:bodyPr/>
                    <a:lstStyle/>
                    <a:p>
                      <a:pPr algn="just">
                        <a:lnSpc>
                          <a:spcPct val="150000"/>
                        </a:lnSpc>
                        <a:spcAft>
                          <a:spcPts val="1000"/>
                        </a:spcAft>
                      </a:pPr>
                      <a:r>
                        <a:rPr lang="hr-HR" sz="1400" dirty="0">
                          <a:latin typeface="Times New Roman"/>
                          <a:ea typeface="Calibri"/>
                          <a:cs typeface="Times New Roman"/>
                        </a:rPr>
                        <a:t>NCI </a:t>
                      </a:r>
                      <a:r>
                        <a:rPr lang="hr-HR" sz="1400" dirty="0" err="1" smtClean="0">
                          <a:latin typeface="Times New Roman"/>
                          <a:ea typeface="Calibri"/>
                          <a:cs typeface="Times New Roman"/>
                        </a:rPr>
                        <a:t>Bethesda</a:t>
                      </a:r>
                      <a:r>
                        <a:rPr lang="hr-HR" sz="1400" dirty="0" smtClean="0">
                          <a:latin typeface="Times New Roman"/>
                          <a:ea typeface="Calibri"/>
                          <a:cs typeface="Times New Roman"/>
                        </a:rPr>
                        <a:t> </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pl-PL" sz="1400" dirty="0">
                          <a:latin typeface="Times New Roman"/>
                          <a:ea typeface="Calibri"/>
                          <a:cs typeface="Times New Roman"/>
                        </a:rPr>
                        <a:t>Kolposkospki  </a:t>
                      </a:r>
                      <a:r>
                        <a:rPr lang="pl-PL" sz="1400" dirty="0" smtClean="0">
                          <a:latin typeface="Times New Roman"/>
                          <a:ea typeface="Calibri"/>
                          <a:cs typeface="Times New Roman"/>
                        </a:rPr>
                        <a:t>obrazac</a:t>
                      </a:r>
                    </a:p>
                    <a:p>
                      <a:pPr algn="just">
                        <a:lnSpc>
                          <a:spcPct val="150000"/>
                        </a:lnSpc>
                        <a:spcAft>
                          <a:spcPts val="1000"/>
                        </a:spcAft>
                      </a:pPr>
                      <a:r>
                        <a:rPr lang="pl-PL" sz="1400" dirty="0" smtClean="0">
                          <a:latin typeface="Times New Roman"/>
                          <a:ea typeface="Calibri"/>
                          <a:cs typeface="Times New Roman"/>
                        </a:rPr>
                        <a:t>“</a:t>
                      </a:r>
                      <a:r>
                        <a:rPr lang="pt-BR" sz="1400" dirty="0">
                          <a:latin typeface="Times New Roman"/>
                          <a:ea typeface="Calibri"/>
                          <a:cs typeface="Times New Roman"/>
                        </a:rPr>
                        <a:t>Rio de Janeiro/Zagreb2011</a:t>
                      </a:r>
                      <a:r>
                        <a:rPr lang="pt-BR" sz="1400" dirty="0" smtClean="0">
                          <a:latin typeface="Times New Roman"/>
                          <a:ea typeface="Calibri"/>
                          <a:cs typeface="Times New Roman"/>
                        </a:rPr>
                        <a:t>“</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pt-BR" sz="1400" dirty="0">
                          <a:latin typeface="Times New Roman"/>
                          <a:ea typeface="Calibri"/>
                          <a:cs typeface="Times New Roman"/>
                        </a:rPr>
                        <a:t>Patohistološka klasifikacija</a:t>
                      </a:r>
                      <a:endParaRPr lang="hr-HR" sz="1400" dirty="0">
                        <a:latin typeface="Calibri"/>
                        <a:ea typeface="Calibri"/>
                        <a:cs typeface="Times New Roman"/>
                      </a:endParaRPr>
                    </a:p>
                    <a:p>
                      <a:pPr algn="just">
                        <a:lnSpc>
                          <a:spcPct val="150000"/>
                        </a:lnSpc>
                        <a:spcAft>
                          <a:spcPts val="1000"/>
                        </a:spcAft>
                      </a:pPr>
                      <a:r>
                        <a:rPr lang="pt-BR" sz="1400" dirty="0">
                          <a:latin typeface="Times New Roman"/>
                          <a:ea typeface="Calibri"/>
                          <a:cs typeface="Times New Roman"/>
                        </a:rPr>
                        <a:t> </a:t>
                      </a:r>
                      <a:r>
                        <a:rPr lang="hr-HR" sz="1400" dirty="0">
                          <a:latin typeface="Times New Roman"/>
                          <a:ea typeface="Calibri"/>
                          <a:cs typeface="Times New Roman"/>
                        </a:rPr>
                        <a:t>WHO </a:t>
                      </a:r>
                      <a:r>
                        <a:rPr lang="hr-HR" sz="1400" dirty="0" smtClean="0">
                          <a:latin typeface="Times New Roman"/>
                          <a:ea typeface="Calibri"/>
                          <a:cs typeface="Times New Roman"/>
                        </a:rPr>
                        <a:t>2014.</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418">
                <a:tc>
                  <a:txBody>
                    <a:bodyPr/>
                    <a:lstStyle/>
                    <a:p>
                      <a:pPr algn="just">
                        <a:lnSpc>
                          <a:spcPct val="150000"/>
                        </a:lnSpc>
                        <a:spcAft>
                          <a:spcPts val="1000"/>
                        </a:spcAft>
                      </a:pPr>
                      <a:r>
                        <a:rPr lang="hr-HR" sz="1400">
                          <a:latin typeface="Times New Roman"/>
                          <a:ea typeface="Calibri"/>
                          <a:cs typeface="Times New Roman"/>
                        </a:rPr>
                        <a:t>ASCUS</a:t>
                      </a:r>
                      <a:endParaRPr lang="hr-HR" sz="140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a:latin typeface="Times New Roman"/>
                          <a:ea typeface="Calibri"/>
                          <a:cs typeface="Times New Roman"/>
                        </a:rPr>
                        <a:t>G1</a:t>
                      </a:r>
                      <a:endParaRPr lang="hr-HR" sz="140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dirty="0" smtClean="0">
                          <a:latin typeface="Times New Roman"/>
                          <a:ea typeface="Calibri"/>
                          <a:cs typeface="Times New Roman"/>
                        </a:rPr>
                        <a:t> LSIL</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418">
                <a:tc>
                  <a:txBody>
                    <a:bodyPr/>
                    <a:lstStyle/>
                    <a:p>
                      <a:pPr algn="just">
                        <a:lnSpc>
                          <a:spcPct val="150000"/>
                        </a:lnSpc>
                        <a:spcAft>
                          <a:spcPts val="1000"/>
                        </a:spcAft>
                      </a:pPr>
                      <a:r>
                        <a:rPr lang="hr-HR" sz="1400">
                          <a:latin typeface="Times New Roman"/>
                          <a:ea typeface="Calibri"/>
                          <a:cs typeface="Times New Roman"/>
                        </a:rPr>
                        <a:t>ASC-H</a:t>
                      </a:r>
                      <a:endParaRPr lang="hr-HR" sz="140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a:latin typeface="Times New Roman"/>
                          <a:ea typeface="Calibri"/>
                          <a:cs typeface="Times New Roman"/>
                        </a:rPr>
                        <a:t>G2</a:t>
                      </a:r>
                      <a:endParaRPr lang="hr-HR" sz="140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dirty="0" smtClean="0">
                          <a:latin typeface="Times New Roman"/>
                          <a:ea typeface="Calibri"/>
                          <a:cs typeface="Times New Roman"/>
                        </a:rPr>
                        <a:t>HSIL</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418">
                <a:tc>
                  <a:txBody>
                    <a:bodyPr/>
                    <a:lstStyle/>
                    <a:p>
                      <a:pPr algn="just">
                        <a:lnSpc>
                          <a:spcPct val="150000"/>
                        </a:lnSpc>
                        <a:spcAft>
                          <a:spcPts val="1000"/>
                        </a:spcAft>
                      </a:pPr>
                      <a:r>
                        <a:rPr lang="hr-HR" sz="1400">
                          <a:latin typeface="Times New Roman"/>
                          <a:ea typeface="Calibri"/>
                          <a:cs typeface="Times New Roman"/>
                        </a:rPr>
                        <a:t>LSIL</a:t>
                      </a:r>
                      <a:endParaRPr lang="hr-HR" sz="140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a:latin typeface="Times New Roman"/>
                          <a:ea typeface="Calibri"/>
                          <a:cs typeface="Times New Roman"/>
                        </a:rPr>
                        <a:t>G1</a:t>
                      </a:r>
                      <a:endParaRPr lang="hr-HR" sz="140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dirty="0" smtClean="0">
                          <a:latin typeface="Times New Roman"/>
                          <a:ea typeface="Calibri"/>
                          <a:cs typeface="Times New Roman"/>
                        </a:rPr>
                        <a:t>LSIL</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418">
                <a:tc>
                  <a:txBody>
                    <a:bodyPr/>
                    <a:lstStyle/>
                    <a:p>
                      <a:pPr algn="just">
                        <a:lnSpc>
                          <a:spcPct val="150000"/>
                        </a:lnSpc>
                        <a:spcAft>
                          <a:spcPts val="1000"/>
                        </a:spcAft>
                      </a:pPr>
                      <a:r>
                        <a:rPr lang="hr-HR" sz="1400" dirty="0">
                          <a:latin typeface="Times New Roman"/>
                          <a:ea typeface="Calibri"/>
                          <a:cs typeface="Times New Roman"/>
                        </a:rPr>
                        <a:t>HSIL</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a:latin typeface="Times New Roman"/>
                          <a:ea typeface="Calibri"/>
                          <a:cs typeface="Times New Roman"/>
                        </a:rPr>
                        <a:t>G2</a:t>
                      </a:r>
                      <a:endParaRPr lang="hr-HR" sz="140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dirty="0" smtClean="0">
                          <a:latin typeface="Times New Roman"/>
                          <a:ea typeface="Calibri"/>
                          <a:cs typeface="Times New Roman"/>
                        </a:rPr>
                        <a:t>HSIL</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418">
                <a:tc>
                  <a:txBody>
                    <a:bodyPr/>
                    <a:lstStyle/>
                    <a:p>
                      <a:pPr algn="just">
                        <a:lnSpc>
                          <a:spcPct val="150000"/>
                        </a:lnSpc>
                        <a:spcAft>
                          <a:spcPts val="1000"/>
                        </a:spcAft>
                      </a:pPr>
                      <a:r>
                        <a:rPr lang="hr-HR" sz="1400" dirty="0">
                          <a:latin typeface="Times New Roman"/>
                          <a:ea typeface="Calibri"/>
                          <a:cs typeface="Times New Roman"/>
                        </a:rPr>
                        <a:t>CARCINOMA PLANOCELLULARE</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dirty="0">
                          <a:latin typeface="Times New Roman"/>
                          <a:ea typeface="Calibri"/>
                          <a:cs typeface="Times New Roman"/>
                        </a:rPr>
                        <a:t>Sumnja na malignu invaziju</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dirty="0">
                          <a:latin typeface="Times New Roman"/>
                          <a:ea typeface="Calibri"/>
                          <a:cs typeface="Times New Roman"/>
                        </a:rPr>
                        <a:t>CARCINOMA </a:t>
                      </a:r>
                      <a:r>
                        <a:rPr lang="hr-HR" sz="1400" dirty="0" err="1">
                          <a:latin typeface="Times New Roman"/>
                          <a:ea typeface="Calibri"/>
                          <a:cs typeface="Times New Roman"/>
                        </a:rPr>
                        <a:t>planocellulare</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418">
                <a:tc>
                  <a:txBody>
                    <a:bodyPr/>
                    <a:lstStyle/>
                    <a:p>
                      <a:pPr algn="just">
                        <a:lnSpc>
                          <a:spcPct val="150000"/>
                        </a:lnSpc>
                        <a:spcAft>
                          <a:spcPts val="1000"/>
                        </a:spcAft>
                      </a:pPr>
                      <a:r>
                        <a:rPr lang="hr-HR" sz="1400" dirty="0" smtClean="0">
                          <a:latin typeface="Calibri"/>
                          <a:ea typeface="Calibri"/>
                          <a:cs typeface="Times New Roman"/>
                        </a:rPr>
                        <a:t>AGL</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dirty="0" smtClean="0">
                          <a:latin typeface="Calibri"/>
                          <a:ea typeface="Calibri"/>
                          <a:cs typeface="Times New Roman"/>
                        </a:rPr>
                        <a:t>G2</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hr-HR" sz="1400" dirty="0" smtClean="0">
                          <a:latin typeface="Calibri"/>
                          <a:ea typeface="Calibri"/>
                          <a:cs typeface="Times New Roman"/>
                        </a:rPr>
                        <a:t>AIS</a:t>
                      </a:r>
                      <a:endParaRPr lang="hr-HR" sz="1400" dirty="0">
                        <a:latin typeface="Calibri"/>
                        <a:ea typeface="Calibri"/>
                        <a:cs typeface="Times New Roman"/>
                      </a:endParaRPr>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8837">
                <a:tc>
                  <a:txBody>
                    <a:bodyPr/>
                    <a:lstStyle/>
                    <a:p>
                      <a:r>
                        <a:rPr lang="hr-HR" dirty="0" err="1" smtClean="0"/>
                        <a:t>Adenocarcinoma</a:t>
                      </a:r>
                      <a:endParaRPr lang="hr-HR" dirty="0"/>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800" dirty="0" smtClean="0">
                          <a:latin typeface="Times New Roman"/>
                          <a:ea typeface="Calibri"/>
                          <a:cs typeface="Times New Roman"/>
                        </a:rPr>
                        <a:t>Sumnja na malignu invaziju</a:t>
                      </a:r>
                      <a:endParaRPr lang="hr-HR" sz="1800" dirty="0" smtClean="0">
                        <a:latin typeface="Calibri"/>
                        <a:ea typeface="Calibri"/>
                        <a:cs typeface="Times New Roman"/>
                      </a:endParaRPr>
                    </a:p>
                    <a:p>
                      <a:endParaRPr lang="hr-HR" dirty="0"/>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dirty="0" err="1" smtClean="0"/>
                        <a:t>Adenocarcinoma</a:t>
                      </a:r>
                      <a:endParaRPr lang="hr-HR" dirty="0" smtClean="0"/>
                    </a:p>
                    <a:p>
                      <a:endParaRPr lang="hr-HR" dirty="0"/>
                    </a:p>
                  </a:txBody>
                  <a:tcPr marL="30182" marR="30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3357554" y="214290"/>
            <a:ext cx="2357454" cy="369332"/>
          </a:xfrm>
          <a:prstGeom prst="rect">
            <a:avLst/>
          </a:prstGeom>
          <a:noFill/>
        </p:spPr>
        <p:txBody>
          <a:bodyPr wrap="square" rtlCol="0">
            <a:spAutoFit/>
          </a:bodyPr>
          <a:lstStyle/>
          <a:p>
            <a:r>
              <a:rPr lang="hr-HR" dirty="0" smtClean="0"/>
              <a:t>Tri jezika iste bolesti</a:t>
            </a:r>
            <a:endParaRPr lang="hr-H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48" y="1428736"/>
            <a:ext cx="8178132" cy="276999"/>
          </a:xfrm>
          <a:prstGeom prst="rect">
            <a:avLst/>
          </a:prstGeom>
        </p:spPr>
        <p:txBody>
          <a:bodyPr wrap="square">
            <a:spAutoFit/>
          </a:bodyPr>
          <a:lstStyle/>
          <a:p>
            <a:pPr algn="ctr"/>
            <a:r>
              <a:rPr lang="en-GB" sz="1200" dirty="0" smtClean="0"/>
              <a:t>European Journal of Obstetrics &amp; </a:t>
            </a:r>
            <a:r>
              <a:rPr lang="en-GB" sz="1200" dirty="0" err="1" smtClean="0"/>
              <a:t>Gynecology</a:t>
            </a:r>
            <a:r>
              <a:rPr lang="en-GB" sz="1200" dirty="0" smtClean="0"/>
              <a:t> and Reproductive Biology 170 (2013) 255–258</a:t>
            </a:r>
            <a:endParaRPr lang="en-GB" sz="1200" dirty="0"/>
          </a:p>
        </p:txBody>
      </p:sp>
      <p:sp>
        <p:nvSpPr>
          <p:cNvPr id="6" name="Rectangle 5"/>
          <p:cNvSpPr/>
          <p:nvPr/>
        </p:nvSpPr>
        <p:spPr>
          <a:xfrm>
            <a:off x="714348" y="0"/>
            <a:ext cx="7962678" cy="1261884"/>
          </a:xfrm>
          <a:prstGeom prst="rect">
            <a:avLst/>
          </a:prstGeom>
        </p:spPr>
        <p:txBody>
          <a:bodyPr wrap="square">
            <a:spAutoFit/>
          </a:bodyPr>
          <a:lstStyle/>
          <a:p>
            <a:pPr algn="ctr"/>
            <a:r>
              <a:rPr lang="en-GB" sz="2000" b="1" dirty="0" smtClean="0">
                <a:latin typeface="Times New Roman" pitchFamily="18" charset="0"/>
                <a:cs typeface="Times New Roman" pitchFamily="18" charset="0"/>
              </a:rPr>
              <a:t>European Federation of </a:t>
            </a:r>
            <a:r>
              <a:rPr lang="en-GB" sz="2000" b="1" dirty="0" err="1" smtClean="0">
                <a:latin typeface="Times New Roman" pitchFamily="18" charset="0"/>
                <a:cs typeface="Times New Roman" pitchFamily="18" charset="0"/>
              </a:rPr>
              <a:t>Colposcopy</a:t>
            </a:r>
            <a:r>
              <a:rPr lang="en-GB" sz="2000" b="1" dirty="0" smtClean="0">
                <a:latin typeface="Times New Roman" pitchFamily="18" charset="0"/>
                <a:cs typeface="Times New Roman" pitchFamily="18" charset="0"/>
              </a:rPr>
              <a:t> quality standards</a:t>
            </a:r>
          </a:p>
          <a:p>
            <a:pPr algn="ctr"/>
            <a:r>
              <a:rPr lang="en-GB" sz="2000" b="1" dirty="0" smtClean="0">
                <a:latin typeface="Times New Roman" pitchFamily="18" charset="0"/>
                <a:cs typeface="Times New Roman" pitchFamily="18" charset="0"/>
              </a:rPr>
              <a:t>Delphi consultation</a:t>
            </a:r>
          </a:p>
          <a:p>
            <a:pPr algn="ctr"/>
            <a:r>
              <a:rPr lang="en-GB" sz="1200" i="1" dirty="0" smtClean="0">
                <a:latin typeface="Times New Roman" pitchFamily="18" charset="0"/>
                <a:cs typeface="Times New Roman" pitchFamily="18" charset="0"/>
              </a:rPr>
              <a:t>Esther L. Moss a, Marc </a:t>
            </a:r>
            <a:r>
              <a:rPr lang="en-GB" sz="1200" i="1" dirty="0" err="1" smtClean="0">
                <a:latin typeface="Times New Roman" pitchFamily="18" charset="0"/>
                <a:cs typeface="Times New Roman" pitchFamily="18" charset="0"/>
              </a:rPr>
              <a:t>Arbyn</a:t>
            </a:r>
            <a:r>
              <a:rPr lang="en-GB" sz="1200" i="1" dirty="0" smtClean="0">
                <a:latin typeface="Times New Roman" pitchFamily="18" charset="0"/>
                <a:cs typeface="Times New Roman" pitchFamily="18" charset="0"/>
              </a:rPr>
              <a:t> b, Elizabeth </a:t>
            </a:r>
            <a:r>
              <a:rPr lang="en-GB" sz="1200" i="1" dirty="0" err="1" smtClean="0">
                <a:latin typeface="Times New Roman" pitchFamily="18" charset="0"/>
                <a:cs typeface="Times New Roman" pitchFamily="18" charset="0"/>
              </a:rPr>
              <a:t>Dollery</a:t>
            </a:r>
            <a:r>
              <a:rPr lang="en-GB" sz="1200" i="1" dirty="0" smtClean="0">
                <a:latin typeface="Times New Roman" pitchFamily="18" charset="0"/>
                <a:cs typeface="Times New Roman" pitchFamily="18" charset="0"/>
              </a:rPr>
              <a:t> c, Simon </a:t>
            </a:r>
            <a:r>
              <a:rPr lang="en-GB" sz="1200" i="1" dirty="0" err="1" smtClean="0">
                <a:latin typeface="Times New Roman" pitchFamily="18" charset="0"/>
                <a:cs typeface="Times New Roman" pitchFamily="18" charset="0"/>
              </a:rPr>
              <a:t>Leeson</a:t>
            </a:r>
            <a:r>
              <a:rPr lang="en-GB" sz="1200" i="1" dirty="0" smtClean="0">
                <a:latin typeface="Times New Roman" pitchFamily="18" charset="0"/>
                <a:cs typeface="Times New Roman" pitchFamily="18" charset="0"/>
              </a:rPr>
              <a:t> d, Karl Ulrich </a:t>
            </a:r>
            <a:r>
              <a:rPr lang="en-GB" sz="1200" i="1" dirty="0" err="1" smtClean="0">
                <a:latin typeface="Times New Roman" pitchFamily="18" charset="0"/>
                <a:cs typeface="Times New Roman" pitchFamily="18" charset="0"/>
              </a:rPr>
              <a:t>Petry</a:t>
            </a:r>
            <a:r>
              <a:rPr lang="en-GB" sz="1200" i="1" dirty="0" smtClean="0">
                <a:latin typeface="Times New Roman" pitchFamily="18" charset="0"/>
                <a:cs typeface="Times New Roman" pitchFamily="18" charset="0"/>
              </a:rPr>
              <a:t> e,</a:t>
            </a:r>
          </a:p>
          <a:p>
            <a:pPr algn="ctr"/>
            <a:r>
              <a:rPr lang="de-DE" sz="1200" i="1" dirty="0" smtClean="0">
                <a:latin typeface="Times New Roman" pitchFamily="18" charset="0"/>
                <a:cs typeface="Times New Roman" pitchFamily="18" charset="0"/>
              </a:rPr>
              <a:t>Pekka Nieminen f, Charles W.E. Redman g,*</a:t>
            </a:r>
          </a:p>
          <a:p>
            <a:pPr algn="ctr"/>
            <a:r>
              <a:rPr lang="en-GB" sz="1200" i="1" dirty="0" smtClean="0">
                <a:latin typeface="Times New Roman" pitchFamily="18" charset="0"/>
                <a:cs typeface="Times New Roman" pitchFamily="18" charset="0"/>
              </a:rPr>
              <a:t>a Department of Gynaecological Oncology, University Hospitals of Leicester, Leicester</a:t>
            </a:r>
            <a:endParaRPr lang="en-GB" sz="1200" i="1" dirty="0">
              <a:latin typeface="Times New Roman" pitchFamily="18" charset="0"/>
              <a:cs typeface="Times New Roman" pitchFamily="18" charset="0"/>
            </a:endParaRPr>
          </a:p>
        </p:txBody>
      </p:sp>
      <p:pic>
        <p:nvPicPr>
          <p:cNvPr id="66562" name="Picture 2" descr="C:\Users\drazan.butorac\Desktop\DESKTOP 27.9.2013\Presentacije i radovi o njima\Berlin 2012\Prezentacije u Berlinu\145 - Copy.JPG"/>
          <p:cNvPicPr>
            <a:picLocks noChangeAspect="1" noChangeArrowheads="1"/>
          </p:cNvPicPr>
          <p:nvPr/>
        </p:nvPicPr>
        <p:blipFill>
          <a:blip r:embed="rId2" cstate="print"/>
          <a:srcRect/>
          <a:stretch>
            <a:fillRect/>
          </a:stretch>
        </p:blipFill>
        <p:spPr bwMode="auto">
          <a:xfrm>
            <a:off x="142844" y="1857622"/>
            <a:ext cx="3114061" cy="43574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aphicFrame>
        <p:nvGraphicFramePr>
          <p:cNvPr id="9" name="Table 8"/>
          <p:cNvGraphicFramePr>
            <a:graphicFrameLocks noGrp="1"/>
          </p:cNvGraphicFramePr>
          <p:nvPr/>
        </p:nvGraphicFramePr>
        <p:xfrm>
          <a:off x="3286116" y="1785926"/>
          <a:ext cx="5796136" cy="4480372"/>
        </p:xfrm>
        <a:graphic>
          <a:graphicData uri="http://schemas.openxmlformats.org/drawingml/2006/table">
            <a:tbl>
              <a:tblPr/>
              <a:tblGrid>
                <a:gridCol w="4994369"/>
                <a:gridCol w="801767"/>
              </a:tblGrid>
              <a:tr h="926353">
                <a:tc>
                  <a:txBody>
                    <a:bodyPr/>
                    <a:lstStyle/>
                    <a:p>
                      <a:pPr algn="just">
                        <a:spcAft>
                          <a:spcPts val="0"/>
                        </a:spcAft>
                      </a:pPr>
                      <a:r>
                        <a:rPr lang="en-GB" sz="1400" b="1" dirty="0">
                          <a:latin typeface="Times New Roman"/>
                          <a:ea typeface="Times New Roman"/>
                          <a:cs typeface="Times New Roman"/>
                        </a:rPr>
                        <a:t>Identified targets</a:t>
                      </a:r>
                      <a:endParaRPr lang="en-GB"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a:latin typeface="Times New Roman"/>
                          <a:ea typeface="Times New Roman"/>
                          <a:cs typeface="Times New Roman"/>
                        </a:rPr>
                        <a:t>Target</a:t>
                      </a:r>
                      <a:endParaRPr lang="en-GB" sz="1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331">
                <a:tc>
                  <a:txBody>
                    <a:bodyPr/>
                    <a:lstStyle/>
                    <a:p>
                      <a:pPr algn="just">
                        <a:spcAft>
                          <a:spcPts val="0"/>
                        </a:spcAft>
                      </a:pPr>
                      <a:r>
                        <a:rPr lang="en-GB" sz="1400" dirty="0">
                          <a:latin typeface="Times New Roman"/>
                          <a:ea typeface="Times New Roman"/>
                          <a:cs typeface="Times New Roman"/>
                        </a:rPr>
                        <a:t>Percentage of </a:t>
                      </a:r>
                      <a:r>
                        <a:rPr lang="en-GB" sz="1400" dirty="0" err="1">
                          <a:latin typeface="Times New Roman"/>
                          <a:ea typeface="Times New Roman"/>
                          <a:cs typeface="Times New Roman"/>
                        </a:rPr>
                        <a:t>excisional</a:t>
                      </a:r>
                      <a:r>
                        <a:rPr lang="en-GB" sz="1400" dirty="0">
                          <a:latin typeface="Times New Roman"/>
                          <a:ea typeface="Times New Roman"/>
                          <a:cs typeface="Times New Roman"/>
                        </a:rPr>
                        <a:t> treatments/</a:t>
                      </a:r>
                      <a:r>
                        <a:rPr lang="en-GB" sz="1400" dirty="0" err="1">
                          <a:latin typeface="Times New Roman"/>
                          <a:ea typeface="Times New Roman"/>
                          <a:cs typeface="Times New Roman"/>
                        </a:rPr>
                        <a:t>conizations</a:t>
                      </a:r>
                      <a:r>
                        <a:rPr lang="en-GB" sz="1400" dirty="0">
                          <a:latin typeface="Times New Roman"/>
                          <a:ea typeface="Times New Roman"/>
                          <a:cs typeface="Times New Roman"/>
                        </a:rPr>
                        <a:t> containing CIN2+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dirty="0">
                          <a:solidFill>
                            <a:srgbClr val="FF0000"/>
                          </a:solidFill>
                          <a:latin typeface="Times New Roman"/>
                          <a:ea typeface="Times New Roman"/>
                          <a:cs typeface="Times New Roman"/>
                        </a:rPr>
                        <a:t>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279">
                <a:tc>
                  <a:txBody>
                    <a:bodyPr/>
                    <a:lstStyle/>
                    <a:p>
                      <a:pPr algn="just">
                        <a:spcAft>
                          <a:spcPts val="0"/>
                        </a:spcAft>
                      </a:pPr>
                      <a:r>
                        <a:rPr lang="en-GB" sz="1400" dirty="0">
                          <a:latin typeface="Times New Roman"/>
                          <a:ea typeface="Times New Roman"/>
                          <a:cs typeface="Times New Roman"/>
                        </a:rPr>
                        <a:t>Percentage of cases having a </a:t>
                      </a:r>
                      <a:r>
                        <a:rPr lang="en-GB" sz="1400" dirty="0" err="1">
                          <a:latin typeface="Times New Roman"/>
                          <a:ea typeface="Times New Roman"/>
                          <a:cs typeface="Times New Roman"/>
                        </a:rPr>
                        <a:t>colposcopic</a:t>
                      </a:r>
                      <a:r>
                        <a:rPr lang="en-GB" sz="1400" dirty="0">
                          <a:latin typeface="Times New Roman"/>
                          <a:ea typeface="Times New Roman"/>
                          <a:cs typeface="Times New Roman"/>
                        </a:rPr>
                        <a:t> examination prior to treatment for abnormal cervical cytology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dirty="0">
                          <a:solidFill>
                            <a:srgbClr val="FF0000"/>
                          </a:solidFill>
                          <a:latin typeface="Times New Roman"/>
                          <a:ea typeface="Times New Roman"/>
                          <a:cs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520">
                <a:tc>
                  <a:txBody>
                    <a:bodyPr/>
                    <a:lstStyle/>
                    <a:p>
                      <a:pPr>
                        <a:spcAft>
                          <a:spcPts val="0"/>
                        </a:spcAft>
                      </a:pPr>
                      <a:r>
                        <a:rPr lang="en-GB" sz="1400" dirty="0">
                          <a:latin typeface="Times New Roman"/>
                          <a:ea typeface="Times New Roman"/>
                          <a:cs typeface="Times New Roman"/>
                        </a:rPr>
                        <a:t>Percentage of excised lesions/</a:t>
                      </a:r>
                      <a:r>
                        <a:rPr lang="en-GB" sz="1400" dirty="0" err="1">
                          <a:latin typeface="Times New Roman"/>
                          <a:ea typeface="Times New Roman"/>
                          <a:cs typeface="Times New Roman"/>
                        </a:rPr>
                        <a:t>conizations</a:t>
                      </a:r>
                      <a:r>
                        <a:rPr lang="en-GB" sz="1400" dirty="0">
                          <a:latin typeface="Times New Roman"/>
                          <a:ea typeface="Times New Roman"/>
                          <a:cs typeface="Times New Roman"/>
                        </a:rPr>
                        <a:t> with clear margins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dirty="0">
                          <a:solidFill>
                            <a:srgbClr val="FF0000"/>
                          </a:solidFill>
                          <a:latin typeface="Times New Roman"/>
                          <a:ea typeface="Times New Roman"/>
                          <a:cs typeface="Times New Roman"/>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331">
                <a:tc>
                  <a:txBody>
                    <a:bodyPr/>
                    <a:lstStyle/>
                    <a:p>
                      <a:pPr>
                        <a:spcAft>
                          <a:spcPts val="0"/>
                        </a:spcAft>
                      </a:pPr>
                      <a:r>
                        <a:rPr lang="en-GB" sz="1400" dirty="0">
                          <a:latin typeface="Times New Roman"/>
                          <a:ea typeface="Times New Roman"/>
                          <a:cs typeface="Times New Roman"/>
                        </a:rPr>
                        <a:t>Documentation of whether the </a:t>
                      </a:r>
                      <a:r>
                        <a:rPr lang="en-GB" sz="1400" dirty="0" err="1">
                          <a:latin typeface="Times New Roman"/>
                          <a:ea typeface="Times New Roman"/>
                          <a:cs typeface="Times New Roman"/>
                        </a:rPr>
                        <a:t>squamocolumnar</a:t>
                      </a:r>
                      <a:r>
                        <a:rPr lang="en-GB" sz="1400" dirty="0">
                          <a:latin typeface="Times New Roman"/>
                          <a:ea typeface="Times New Roman"/>
                          <a:cs typeface="Times New Roman"/>
                        </a:rPr>
                        <a:t> junction has been seen or not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dirty="0">
                          <a:solidFill>
                            <a:srgbClr val="FF0000"/>
                          </a:solidFill>
                          <a:latin typeface="Times New Roman"/>
                          <a:ea typeface="Times New Roman"/>
                          <a:cs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279">
                <a:tc>
                  <a:txBody>
                    <a:bodyPr/>
                    <a:lstStyle/>
                    <a:p>
                      <a:pPr>
                        <a:spcAft>
                          <a:spcPts val="0"/>
                        </a:spcAft>
                      </a:pPr>
                      <a:r>
                        <a:rPr lang="en-GB" sz="1400" dirty="0">
                          <a:latin typeface="Times New Roman"/>
                          <a:ea typeface="Times New Roman"/>
                          <a:cs typeface="Times New Roman"/>
                        </a:rPr>
                        <a:t>Number of </a:t>
                      </a:r>
                      <a:r>
                        <a:rPr lang="en-GB" sz="1400" dirty="0" err="1">
                          <a:latin typeface="Times New Roman"/>
                          <a:ea typeface="Times New Roman"/>
                          <a:cs typeface="Times New Roman"/>
                        </a:rPr>
                        <a:t>colposcopies</a:t>
                      </a:r>
                      <a:r>
                        <a:rPr lang="en-GB" sz="1400" dirty="0">
                          <a:latin typeface="Times New Roman"/>
                          <a:ea typeface="Times New Roman"/>
                          <a:cs typeface="Times New Roman"/>
                        </a:rPr>
                        <a:t> personally performed each year for a low-grade/minor abnormality on cervical cytology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dirty="0">
                          <a:solidFill>
                            <a:srgbClr val="FF0000"/>
                          </a:solidFill>
                          <a:latin typeface="Times New Roman"/>
                          <a:ea typeface="Times New Roman"/>
                          <a:cs typeface="Times New Roman"/>
                        </a:rPr>
                        <a:t>&gt;50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279">
                <a:tc>
                  <a:txBody>
                    <a:bodyPr/>
                    <a:lstStyle/>
                    <a:p>
                      <a:pPr algn="just">
                        <a:spcAft>
                          <a:spcPts val="0"/>
                        </a:spcAft>
                      </a:pPr>
                      <a:r>
                        <a:rPr lang="en-GB" sz="1400" dirty="0">
                          <a:latin typeface="Times New Roman"/>
                          <a:ea typeface="Times New Roman"/>
                          <a:cs typeface="Times New Roman"/>
                        </a:rPr>
                        <a:t>Number of </a:t>
                      </a:r>
                      <a:r>
                        <a:rPr lang="en-GB" sz="1400" dirty="0" err="1">
                          <a:latin typeface="Times New Roman"/>
                          <a:ea typeface="Times New Roman"/>
                          <a:cs typeface="Times New Roman"/>
                        </a:rPr>
                        <a:t>colposcopies</a:t>
                      </a:r>
                      <a:r>
                        <a:rPr lang="en-GB" sz="1400" dirty="0">
                          <a:latin typeface="Times New Roman"/>
                          <a:ea typeface="Times New Roman"/>
                          <a:cs typeface="Times New Roman"/>
                        </a:rPr>
                        <a:t> personally performed each year for high-grade/major abnormality on cervical cytology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dirty="0">
                          <a:solidFill>
                            <a:srgbClr val="FF0000"/>
                          </a:solidFill>
                          <a:latin typeface="Times New Roman"/>
                          <a:ea typeface="Times New Roman"/>
                          <a:cs typeface="Times New Roman"/>
                        </a:rPr>
                        <a:t>&gt;50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r-HR" dirty="0" smtClean="0"/>
              <a:t>Statistika</a:t>
            </a:r>
            <a:endParaRPr lang="hr-HR" dirty="0"/>
          </a:p>
        </p:txBody>
      </p:sp>
      <p:sp>
        <p:nvSpPr>
          <p:cNvPr id="7" name="Content Placeholder 6"/>
          <p:cNvSpPr>
            <a:spLocks noGrp="1"/>
          </p:cNvSpPr>
          <p:nvPr>
            <p:ph sz="quarter" idx="4"/>
          </p:nvPr>
        </p:nvSpPr>
        <p:spPr>
          <a:xfrm>
            <a:off x="0" y="1428736"/>
            <a:ext cx="8686800" cy="4500594"/>
          </a:xfrm>
        </p:spPr>
        <p:txBody>
          <a:bodyPr/>
          <a:lstStyle/>
          <a:p>
            <a:r>
              <a:rPr lang="hr-HR" sz="2000" dirty="0" smtClean="0"/>
              <a:t>Broj </a:t>
            </a:r>
            <a:r>
              <a:rPr lang="hr-HR" sz="2000" dirty="0" err="1" smtClean="0"/>
              <a:t>kolposkopskih</a:t>
            </a:r>
            <a:r>
              <a:rPr lang="hr-HR" sz="2000" dirty="0" smtClean="0"/>
              <a:t> pregleda ( tjedno, mjesečno, godišnje)?</a:t>
            </a:r>
          </a:p>
          <a:p>
            <a:r>
              <a:rPr lang="hr-HR" sz="2000" dirty="0" smtClean="0"/>
              <a:t>Broj zadovoljavajućih, koliko nezadovoljavajućih </a:t>
            </a:r>
            <a:r>
              <a:rPr lang="hr-HR" sz="2000" dirty="0" err="1" smtClean="0"/>
              <a:t>kolposkopija</a:t>
            </a:r>
            <a:r>
              <a:rPr lang="hr-HR" sz="2000" dirty="0" smtClean="0"/>
              <a:t>?</a:t>
            </a:r>
          </a:p>
          <a:p>
            <a:r>
              <a:rPr lang="hr-HR" sz="2000" dirty="0" smtClean="0"/>
              <a:t>Broj opisanih </a:t>
            </a:r>
            <a:r>
              <a:rPr lang="hr-HR" sz="2000" dirty="0" err="1" smtClean="0"/>
              <a:t>skvamokolomnih</a:t>
            </a:r>
            <a:r>
              <a:rPr lang="hr-HR" sz="2000" dirty="0" smtClean="0"/>
              <a:t> granica (SKG)?</a:t>
            </a:r>
          </a:p>
          <a:p>
            <a:r>
              <a:rPr lang="hr-HR" sz="2000" dirty="0" smtClean="0"/>
              <a:t>Broj Tipova I,II,III.?</a:t>
            </a:r>
          </a:p>
          <a:p>
            <a:r>
              <a:rPr lang="hr-HR" sz="2000" dirty="0" smtClean="0"/>
              <a:t>Broj k</a:t>
            </a:r>
            <a:r>
              <a:rPr lang="vi-VN" sz="2000" dirty="0" smtClean="0"/>
              <a:t>olposkopska promjena zaprema </a:t>
            </a:r>
            <a:r>
              <a:rPr lang="hr-HR" sz="2000" dirty="0" smtClean="0"/>
              <a:t>postocima : 25,50,75%?</a:t>
            </a:r>
          </a:p>
          <a:p>
            <a:r>
              <a:rPr lang="hr-HR" sz="2000" dirty="0" smtClean="0"/>
              <a:t>Broj  urednih, G1,G2,nespecifičnih, suspektnih </a:t>
            </a:r>
            <a:r>
              <a:rPr lang="hr-HR" sz="2000" dirty="0" err="1" smtClean="0"/>
              <a:t>kolposkopskih</a:t>
            </a:r>
            <a:r>
              <a:rPr lang="hr-HR" sz="2000" dirty="0" smtClean="0"/>
              <a:t> nalaza?</a:t>
            </a:r>
          </a:p>
          <a:p>
            <a:r>
              <a:rPr lang="hr-HR" sz="2000" dirty="0" smtClean="0"/>
              <a:t>Broj biopsija nakon </a:t>
            </a:r>
            <a:r>
              <a:rPr lang="hr-HR" sz="2000" dirty="0" err="1" smtClean="0"/>
              <a:t>kolposkopskog</a:t>
            </a:r>
            <a:r>
              <a:rPr lang="hr-HR" sz="2000" dirty="0" smtClean="0"/>
              <a:t> pregleda?</a:t>
            </a:r>
          </a:p>
          <a:p>
            <a:r>
              <a:rPr lang="hr-HR" sz="2000" dirty="0" smtClean="0"/>
              <a:t>Broj potvrđenih </a:t>
            </a:r>
            <a:r>
              <a:rPr lang="hr-HR" sz="2000" dirty="0" err="1" smtClean="0"/>
              <a:t>kolposkopskih</a:t>
            </a:r>
            <a:r>
              <a:rPr lang="hr-HR" sz="2000" dirty="0" smtClean="0"/>
              <a:t> dijagnozi potvrđenih </a:t>
            </a:r>
            <a:r>
              <a:rPr lang="hr-HR" sz="2000" dirty="0" err="1" smtClean="0"/>
              <a:t>patohistološkom</a:t>
            </a:r>
            <a:r>
              <a:rPr lang="hr-HR" sz="2000" dirty="0" smtClean="0"/>
              <a:t> </a:t>
            </a:r>
            <a:r>
              <a:rPr lang="hr-HR" sz="2000" dirty="0" err="1" smtClean="0"/>
              <a:t>dijangozom</a:t>
            </a:r>
            <a:r>
              <a:rPr lang="hr-HR" sz="2000" dirty="0" smtClean="0"/>
              <a:t>?</a:t>
            </a:r>
          </a:p>
          <a:p>
            <a:r>
              <a:rPr lang="hr-HR" sz="2000" dirty="0" smtClean="0"/>
              <a:t>Broj citoloških dijagnoza potvrđenih </a:t>
            </a:r>
            <a:r>
              <a:rPr lang="hr-HR" sz="2000" dirty="0" err="1" smtClean="0"/>
              <a:t>kolposkopskom</a:t>
            </a:r>
            <a:r>
              <a:rPr lang="hr-HR" sz="2000" dirty="0" smtClean="0"/>
              <a:t> i </a:t>
            </a:r>
            <a:r>
              <a:rPr lang="hr-HR" sz="2000" dirty="0" err="1" smtClean="0"/>
              <a:t>patohistološkom</a:t>
            </a:r>
            <a:r>
              <a:rPr lang="hr-HR" sz="2000" dirty="0" smtClean="0"/>
              <a:t> dijagnozom?</a:t>
            </a:r>
          </a:p>
          <a:p>
            <a:r>
              <a:rPr lang="hr-HR" sz="2000" dirty="0" smtClean="0"/>
              <a:t>Broj </a:t>
            </a:r>
            <a:r>
              <a:rPr lang="hr-HR" sz="2000" dirty="0" err="1" smtClean="0"/>
              <a:t>owertreatment</a:t>
            </a:r>
            <a:r>
              <a:rPr lang="hr-HR" sz="2000" dirty="0" smtClean="0"/>
              <a:t> ( manje od HSIL - histološka dg)</a:t>
            </a:r>
          </a:p>
          <a:p>
            <a:pPr>
              <a:buNone/>
            </a:pPr>
            <a:endParaRPr lang="hr-HR" sz="2000" dirty="0" smtClean="0"/>
          </a:p>
          <a:p>
            <a:endParaRPr lang="hr-HR" dirty="0" smtClean="0"/>
          </a:p>
          <a:p>
            <a:endParaRPr lang="hr-HR" dirty="0" smtClean="0"/>
          </a:p>
          <a:p>
            <a:endParaRPr lang="hr-HR" dirty="0" smtClean="0"/>
          </a:p>
          <a:p>
            <a:endParaRPr lang="hr-HR" dirty="0" smtClean="0"/>
          </a:p>
          <a:p>
            <a:endParaRPr lang="hr-HR" dirty="0"/>
          </a:p>
        </p:txBody>
      </p:sp>
      <p:pic>
        <p:nvPicPr>
          <p:cNvPr id="8" name="Picture 2" descr="C:\Users\Drazan\Desktop\HZZJ Nakić 2017\numerologija_ostvarenje.jpg"/>
          <p:cNvPicPr>
            <a:picLocks noChangeAspect="1" noChangeArrowheads="1"/>
          </p:cNvPicPr>
          <p:nvPr/>
        </p:nvPicPr>
        <p:blipFill>
          <a:blip r:embed="rId2"/>
          <a:srcRect/>
          <a:stretch>
            <a:fillRect/>
          </a:stretch>
        </p:blipFill>
        <p:spPr bwMode="auto">
          <a:xfrm>
            <a:off x="0" y="0"/>
            <a:ext cx="2214546" cy="1384091"/>
          </a:xfrm>
          <a:prstGeom prst="rect">
            <a:avLst/>
          </a:prstGeom>
          <a:noFill/>
        </p:spPr>
      </p:pic>
      <p:pic>
        <p:nvPicPr>
          <p:cNvPr id="9" name="Picture 6" descr="Slikovni rezultat za it support"/>
          <p:cNvPicPr>
            <a:picLocks noChangeAspect="1" noChangeArrowheads="1"/>
          </p:cNvPicPr>
          <p:nvPr/>
        </p:nvPicPr>
        <p:blipFill>
          <a:blip r:embed="rId3" cstate="print"/>
          <a:srcRect/>
          <a:stretch>
            <a:fillRect/>
          </a:stretch>
        </p:blipFill>
        <p:spPr bwMode="auto">
          <a:xfrm>
            <a:off x="6683383" y="5718928"/>
            <a:ext cx="2460617" cy="11390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670" y="-24"/>
            <a:ext cx="6615130" cy="1143000"/>
          </a:xfrm>
        </p:spPr>
        <p:txBody>
          <a:bodyPr/>
          <a:lstStyle/>
          <a:p>
            <a:r>
              <a:rPr lang="hr-HR" dirty="0" smtClean="0"/>
              <a:t>Razmišljanja umjesto zaključaka</a:t>
            </a:r>
            <a:endParaRPr lang="hr-HR" dirty="0"/>
          </a:p>
        </p:txBody>
      </p:sp>
      <p:pic>
        <p:nvPicPr>
          <p:cNvPr id="4" name="Content Placeholder 3" descr="IMG_8458.PNG"/>
          <p:cNvPicPr>
            <a:picLocks noGrp="1" noChangeAspect="1"/>
          </p:cNvPicPr>
          <p:nvPr>
            <p:ph idx="1"/>
          </p:nvPr>
        </p:nvPicPr>
        <p:blipFill>
          <a:blip r:embed="rId2" cstate="print"/>
          <a:stretch>
            <a:fillRect/>
          </a:stretch>
        </p:blipFill>
        <p:spPr>
          <a:xfrm>
            <a:off x="6929454" y="1142984"/>
            <a:ext cx="1845734" cy="2768601"/>
          </a:xfrm>
          <a:prstGeom prst="rect">
            <a:avLst/>
          </a:prstGeom>
          <a:ln>
            <a:noFill/>
          </a:ln>
          <a:effectLst>
            <a:softEdge rad="112500"/>
          </a:effectLst>
        </p:spPr>
      </p:pic>
      <p:sp>
        <p:nvSpPr>
          <p:cNvPr id="5" name="TextBox 4"/>
          <p:cNvSpPr txBox="1"/>
          <p:nvPr/>
        </p:nvSpPr>
        <p:spPr>
          <a:xfrm>
            <a:off x="214282" y="1285860"/>
            <a:ext cx="4572032" cy="4247317"/>
          </a:xfrm>
          <a:prstGeom prst="rect">
            <a:avLst/>
          </a:prstGeom>
          <a:solidFill>
            <a:schemeClr val="bg1">
              <a:lumMod val="85000"/>
            </a:schemeClr>
          </a:solidFill>
        </p:spPr>
        <p:txBody>
          <a:bodyPr wrap="square" rtlCol="0">
            <a:spAutoFit/>
          </a:bodyPr>
          <a:lstStyle/>
          <a:p>
            <a:pPr algn="l"/>
            <a:r>
              <a:rPr lang="hr-HR" b="1" dirty="0" err="1" smtClean="0"/>
              <a:t>Kolposkopski</a:t>
            </a:r>
            <a:r>
              <a:rPr lang="hr-HR" b="1" dirty="0" smtClean="0"/>
              <a:t> nalaz  </a:t>
            </a:r>
            <a:r>
              <a:rPr lang="hr-HR" dirty="0" smtClean="0"/>
              <a:t>mora imati : </a:t>
            </a:r>
          </a:p>
          <a:p>
            <a:pPr algn="l">
              <a:buFont typeface="Arial" pitchFamily="34" charset="0"/>
              <a:buChar char="•"/>
            </a:pPr>
            <a:r>
              <a:rPr lang="hr-HR" dirty="0" smtClean="0"/>
              <a:t>Godine pacijentice</a:t>
            </a:r>
          </a:p>
          <a:p>
            <a:pPr algn="l">
              <a:buFont typeface="Arial" pitchFamily="34" charset="0"/>
              <a:buChar char="•"/>
            </a:pPr>
            <a:r>
              <a:rPr lang="hr-HR" dirty="0" smtClean="0"/>
              <a:t>Paritet</a:t>
            </a:r>
          </a:p>
          <a:p>
            <a:pPr algn="l">
              <a:buFont typeface="Arial" pitchFamily="34" charset="0"/>
              <a:buChar char="•"/>
            </a:pPr>
            <a:r>
              <a:rPr lang="hr-HR" dirty="0" smtClean="0"/>
              <a:t>Rezultat </a:t>
            </a:r>
            <a:r>
              <a:rPr lang="hr-HR" dirty="0" err="1" smtClean="0"/>
              <a:t>predhodnog</a:t>
            </a:r>
            <a:r>
              <a:rPr lang="hr-HR" dirty="0" smtClean="0"/>
              <a:t> liječenja</a:t>
            </a:r>
          </a:p>
          <a:p>
            <a:pPr algn="l">
              <a:buFont typeface="Arial" pitchFamily="34" charset="0"/>
              <a:buChar char="•"/>
            </a:pPr>
            <a:r>
              <a:rPr lang="hr-HR" dirty="0" smtClean="0"/>
              <a:t>Rezultat Papa testa</a:t>
            </a:r>
          </a:p>
          <a:p>
            <a:pPr algn="l">
              <a:buFont typeface="Arial" pitchFamily="34" charset="0"/>
              <a:buChar char="•"/>
            </a:pPr>
            <a:r>
              <a:rPr lang="hr-HR" dirty="0" smtClean="0"/>
              <a:t>Rezultat HPV testiranja? </a:t>
            </a:r>
          </a:p>
          <a:p>
            <a:pPr algn="l">
              <a:buFont typeface="Arial" pitchFamily="34" charset="0"/>
              <a:buChar char="•"/>
            </a:pPr>
            <a:r>
              <a:rPr lang="hr-HR" dirty="0" smtClean="0"/>
              <a:t>Rezultat PHD nalaz ?</a:t>
            </a:r>
          </a:p>
          <a:p>
            <a:pPr algn="l">
              <a:buFont typeface="Arial" pitchFamily="34" charset="0"/>
              <a:buChar char="•"/>
            </a:pPr>
            <a:endParaRPr lang="hr-HR" dirty="0" smtClean="0"/>
          </a:p>
          <a:p>
            <a:pPr algn="l">
              <a:buFont typeface="Arial" pitchFamily="34" charset="0"/>
              <a:buChar char="•"/>
            </a:pPr>
            <a:endParaRPr lang="hr-HR" dirty="0" smtClean="0"/>
          </a:p>
          <a:p>
            <a:pPr algn="l">
              <a:buFont typeface="Arial" pitchFamily="34" charset="0"/>
              <a:buChar char="•"/>
            </a:pPr>
            <a:r>
              <a:rPr lang="hr-HR" dirty="0" smtClean="0"/>
              <a:t>Zadovoljava / </a:t>
            </a:r>
            <a:r>
              <a:rPr lang="hr-HR" dirty="0" err="1" smtClean="0"/>
              <a:t>Nezadovoljava</a:t>
            </a:r>
            <a:endParaRPr lang="hr-HR" dirty="0" smtClean="0"/>
          </a:p>
          <a:p>
            <a:pPr algn="l">
              <a:buFont typeface="Arial" pitchFamily="34" charset="0"/>
              <a:buChar char="•"/>
            </a:pPr>
            <a:r>
              <a:rPr lang="hr-HR" dirty="0" smtClean="0"/>
              <a:t>Tip lezije</a:t>
            </a:r>
          </a:p>
          <a:p>
            <a:pPr algn="l">
              <a:buFont typeface="Arial" pitchFamily="34" charset="0"/>
              <a:buChar char="•"/>
            </a:pPr>
            <a:r>
              <a:rPr lang="hr-HR" dirty="0" smtClean="0"/>
              <a:t>Stupanj lezije</a:t>
            </a:r>
          </a:p>
          <a:p>
            <a:pPr algn="l">
              <a:buFont typeface="Arial" pitchFamily="34" charset="0"/>
              <a:buChar char="•"/>
            </a:pPr>
            <a:r>
              <a:rPr lang="hr-HR" dirty="0" smtClean="0"/>
              <a:t>Postotak zahvaćenosti </a:t>
            </a:r>
            <a:r>
              <a:rPr lang="hr-HR" dirty="0" err="1" smtClean="0"/>
              <a:t>cerviksa</a:t>
            </a:r>
            <a:endParaRPr lang="hr-HR" dirty="0" smtClean="0"/>
          </a:p>
          <a:p>
            <a:pPr algn="l">
              <a:buFont typeface="Arial" pitchFamily="34" charset="0"/>
              <a:buChar char="•"/>
            </a:pPr>
            <a:r>
              <a:rPr lang="hr-HR" dirty="0" smtClean="0"/>
              <a:t>Preporuka</a:t>
            </a:r>
          </a:p>
          <a:p>
            <a:pPr>
              <a:buFont typeface="Arial" pitchFamily="34" charset="0"/>
              <a:buChar char="•"/>
            </a:pPr>
            <a:endParaRPr lang="hr-HR" dirty="0"/>
          </a:p>
        </p:txBody>
      </p:sp>
      <p:sp>
        <p:nvSpPr>
          <p:cNvPr id="6" name="TextBox 5"/>
          <p:cNvSpPr txBox="1"/>
          <p:nvPr/>
        </p:nvSpPr>
        <p:spPr>
          <a:xfrm>
            <a:off x="4857752" y="3924264"/>
            <a:ext cx="4286248" cy="3139321"/>
          </a:xfrm>
          <a:prstGeom prst="rect">
            <a:avLst/>
          </a:prstGeom>
          <a:solidFill>
            <a:schemeClr val="bg1">
              <a:lumMod val="85000"/>
            </a:schemeClr>
          </a:solidFill>
        </p:spPr>
        <p:txBody>
          <a:bodyPr wrap="square" rtlCol="0">
            <a:spAutoFit/>
          </a:bodyPr>
          <a:lstStyle/>
          <a:p>
            <a:pPr algn="l"/>
            <a:r>
              <a:rPr lang="hr-HR" b="1" dirty="0" smtClean="0"/>
              <a:t>Formular za praćenje i kontroliranje pacijentice i uspjeha liječenja</a:t>
            </a:r>
          </a:p>
          <a:p>
            <a:pPr algn="l"/>
            <a:r>
              <a:rPr lang="hr-HR" b="1" dirty="0" smtClean="0"/>
              <a:t>…</a:t>
            </a:r>
            <a:r>
              <a:rPr lang="hr-HR" dirty="0" smtClean="0"/>
              <a:t> mora imati sve navedeno kao i naknadno dobivene rezultate:</a:t>
            </a:r>
          </a:p>
          <a:p>
            <a:pPr algn="l">
              <a:buFont typeface="Arial" pitchFamily="34" charset="0"/>
              <a:buChar char="•"/>
            </a:pPr>
            <a:r>
              <a:rPr lang="hr-HR" dirty="0" smtClean="0"/>
              <a:t>PHD </a:t>
            </a:r>
            <a:r>
              <a:rPr lang="hr-HR" dirty="0" err="1" smtClean="0"/>
              <a:t>bioptata</a:t>
            </a:r>
            <a:r>
              <a:rPr lang="hr-HR" dirty="0" smtClean="0"/>
              <a:t> i </a:t>
            </a:r>
            <a:r>
              <a:rPr lang="hr-HR" dirty="0" err="1" smtClean="0"/>
              <a:t>excochelata</a:t>
            </a:r>
            <a:endParaRPr lang="hr-HR" dirty="0" smtClean="0"/>
          </a:p>
          <a:p>
            <a:pPr algn="l">
              <a:buFont typeface="Arial" pitchFamily="34" charset="0"/>
              <a:buChar char="•"/>
            </a:pPr>
            <a:r>
              <a:rPr lang="hr-HR" dirty="0" smtClean="0"/>
              <a:t>Kontrolnog Papa testa</a:t>
            </a:r>
          </a:p>
          <a:p>
            <a:pPr algn="l">
              <a:buFont typeface="Arial" pitchFamily="34" charset="0"/>
              <a:buChar char="•"/>
            </a:pPr>
            <a:r>
              <a:rPr lang="hr-HR" dirty="0" smtClean="0"/>
              <a:t>Kontrolnog  </a:t>
            </a:r>
            <a:r>
              <a:rPr lang="hr-HR" dirty="0" err="1" smtClean="0"/>
              <a:t>kolposkopskog</a:t>
            </a:r>
            <a:r>
              <a:rPr lang="hr-HR" dirty="0" smtClean="0"/>
              <a:t> nalaza</a:t>
            </a:r>
          </a:p>
          <a:p>
            <a:pPr algn="l">
              <a:buFont typeface="Arial" pitchFamily="34" charset="0"/>
              <a:buChar char="•"/>
            </a:pPr>
            <a:r>
              <a:rPr lang="hr-HR" dirty="0" smtClean="0"/>
              <a:t>HPV statusa</a:t>
            </a:r>
          </a:p>
          <a:p>
            <a:pPr algn="l">
              <a:buFont typeface="Arial" pitchFamily="34" charset="0"/>
              <a:buChar char="•"/>
            </a:pPr>
            <a:r>
              <a:rPr lang="hr-HR" dirty="0" smtClean="0"/>
              <a:t>PHD konusa </a:t>
            </a:r>
            <a:r>
              <a:rPr lang="hr-HR" dirty="0" err="1" smtClean="0"/>
              <a:t>cerviksa</a:t>
            </a:r>
            <a:endParaRPr lang="hr-HR" dirty="0" smtClean="0"/>
          </a:p>
          <a:p>
            <a:pPr algn="l">
              <a:buFont typeface="Arial" pitchFamily="34" charset="0"/>
              <a:buChar char="•"/>
            </a:pPr>
            <a:r>
              <a:rPr lang="hr-HR" dirty="0" smtClean="0"/>
              <a:t>Papa i HPV status 6 </a:t>
            </a:r>
            <a:r>
              <a:rPr lang="hr-HR" dirty="0" err="1" smtClean="0"/>
              <a:t>mj</a:t>
            </a:r>
            <a:r>
              <a:rPr lang="hr-HR" dirty="0" smtClean="0"/>
              <a:t> poslije zahvata</a:t>
            </a:r>
          </a:p>
          <a:p>
            <a:pPr>
              <a:buFont typeface="Arial" pitchFamily="34" charset="0"/>
              <a:buChar char="•"/>
            </a:pPr>
            <a:endParaRPr lang="hr-HR" dirty="0"/>
          </a:p>
        </p:txBody>
      </p:sp>
      <p:pic>
        <p:nvPicPr>
          <p:cNvPr id="7" name="Picture 4" descr="HDGO-S3-CX"/>
          <p:cNvPicPr>
            <a:picLocks noChangeAspect="1" noChangeArrowheads="1"/>
          </p:cNvPicPr>
          <p:nvPr/>
        </p:nvPicPr>
        <p:blipFill>
          <a:blip r:embed="rId3" cstate="print">
            <a:lum contrast="30000"/>
            <a:extLst>
              <a:ext uri="{28A0092B-C50C-407E-A947-70E740481C1C}">
                <a14:useLocalDpi xmlns:a14="http://schemas.microsoft.com/office/drawing/2010/main" val="0"/>
              </a:ext>
            </a:extLst>
          </a:blip>
          <a:srcRect/>
          <a:stretch>
            <a:fillRect/>
          </a:stretch>
        </p:blipFill>
        <p:spPr bwMode="auto">
          <a:xfrm>
            <a:off x="4714876" y="1214422"/>
            <a:ext cx="2284934" cy="2765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571536" y="6354763"/>
            <a:ext cx="4929190" cy="503237"/>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rmAutofit fontScale="75000" lnSpcReduction="20000"/>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hr-HR" sz="4400" b="0" i="0" u="none" strike="noStrike" kern="0" cap="none" spc="0" normalizeH="0" baseline="0" noProof="0" dirty="0" smtClean="0">
                <a:ln>
                  <a:noFill/>
                </a:ln>
                <a:solidFill>
                  <a:schemeClr val="tx2"/>
                </a:solidFill>
                <a:effectLst/>
                <a:uLnTx/>
                <a:uFillTx/>
                <a:latin typeface="+mj-lt"/>
                <a:ea typeface="+mj-ea"/>
                <a:cs typeface="+mj-cs"/>
              </a:rPr>
              <a:t>IT </a:t>
            </a:r>
            <a:r>
              <a:rPr kumimoji="0" lang="hr-HR" sz="4400" b="0" i="0" u="none" strike="noStrike" kern="0" cap="none" spc="0" normalizeH="0" baseline="0" noProof="0" dirty="0" err="1" smtClean="0">
                <a:ln>
                  <a:noFill/>
                </a:ln>
                <a:solidFill>
                  <a:schemeClr val="tx2"/>
                </a:solidFill>
                <a:effectLst/>
                <a:uLnTx/>
                <a:uFillTx/>
                <a:latin typeface="+mj-lt"/>
                <a:ea typeface="+mj-ea"/>
                <a:cs typeface="+mj-cs"/>
              </a:rPr>
              <a:t>support</a:t>
            </a:r>
            <a:endParaRPr kumimoji="0" lang="hr-HR" sz="4400" b="0" i="0" u="none" strike="noStrike" kern="0" cap="none" spc="0" normalizeH="0" baseline="0" noProof="0" dirty="0">
              <a:ln>
                <a:noFill/>
              </a:ln>
              <a:solidFill>
                <a:schemeClr val="tx2"/>
              </a:solidFill>
              <a:effectLst/>
              <a:uLnTx/>
              <a:uFillTx/>
              <a:latin typeface="+mj-lt"/>
              <a:ea typeface="+mj-ea"/>
              <a:cs typeface="+mj-cs"/>
            </a:endParaRPr>
          </a:p>
        </p:txBody>
      </p:sp>
      <p:pic>
        <p:nvPicPr>
          <p:cNvPr id="9" name="Picture 6" descr="Slikovni rezultat za it support"/>
          <p:cNvPicPr>
            <a:picLocks noChangeAspect="1" noChangeArrowheads="1"/>
          </p:cNvPicPr>
          <p:nvPr/>
        </p:nvPicPr>
        <p:blipFill>
          <a:blip r:embed="rId4" cstate="print"/>
          <a:srcRect/>
          <a:stretch>
            <a:fillRect/>
          </a:stretch>
        </p:blipFill>
        <p:spPr bwMode="auto">
          <a:xfrm>
            <a:off x="2857488" y="5898980"/>
            <a:ext cx="2071670" cy="959020"/>
          </a:xfrm>
          <a:prstGeom prst="rect">
            <a:avLst/>
          </a:prstGeom>
          <a:noFill/>
          <a:ln w="9525">
            <a:noFill/>
            <a:miter lim="800000"/>
            <a:headEnd/>
            <a:tailEnd/>
          </a:ln>
        </p:spPr>
      </p:pic>
      <p:pic>
        <p:nvPicPr>
          <p:cNvPr id="10" name="Picture 14" descr="j0172629"/>
          <p:cNvPicPr>
            <a:picLocks noChangeAspect="1" noChangeArrowheads="1" noCrop="1"/>
          </p:cNvPicPr>
          <p:nvPr/>
        </p:nvPicPr>
        <p:blipFill>
          <a:blip r:embed="rId5"/>
          <a:srcRect/>
          <a:stretch>
            <a:fillRect/>
          </a:stretch>
        </p:blipFill>
        <p:spPr bwMode="auto">
          <a:xfrm>
            <a:off x="1500166" y="0"/>
            <a:ext cx="785818" cy="1214422"/>
          </a:xfrm>
          <a:prstGeom prst="rect">
            <a:avLst/>
          </a:prstGeom>
          <a:noFill/>
        </p:spPr>
      </p:pic>
      <p:pic>
        <p:nvPicPr>
          <p:cNvPr id="67585" name="Picture 1" descr="C:\Users\Drazan\Desktop\HZZJ Nakić 2017\_sp-majmun-razmislja.jpg"/>
          <p:cNvPicPr>
            <a:picLocks noChangeAspect="1" noChangeArrowheads="1"/>
          </p:cNvPicPr>
          <p:nvPr/>
        </p:nvPicPr>
        <p:blipFill>
          <a:blip r:embed="rId6"/>
          <a:srcRect/>
          <a:stretch>
            <a:fillRect/>
          </a:stretch>
        </p:blipFill>
        <p:spPr bwMode="auto">
          <a:xfrm>
            <a:off x="0" y="0"/>
            <a:ext cx="1547810" cy="11608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Pitanja o zdravstvenoj ustanovi</a:t>
            </a:r>
            <a:endParaRPr lang="hr-HR" dirty="0"/>
          </a:p>
        </p:txBody>
      </p:sp>
      <p:sp>
        <p:nvSpPr>
          <p:cNvPr id="3" name="Content Placeholder 2"/>
          <p:cNvSpPr>
            <a:spLocks noGrp="1"/>
          </p:cNvSpPr>
          <p:nvPr>
            <p:ph idx="1"/>
          </p:nvPr>
        </p:nvSpPr>
        <p:spPr/>
        <p:txBody>
          <a:bodyPr/>
          <a:lstStyle/>
          <a:p>
            <a:r>
              <a:rPr lang="hr-HR" sz="1800" dirty="0" smtClean="0"/>
              <a:t>Naziv Zdravstvene ustanove</a:t>
            </a:r>
          </a:p>
          <a:p>
            <a:r>
              <a:rPr lang="hr-HR" sz="1800" dirty="0" smtClean="0"/>
              <a:t>Adresa</a:t>
            </a:r>
          </a:p>
          <a:p>
            <a:r>
              <a:rPr lang="hr-HR" sz="1800" dirty="0" smtClean="0"/>
              <a:t>Regija/Status </a:t>
            </a:r>
          </a:p>
          <a:p>
            <a:r>
              <a:rPr lang="hr-HR" sz="1800" dirty="0" smtClean="0"/>
              <a:t>Broj </a:t>
            </a:r>
            <a:r>
              <a:rPr lang="hr-HR" sz="1800" dirty="0" err="1" smtClean="0"/>
              <a:t>Kolposkopskih</a:t>
            </a:r>
            <a:r>
              <a:rPr lang="hr-HR" sz="1800" dirty="0" smtClean="0"/>
              <a:t> jedinica</a:t>
            </a:r>
          </a:p>
          <a:p>
            <a:r>
              <a:rPr lang="hr-HR" sz="1800" dirty="0" smtClean="0"/>
              <a:t>Ukupan broj ginekologa</a:t>
            </a:r>
          </a:p>
          <a:p>
            <a:r>
              <a:rPr lang="hr-HR" sz="1800" dirty="0" smtClean="0"/>
              <a:t>Ukupan broj pregleda</a:t>
            </a:r>
          </a:p>
          <a:p>
            <a:r>
              <a:rPr lang="hr-HR" sz="1800" dirty="0" smtClean="0"/>
              <a:t>Ukupan broj minimalno invazivnih zahvata na vratu maternice i spolovilu  LETZ/ </a:t>
            </a:r>
            <a:r>
              <a:rPr lang="hr-HR" sz="1800" dirty="0" err="1" smtClean="0"/>
              <a:t>Konizacija</a:t>
            </a:r>
            <a:r>
              <a:rPr lang="hr-HR" sz="1800" dirty="0" smtClean="0"/>
              <a:t> nožem/ Laserom</a:t>
            </a:r>
          </a:p>
          <a:p>
            <a:r>
              <a:rPr lang="hr-HR" sz="1800" dirty="0" smtClean="0"/>
              <a:t>Broj / punih radnih dana ( 8 sati) u tjednu kada </a:t>
            </a:r>
            <a:r>
              <a:rPr lang="hr-HR" sz="1800" dirty="0" err="1" smtClean="0"/>
              <a:t>kolposkopksa</a:t>
            </a:r>
            <a:r>
              <a:rPr lang="hr-HR" sz="1800" dirty="0" smtClean="0"/>
              <a:t> jedinica radi</a:t>
            </a:r>
          </a:p>
          <a:p>
            <a:r>
              <a:rPr lang="hr-HR" sz="1800" dirty="0" smtClean="0"/>
              <a:t>Broj ginekologa koji rade </a:t>
            </a:r>
            <a:r>
              <a:rPr lang="hr-HR" sz="1800" dirty="0" err="1" smtClean="0"/>
              <a:t>kolposkopiju</a:t>
            </a:r>
            <a:endParaRPr lang="hr-HR" sz="1800" dirty="0" smtClean="0"/>
          </a:p>
          <a:p>
            <a:r>
              <a:rPr lang="hr-HR" sz="1800" dirty="0" smtClean="0"/>
              <a:t>Broj licenciranih ginekologa koji rade </a:t>
            </a:r>
            <a:r>
              <a:rPr lang="hr-HR" sz="1800" dirty="0" err="1" smtClean="0"/>
              <a:t>kolposkopiju</a:t>
            </a:r>
            <a:endParaRPr lang="hr-HR" sz="1800" dirty="0" smtClean="0"/>
          </a:p>
          <a:p>
            <a:r>
              <a:rPr lang="hr-HR" sz="1800" dirty="0" smtClean="0"/>
              <a:t>Tečaj koji, kada:</a:t>
            </a:r>
          </a:p>
          <a:p>
            <a:r>
              <a:rPr lang="hr-HR" sz="1800" dirty="0" smtClean="0"/>
              <a:t>Broj ispunjenih </a:t>
            </a:r>
            <a:r>
              <a:rPr lang="hr-HR" sz="1800" dirty="0" err="1" smtClean="0"/>
              <a:t>kolposkopskih</a:t>
            </a:r>
            <a:r>
              <a:rPr lang="hr-HR" sz="1800" dirty="0" smtClean="0"/>
              <a:t> obrazaca HDGO-a</a:t>
            </a:r>
          </a:p>
          <a:p>
            <a:endParaRPr lang="hr-H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1600" dirty="0" smtClean="0"/>
              <a:t>Pitanja  o radu u </a:t>
            </a:r>
            <a:r>
              <a:rPr lang="hr-HR" sz="1600" dirty="0" err="1" smtClean="0"/>
              <a:t>kolposkopskoj</a:t>
            </a:r>
            <a:r>
              <a:rPr lang="hr-HR" sz="1600" dirty="0" smtClean="0"/>
              <a:t> jedinici</a:t>
            </a:r>
            <a:r>
              <a:rPr lang="hr-HR" dirty="0" smtClean="0"/>
              <a:t/>
            </a:r>
            <a:br>
              <a:rPr lang="hr-HR" dirty="0" smtClean="0"/>
            </a:br>
            <a:endParaRPr lang="hr-HR" dirty="0"/>
          </a:p>
        </p:txBody>
      </p:sp>
      <p:sp>
        <p:nvSpPr>
          <p:cNvPr id="3" name="Content Placeholder 2"/>
          <p:cNvSpPr>
            <a:spLocks noGrp="1"/>
          </p:cNvSpPr>
          <p:nvPr>
            <p:ph idx="1"/>
          </p:nvPr>
        </p:nvSpPr>
        <p:spPr>
          <a:xfrm>
            <a:off x="457200" y="785794"/>
            <a:ext cx="8229600" cy="5643602"/>
          </a:xfrm>
        </p:spPr>
        <p:txBody>
          <a:bodyPr/>
          <a:lstStyle/>
          <a:p>
            <a:pPr>
              <a:buNone/>
            </a:pPr>
            <a:r>
              <a:rPr lang="hr-HR" sz="1200" dirty="0" smtClean="0"/>
              <a:t> </a:t>
            </a:r>
          </a:p>
          <a:p>
            <a:r>
              <a:rPr lang="hr-HR" sz="1600" dirty="0" smtClean="0"/>
              <a:t>Broj </a:t>
            </a:r>
            <a:r>
              <a:rPr lang="hr-HR" sz="1600" dirty="0" err="1" smtClean="0"/>
              <a:t>kolposkopskih</a:t>
            </a:r>
            <a:r>
              <a:rPr lang="hr-HR" sz="1600" dirty="0" smtClean="0"/>
              <a:t> pregleda / dnevno /tjedno/godišnje</a:t>
            </a:r>
          </a:p>
          <a:p>
            <a:r>
              <a:rPr lang="hr-HR" sz="1600" dirty="0" smtClean="0"/>
              <a:t>Broj ASC US ( Papa) </a:t>
            </a:r>
            <a:r>
              <a:rPr lang="hr-HR" sz="1600" dirty="0" err="1" smtClean="0"/>
              <a:t>kolposkospkih</a:t>
            </a:r>
            <a:r>
              <a:rPr lang="hr-HR" sz="1600" dirty="0" smtClean="0"/>
              <a:t> pregledanih </a:t>
            </a:r>
          </a:p>
          <a:p>
            <a:r>
              <a:rPr lang="hr-HR" sz="1600" dirty="0" smtClean="0"/>
              <a:t>Broj ASC H </a:t>
            </a:r>
            <a:r>
              <a:rPr lang="hr-HR" sz="1600" dirty="0" err="1" smtClean="0"/>
              <a:t>kolposkospkih</a:t>
            </a:r>
            <a:r>
              <a:rPr lang="hr-HR" sz="1600" dirty="0" smtClean="0"/>
              <a:t> pregledanih</a:t>
            </a:r>
          </a:p>
          <a:p>
            <a:r>
              <a:rPr lang="hr-HR" sz="1600" dirty="0" smtClean="0"/>
              <a:t>Broj LSIL </a:t>
            </a:r>
            <a:r>
              <a:rPr lang="hr-HR" sz="1600" dirty="0" err="1" smtClean="0"/>
              <a:t>kolposkospkih</a:t>
            </a:r>
            <a:r>
              <a:rPr lang="hr-HR" sz="1600" dirty="0" smtClean="0"/>
              <a:t> pregledanih </a:t>
            </a:r>
          </a:p>
          <a:p>
            <a:r>
              <a:rPr lang="hr-HR" sz="1600" dirty="0" smtClean="0"/>
              <a:t>Broj HSIL </a:t>
            </a:r>
            <a:r>
              <a:rPr lang="hr-HR" sz="1600" dirty="0" err="1" smtClean="0"/>
              <a:t>kolposkospkih</a:t>
            </a:r>
            <a:r>
              <a:rPr lang="hr-HR" sz="1600" dirty="0" smtClean="0"/>
              <a:t> pregledanih </a:t>
            </a:r>
          </a:p>
          <a:p>
            <a:r>
              <a:rPr lang="hr-HR" sz="1600" dirty="0" smtClean="0"/>
              <a:t>Broj </a:t>
            </a:r>
            <a:r>
              <a:rPr lang="hr-HR" sz="1600" dirty="0" err="1" smtClean="0"/>
              <a:t>carcinoma</a:t>
            </a:r>
            <a:r>
              <a:rPr lang="hr-HR" sz="1600" dirty="0" smtClean="0"/>
              <a:t> </a:t>
            </a:r>
            <a:r>
              <a:rPr lang="hr-HR" sz="1600" dirty="0" err="1" smtClean="0"/>
              <a:t>kolposkospkih</a:t>
            </a:r>
            <a:r>
              <a:rPr lang="hr-HR" sz="1600" dirty="0" smtClean="0"/>
              <a:t> pregledanih </a:t>
            </a:r>
          </a:p>
          <a:p>
            <a:r>
              <a:rPr lang="hr-HR" sz="1600" dirty="0" smtClean="0"/>
              <a:t>Broj Atipične glandularne stanice </a:t>
            </a:r>
            <a:r>
              <a:rPr lang="hr-HR" sz="1600" dirty="0" err="1" smtClean="0"/>
              <a:t>kolposkospkih</a:t>
            </a:r>
            <a:r>
              <a:rPr lang="hr-HR" sz="1600" dirty="0" smtClean="0"/>
              <a:t> pregledanih </a:t>
            </a:r>
          </a:p>
          <a:p>
            <a:r>
              <a:rPr lang="hr-HR" sz="1600" dirty="0" smtClean="0"/>
              <a:t>Broj </a:t>
            </a:r>
            <a:r>
              <a:rPr lang="hr-HR" sz="1600" dirty="0" err="1" smtClean="0"/>
              <a:t>adenocarcinoma</a:t>
            </a:r>
            <a:r>
              <a:rPr lang="hr-HR" sz="1600" dirty="0" smtClean="0"/>
              <a:t> ( Papa) </a:t>
            </a:r>
            <a:r>
              <a:rPr lang="hr-HR" sz="1600" dirty="0" err="1" smtClean="0"/>
              <a:t>kolposkospkih</a:t>
            </a:r>
            <a:r>
              <a:rPr lang="hr-HR" sz="1600" dirty="0" smtClean="0"/>
              <a:t> pregledanih </a:t>
            </a:r>
          </a:p>
          <a:p>
            <a:r>
              <a:rPr lang="hr-HR" sz="1600" dirty="0" smtClean="0"/>
              <a:t>Broj urednih  </a:t>
            </a:r>
            <a:r>
              <a:rPr lang="hr-HR" sz="1600" dirty="0" err="1" smtClean="0"/>
              <a:t>kolposkospskih</a:t>
            </a:r>
            <a:r>
              <a:rPr lang="hr-HR" sz="1600" dirty="0" smtClean="0"/>
              <a:t> pregleda</a:t>
            </a:r>
          </a:p>
          <a:p>
            <a:r>
              <a:rPr lang="hr-HR" sz="1600" dirty="0" smtClean="0"/>
              <a:t>Broj zadovoljavajućih </a:t>
            </a:r>
            <a:r>
              <a:rPr lang="hr-HR" sz="1600" dirty="0" err="1" smtClean="0"/>
              <a:t>kolposkopskih</a:t>
            </a:r>
            <a:r>
              <a:rPr lang="hr-HR" sz="1600" dirty="0" smtClean="0"/>
              <a:t> nalaza </a:t>
            </a:r>
          </a:p>
          <a:p>
            <a:r>
              <a:rPr lang="hr-HR" sz="1600" dirty="0" smtClean="0"/>
              <a:t>Broj </a:t>
            </a:r>
            <a:r>
              <a:rPr lang="hr-HR" sz="1600" dirty="0" err="1" smtClean="0"/>
              <a:t>kolposkopskih</a:t>
            </a:r>
            <a:r>
              <a:rPr lang="hr-HR" sz="1600" dirty="0" smtClean="0"/>
              <a:t> nalaza određenih kao TIP 1</a:t>
            </a:r>
          </a:p>
          <a:p>
            <a:r>
              <a:rPr lang="hr-HR" sz="1600" dirty="0" smtClean="0"/>
              <a:t>Broj </a:t>
            </a:r>
            <a:r>
              <a:rPr lang="hr-HR" sz="1600" dirty="0" err="1" smtClean="0"/>
              <a:t>kolposkopskih</a:t>
            </a:r>
            <a:r>
              <a:rPr lang="hr-HR" sz="1600" dirty="0" smtClean="0"/>
              <a:t> nalaza određenih kao TIP 2</a:t>
            </a:r>
          </a:p>
          <a:p>
            <a:r>
              <a:rPr lang="hr-HR" sz="1600" dirty="0" smtClean="0"/>
              <a:t>Broj </a:t>
            </a:r>
            <a:r>
              <a:rPr lang="hr-HR" sz="1600" dirty="0" err="1" smtClean="0"/>
              <a:t>kolposkopskih</a:t>
            </a:r>
            <a:r>
              <a:rPr lang="hr-HR" sz="1600" dirty="0" smtClean="0"/>
              <a:t> nalaza određenih kao TIP 3</a:t>
            </a:r>
          </a:p>
          <a:p>
            <a:r>
              <a:rPr lang="hr-HR" sz="1600" dirty="0" smtClean="0"/>
              <a:t>Broj </a:t>
            </a:r>
            <a:r>
              <a:rPr lang="hr-HR" sz="1600" dirty="0" err="1" smtClean="0"/>
              <a:t>kolposkopskih</a:t>
            </a:r>
            <a:r>
              <a:rPr lang="hr-HR" sz="1600" dirty="0" smtClean="0"/>
              <a:t> nalaza određenih 25 % </a:t>
            </a:r>
          </a:p>
          <a:p>
            <a:r>
              <a:rPr lang="hr-HR" sz="1600" dirty="0" smtClean="0"/>
              <a:t>Broj </a:t>
            </a:r>
            <a:r>
              <a:rPr lang="hr-HR" sz="1600" dirty="0" err="1" smtClean="0"/>
              <a:t>kolposkopskih</a:t>
            </a:r>
            <a:r>
              <a:rPr lang="hr-HR" sz="1600" dirty="0" smtClean="0"/>
              <a:t> nalaza određenih 50 % </a:t>
            </a:r>
          </a:p>
          <a:p>
            <a:r>
              <a:rPr lang="hr-HR" sz="1600" dirty="0" smtClean="0"/>
              <a:t>Broj </a:t>
            </a:r>
            <a:r>
              <a:rPr lang="hr-HR" sz="1600" dirty="0" err="1" smtClean="0"/>
              <a:t>kolposkopskih</a:t>
            </a:r>
            <a:r>
              <a:rPr lang="hr-HR" sz="1600" dirty="0" smtClean="0"/>
              <a:t> nalaza određenih 75 % </a:t>
            </a:r>
          </a:p>
          <a:p>
            <a:r>
              <a:rPr lang="hr-HR" sz="1600" dirty="0" smtClean="0"/>
              <a:t>Broj </a:t>
            </a:r>
            <a:r>
              <a:rPr lang="hr-HR" sz="1600" dirty="0" err="1" smtClean="0"/>
              <a:t>kolposkopskih</a:t>
            </a:r>
            <a:r>
              <a:rPr lang="hr-HR" sz="1600" dirty="0" smtClean="0"/>
              <a:t> nalaza G1</a:t>
            </a:r>
          </a:p>
          <a:p>
            <a:r>
              <a:rPr lang="hr-HR" sz="1600" dirty="0" smtClean="0"/>
              <a:t>Broj </a:t>
            </a:r>
            <a:r>
              <a:rPr lang="hr-HR" sz="1600" dirty="0" err="1" smtClean="0"/>
              <a:t>kolposkopskih</a:t>
            </a:r>
            <a:r>
              <a:rPr lang="hr-HR" sz="1600" dirty="0" smtClean="0"/>
              <a:t> nalaza G2</a:t>
            </a:r>
          </a:p>
          <a:p>
            <a:r>
              <a:rPr lang="hr-HR" sz="1600" dirty="0" smtClean="0"/>
              <a:t>Broj </a:t>
            </a:r>
            <a:r>
              <a:rPr lang="hr-HR" sz="1600" dirty="0" err="1" smtClean="0"/>
              <a:t>kolposkopskih</a:t>
            </a:r>
            <a:r>
              <a:rPr lang="hr-HR" sz="1600" dirty="0" smtClean="0"/>
              <a:t> nalaza suspektnih na invazivnu bolest</a:t>
            </a:r>
          </a:p>
          <a:p>
            <a:endParaRPr lang="hr-H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1600" dirty="0" smtClean="0"/>
              <a:t>Pitanja postupci uz </a:t>
            </a:r>
            <a:r>
              <a:rPr lang="hr-HR" sz="1600" dirty="0" err="1" smtClean="0"/>
              <a:t>kolposkopski</a:t>
            </a:r>
            <a:r>
              <a:rPr lang="hr-HR" sz="1600" dirty="0" smtClean="0"/>
              <a:t> pregled u </a:t>
            </a:r>
            <a:r>
              <a:rPr lang="hr-HR" sz="1600" dirty="0" err="1" smtClean="0"/>
              <a:t>kolposkopskoj</a:t>
            </a:r>
            <a:r>
              <a:rPr lang="hr-HR" sz="1600" dirty="0" smtClean="0"/>
              <a:t> jedinici: </a:t>
            </a:r>
            <a:br>
              <a:rPr lang="hr-HR" sz="1600" dirty="0" smtClean="0"/>
            </a:br>
            <a:endParaRPr lang="hr-HR" sz="1600" dirty="0"/>
          </a:p>
        </p:txBody>
      </p:sp>
      <p:sp>
        <p:nvSpPr>
          <p:cNvPr id="3" name="Content Placeholder 2"/>
          <p:cNvSpPr>
            <a:spLocks noGrp="1"/>
          </p:cNvSpPr>
          <p:nvPr>
            <p:ph idx="1"/>
          </p:nvPr>
        </p:nvSpPr>
        <p:spPr/>
        <p:txBody>
          <a:bodyPr/>
          <a:lstStyle/>
          <a:p>
            <a:r>
              <a:rPr lang="hr-HR" sz="1800" dirty="0" smtClean="0"/>
              <a:t>Broj biopsija vrata maternice</a:t>
            </a:r>
          </a:p>
          <a:p>
            <a:endParaRPr lang="hr-HR" sz="1800" dirty="0" smtClean="0"/>
          </a:p>
          <a:p>
            <a:r>
              <a:rPr lang="hr-HR" sz="1800" dirty="0" smtClean="0"/>
              <a:t>Broj biopsija stidnice</a:t>
            </a:r>
          </a:p>
          <a:p>
            <a:r>
              <a:rPr lang="hr-HR" sz="1800" dirty="0" smtClean="0"/>
              <a:t>Broj </a:t>
            </a:r>
            <a:r>
              <a:rPr lang="hr-HR" sz="1800" dirty="0" err="1" smtClean="0"/>
              <a:t>excochelata</a:t>
            </a:r>
            <a:r>
              <a:rPr lang="hr-HR" sz="1800" dirty="0" smtClean="0"/>
              <a:t> vrata maternice</a:t>
            </a:r>
          </a:p>
          <a:p>
            <a:r>
              <a:rPr lang="hr-HR" sz="1800" dirty="0" smtClean="0"/>
              <a:t> </a:t>
            </a:r>
          </a:p>
          <a:p>
            <a:r>
              <a:rPr lang="hr-HR" sz="1800" dirty="0" smtClean="0"/>
              <a:t>Broj LETZ dijagnostičkih zahvata</a:t>
            </a:r>
          </a:p>
          <a:p>
            <a:r>
              <a:rPr lang="hr-HR" sz="1800" dirty="0" smtClean="0"/>
              <a:t>Broj dijagnostičkih </a:t>
            </a:r>
            <a:r>
              <a:rPr lang="hr-HR" sz="1800" dirty="0" err="1" smtClean="0"/>
              <a:t>excizija</a:t>
            </a:r>
            <a:r>
              <a:rPr lang="hr-HR" sz="1800" dirty="0" smtClean="0"/>
              <a:t> / kao dijagnostičkih zahvata</a:t>
            </a:r>
          </a:p>
          <a:p>
            <a:r>
              <a:rPr lang="hr-HR" sz="1800" dirty="0" smtClean="0"/>
              <a:t>Broj uzetih Papa testova</a:t>
            </a:r>
          </a:p>
          <a:p>
            <a:r>
              <a:rPr lang="hr-HR" sz="1800" dirty="0" smtClean="0"/>
              <a:t>Broj uzetih HPV brisova</a:t>
            </a:r>
          </a:p>
          <a:p>
            <a:r>
              <a:rPr lang="hr-HR" sz="1800" dirty="0" smtClean="0"/>
              <a:t>Broj uzetih </a:t>
            </a:r>
            <a:r>
              <a:rPr lang="hr-HR" sz="1800" dirty="0" err="1" smtClean="0"/>
              <a:t>briseva</a:t>
            </a:r>
            <a:r>
              <a:rPr lang="hr-HR" sz="1800" dirty="0" smtClean="0"/>
              <a:t> za mikrobiologiju</a:t>
            </a:r>
          </a:p>
          <a:p>
            <a:endParaRPr lang="hr-H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body" idx="1"/>
          </p:nvPr>
        </p:nvSpPr>
        <p:spPr>
          <a:xfrm>
            <a:off x="2339975" y="260350"/>
            <a:ext cx="4643438" cy="6169046"/>
          </a:xfrm>
          <a:solidFill>
            <a:schemeClr val="bg1">
              <a:lumMod val="85000"/>
            </a:schemeClr>
          </a:solidFill>
        </p:spPr>
        <p:txBody>
          <a:bodyPr/>
          <a:lstStyle/>
          <a:p>
            <a:pPr eaLnBrk="1" hangingPunct="1">
              <a:lnSpc>
                <a:spcPct val="80000"/>
              </a:lnSpc>
            </a:pPr>
            <a:r>
              <a:rPr lang="hr-HR" sz="1600" b="1" i="1" dirty="0" err="1" smtClean="0"/>
              <a:t>Jean</a:t>
            </a:r>
            <a:r>
              <a:rPr lang="hr-HR" sz="1600" b="1" i="1" dirty="0" smtClean="0"/>
              <a:t> </a:t>
            </a:r>
            <a:r>
              <a:rPr lang="hr-HR" sz="1600" b="1" i="1" dirty="0" err="1" smtClean="0"/>
              <a:t>Guillaume</a:t>
            </a:r>
            <a:r>
              <a:rPr lang="hr-HR" sz="1600" b="1" i="1" dirty="0" smtClean="0"/>
              <a:t> Auguste </a:t>
            </a:r>
            <a:r>
              <a:rPr lang="hr-HR" sz="1600" b="1" i="1" dirty="0" err="1" smtClean="0"/>
              <a:t>Lugol</a:t>
            </a:r>
            <a:r>
              <a:rPr lang="hr-HR" sz="1600" i="1" dirty="0" smtClean="0"/>
              <a:t> 1788-1851, liječnik u bolnici </a:t>
            </a:r>
            <a:r>
              <a:rPr lang="hr-HR" sz="1600" i="1" dirty="0" err="1" smtClean="0"/>
              <a:t>Saint</a:t>
            </a:r>
            <a:r>
              <a:rPr lang="hr-HR" sz="1600" i="1" dirty="0" smtClean="0"/>
              <a:t> Louis u Parizu</a:t>
            </a:r>
          </a:p>
          <a:p>
            <a:pPr eaLnBrk="1" hangingPunct="1">
              <a:lnSpc>
                <a:spcPct val="80000"/>
              </a:lnSpc>
            </a:pPr>
            <a:endParaRPr lang="hr-HR" sz="1600" i="1" dirty="0" smtClean="0"/>
          </a:p>
          <a:p>
            <a:pPr eaLnBrk="1" hangingPunct="1">
              <a:lnSpc>
                <a:spcPct val="80000"/>
              </a:lnSpc>
            </a:pPr>
            <a:r>
              <a:rPr lang="hr-HR" sz="1600" i="1" dirty="0" smtClean="0"/>
              <a:t>U 1928 </a:t>
            </a:r>
            <a:r>
              <a:rPr lang="hr-HR" sz="1600" b="1" i="1" dirty="0" smtClean="0"/>
              <a:t>Walter </a:t>
            </a:r>
            <a:r>
              <a:rPr lang="hr-HR" sz="1600" b="1" i="1" dirty="0" err="1" smtClean="0"/>
              <a:t>Schiller</a:t>
            </a:r>
            <a:r>
              <a:rPr lang="hr-HR" sz="1600" i="1" dirty="0" smtClean="0"/>
              <a:t>, patolog  </a:t>
            </a:r>
            <a:r>
              <a:rPr lang="hr-HR" sz="1600" i="1" dirty="0" err="1" smtClean="0"/>
              <a:t>hystologist</a:t>
            </a:r>
            <a:r>
              <a:rPr lang="hr-HR" sz="1600" i="1" dirty="0" smtClean="0"/>
              <a:t> u Beču, utvrdio da </a:t>
            </a:r>
            <a:r>
              <a:rPr lang="hr-HR" sz="1600" i="1" dirty="0" err="1" smtClean="0"/>
              <a:t>displastične</a:t>
            </a:r>
            <a:r>
              <a:rPr lang="hr-HR" sz="1600" i="1" dirty="0" smtClean="0"/>
              <a:t> i rakom </a:t>
            </a:r>
            <a:r>
              <a:rPr lang="hr-HR" sz="1600" i="1" dirty="0" err="1" smtClean="0"/>
              <a:t>promjenjne</a:t>
            </a:r>
            <a:r>
              <a:rPr lang="hr-HR" sz="1600" i="1" dirty="0" smtClean="0"/>
              <a:t> strukture ne sadrže glikogen,na čelu s tom mišlju, stvorio “</a:t>
            </a:r>
            <a:r>
              <a:rPr lang="hr-HR" sz="1600" i="1" dirty="0" err="1" smtClean="0"/>
              <a:t>iodium</a:t>
            </a:r>
            <a:r>
              <a:rPr lang="hr-HR" sz="1600" i="1" dirty="0" smtClean="0"/>
              <a:t> test” kao metodu za otkrivanje ranog raka vrata maternice, Koristio je  oštru kiretu  za struganje promjena na vrat maternice koje je analizirao te time bio preteča Papa testu.</a:t>
            </a:r>
          </a:p>
          <a:p>
            <a:pPr eaLnBrk="1" hangingPunct="1">
              <a:lnSpc>
                <a:spcPct val="80000"/>
              </a:lnSpc>
            </a:pPr>
            <a:endParaRPr lang="hr-HR" sz="1600" i="1" dirty="0" smtClean="0"/>
          </a:p>
          <a:p>
            <a:pPr eaLnBrk="1" hangingPunct="1">
              <a:lnSpc>
                <a:spcPct val="80000"/>
              </a:lnSpc>
            </a:pPr>
            <a:endParaRPr lang="hr-HR" sz="1600" i="1" dirty="0" smtClean="0"/>
          </a:p>
          <a:p>
            <a:pPr eaLnBrk="1" hangingPunct="1">
              <a:lnSpc>
                <a:spcPct val="80000"/>
              </a:lnSpc>
            </a:pPr>
            <a:r>
              <a:rPr lang="hr-HR" sz="1600" b="1" i="1" dirty="0" err="1" smtClean="0"/>
              <a:t>Hans</a:t>
            </a:r>
            <a:r>
              <a:rPr lang="hr-HR" sz="1600" b="1" i="1" dirty="0" smtClean="0"/>
              <a:t> </a:t>
            </a:r>
            <a:r>
              <a:rPr lang="hr-HR" sz="1600" b="1" i="1" dirty="0" err="1" smtClean="0"/>
              <a:t>Hinselmann</a:t>
            </a:r>
            <a:r>
              <a:rPr lang="hr-HR" sz="1600" i="1" dirty="0" smtClean="0"/>
              <a:t> 1884-1959</a:t>
            </a:r>
            <a:r>
              <a:rPr lang="sr-Latn-CS" sz="1600" i="1" dirty="0" smtClean="0"/>
              <a:t> </a:t>
            </a:r>
            <a:r>
              <a:rPr lang="hr-HR" sz="1600" i="1" dirty="0" smtClean="0"/>
              <a:t>.</a:t>
            </a:r>
          </a:p>
          <a:p>
            <a:pPr eaLnBrk="1" hangingPunct="1">
              <a:lnSpc>
                <a:spcPct val="80000"/>
              </a:lnSpc>
            </a:pPr>
            <a:r>
              <a:rPr lang="hr-HR" sz="1600" i="1" dirty="0" smtClean="0"/>
              <a:t>1925.pronašao </a:t>
            </a:r>
            <a:r>
              <a:rPr lang="hr-HR" sz="1600" i="1" dirty="0" err="1" smtClean="0"/>
              <a:t>kolposkop</a:t>
            </a:r>
            <a:endParaRPr lang="hr-HR" sz="1600" i="1" dirty="0" smtClean="0"/>
          </a:p>
          <a:p>
            <a:pPr eaLnBrk="1" hangingPunct="1">
              <a:lnSpc>
                <a:spcPct val="80000"/>
              </a:lnSpc>
            </a:pPr>
            <a:r>
              <a:rPr lang="sr-Latn-CS" sz="1600" i="1" dirty="0" smtClean="0"/>
              <a:t>1933</a:t>
            </a:r>
            <a:r>
              <a:rPr lang="hr-HR" sz="1600" i="1" dirty="0" smtClean="0"/>
              <a:t>.</a:t>
            </a:r>
            <a:r>
              <a:rPr lang="sr-Latn-CS" sz="1600" i="1" dirty="0" smtClean="0"/>
              <a:t> </a:t>
            </a:r>
            <a:r>
              <a:rPr lang="hr-HR" sz="1600" i="1" dirty="0" smtClean="0"/>
              <a:t>ukazao je na poveznicu između </a:t>
            </a:r>
            <a:r>
              <a:rPr lang="hr-HR" sz="1600" i="1" dirty="0" err="1" smtClean="0"/>
              <a:t>kolposkopskih</a:t>
            </a:r>
            <a:r>
              <a:rPr lang="hr-HR" sz="1600" i="1" dirty="0" smtClean="0"/>
              <a:t> slika sa </a:t>
            </a:r>
            <a:r>
              <a:rPr lang="hr-HR" sz="1600" i="1" dirty="0" err="1" smtClean="0"/>
              <a:t>patohistološkim</a:t>
            </a:r>
            <a:r>
              <a:rPr lang="hr-HR" sz="1600" i="1" dirty="0" smtClean="0"/>
              <a:t> nalazom </a:t>
            </a:r>
          </a:p>
          <a:p>
            <a:pPr eaLnBrk="1" hangingPunct="1">
              <a:lnSpc>
                <a:spcPct val="80000"/>
              </a:lnSpc>
            </a:pPr>
            <a:r>
              <a:rPr lang="sr-Latn-CS" sz="1600" i="1" dirty="0" smtClean="0"/>
              <a:t>1939, </a:t>
            </a:r>
            <a:r>
              <a:rPr lang="sr-Latn-CS" sz="1600" b="1" i="1" dirty="0" smtClean="0"/>
              <a:t>Helmut </a:t>
            </a:r>
            <a:r>
              <a:rPr lang="sr-Latn-CS" sz="1600" b="1" i="1" dirty="0" err="1" smtClean="0"/>
              <a:t>Kraatz</a:t>
            </a:r>
            <a:r>
              <a:rPr lang="sr-Latn-CS" sz="1600" i="1" dirty="0" smtClean="0"/>
              <a:t> </a:t>
            </a:r>
            <a:r>
              <a:rPr lang="sr-Latn-CS" sz="1600" i="1" dirty="0" err="1" smtClean="0"/>
              <a:t>from</a:t>
            </a:r>
            <a:r>
              <a:rPr lang="sr-Latn-CS" sz="1600" i="1" dirty="0" smtClean="0"/>
              <a:t> the </a:t>
            </a:r>
            <a:r>
              <a:rPr lang="sr-Latn-CS" sz="1600" i="1" dirty="0" err="1" smtClean="0"/>
              <a:t>Gynecolgical</a:t>
            </a:r>
            <a:r>
              <a:rPr lang="sr-Latn-CS" sz="1600" i="1" dirty="0" smtClean="0"/>
              <a:t> </a:t>
            </a:r>
            <a:r>
              <a:rPr lang="sr-Latn-CS" sz="1600" i="1" dirty="0" err="1" smtClean="0"/>
              <a:t>Clinic</a:t>
            </a:r>
            <a:r>
              <a:rPr lang="sr-Latn-CS" sz="1600" i="1" dirty="0" smtClean="0"/>
              <a:t> in Berlin, </a:t>
            </a:r>
            <a:r>
              <a:rPr lang="hr-HR" sz="1600" i="1" dirty="0" smtClean="0"/>
              <a:t>propagirao korištenje zelenog filtra u </a:t>
            </a:r>
            <a:r>
              <a:rPr lang="hr-HR" sz="1600" i="1" dirty="0" err="1" smtClean="0"/>
              <a:t>kolposkopu</a:t>
            </a:r>
            <a:r>
              <a:rPr lang="hr-HR" sz="1600" i="1" dirty="0" smtClean="0"/>
              <a:t> radi bolje detekcije vaskularnih slika</a:t>
            </a:r>
          </a:p>
          <a:p>
            <a:pPr eaLnBrk="1" hangingPunct="1">
              <a:lnSpc>
                <a:spcPct val="80000"/>
              </a:lnSpc>
            </a:pPr>
            <a:r>
              <a:rPr lang="hr-HR" sz="1600" i="1" dirty="0" smtClean="0"/>
              <a:t>1928.g. predstavio, a 1941. </a:t>
            </a:r>
            <a:r>
              <a:rPr lang="hr-HR" sz="1600" b="1" i="1" dirty="0" err="1" smtClean="0"/>
              <a:t>Papanicolaou</a:t>
            </a:r>
            <a:r>
              <a:rPr lang="hr-HR" sz="1600" i="1" dirty="0" smtClean="0"/>
              <a:t> publicirao rad vaginalna citologija i  detekcija raka vrata </a:t>
            </a:r>
          </a:p>
          <a:p>
            <a:pPr eaLnBrk="1" hangingPunct="1">
              <a:lnSpc>
                <a:spcPct val="80000"/>
              </a:lnSpc>
            </a:pPr>
            <a:r>
              <a:rPr lang="hr-HR" sz="1600" dirty="0" err="1" smtClean="0"/>
              <a:t>Prof</a:t>
            </a:r>
            <a:r>
              <a:rPr lang="hr-HR" sz="1600" dirty="0" smtClean="0"/>
              <a:t>. </a:t>
            </a:r>
            <a:r>
              <a:rPr lang="hr-HR" sz="1600" b="1" dirty="0" err="1" smtClean="0"/>
              <a:t>Harald</a:t>
            </a:r>
            <a:r>
              <a:rPr lang="hr-HR" sz="1600" b="1" dirty="0" smtClean="0"/>
              <a:t> </a:t>
            </a:r>
            <a:r>
              <a:rPr lang="hr-HR" sz="1600" b="1" dirty="0" err="1" smtClean="0"/>
              <a:t>zur</a:t>
            </a:r>
            <a:r>
              <a:rPr lang="hr-HR" sz="1600" b="1" dirty="0" smtClean="0"/>
              <a:t> </a:t>
            </a:r>
            <a:r>
              <a:rPr lang="hr-HR" sz="1600" b="1" dirty="0" err="1" smtClean="0"/>
              <a:t>Hausen</a:t>
            </a:r>
            <a:r>
              <a:rPr lang="hr-HR" sz="1600" b="1" dirty="0" smtClean="0"/>
              <a:t> </a:t>
            </a:r>
            <a:br>
              <a:rPr lang="hr-HR" sz="1600" b="1" dirty="0" smtClean="0"/>
            </a:br>
            <a:r>
              <a:rPr lang="hr-HR" sz="1600" b="0" dirty="0" smtClean="0">
                <a:solidFill>
                  <a:srgbClr val="FF0066"/>
                </a:solidFill>
              </a:rPr>
              <a:t>Nobel </a:t>
            </a:r>
            <a:r>
              <a:rPr lang="hr-HR" sz="1600" b="0" dirty="0" err="1" smtClean="0">
                <a:solidFill>
                  <a:srgbClr val="FF0066"/>
                </a:solidFill>
              </a:rPr>
              <a:t>Prize</a:t>
            </a:r>
            <a:r>
              <a:rPr lang="hr-HR" sz="1600" b="0" dirty="0" smtClean="0">
                <a:solidFill>
                  <a:srgbClr val="FF0066"/>
                </a:solidFill>
              </a:rPr>
              <a:t> </a:t>
            </a:r>
            <a:r>
              <a:rPr lang="hr-HR" sz="1600" b="0" dirty="0" err="1" smtClean="0">
                <a:solidFill>
                  <a:srgbClr val="FF0066"/>
                </a:solidFill>
              </a:rPr>
              <a:t>in</a:t>
            </a:r>
            <a:r>
              <a:rPr lang="hr-HR" sz="1600" b="0" dirty="0" smtClean="0">
                <a:solidFill>
                  <a:srgbClr val="FF0066"/>
                </a:solidFill>
              </a:rPr>
              <a:t> </a:t>
            </a:r>
            <a:r>
              <a:rPr lang="hr-HR" sz="1600" b="0" dirty="0" err="1" smtClean="0">
                <a:solidFill>
                  <a:srgbClr val="FF0066"/>
                </a:solidFill>
              </a:rPr>
              <a:t>Physiology</a:t>
            </a:r>
            <a:r>
              <a:rPr lang="hr-HR" sz="1600" b="0" dirty="0" smtClean="0">
                <a:solidFill>
                  <a:srgbClr val="FF0066"/>
                </a:solidFill>
              </a:rPr>
              <a:t> or Medicine 2008</a:t>
            </a:r>
            <a:r>
              <a:rPr lang="hr-HR" sz="2000" b="0" dirty="0" smtClean="0">
                <a:solidFill>
                  <a:srgbClr val="FF0066"/>
                </a:solidFill>
              </a:rPr>
              <a:t>. </a:t>
            </a:r>
          </a:p>
          <a:p>
            <a:pPr eaLnBrk="1" hangingPunct="1">
              <a:lnSpc>
                <a:spcPct val="80000"/>
              </a:lnSpc>
            </a:pPr>
            <a:endParaRPr lang="hr-HR" sz="1600" b="1" i="1" dirty="0" smtClean="0"/>
          </a:p>
          <a:p>
            <a:pPr eaLnBrk="1" hangingPunct="1">
              <a:lnSpc>
                <a:spcPct val="80000"/>
              </a:lnSpc>
              <a:buFontTx/>
              <a:buNone/>
            </a:pPr>
            <a:r>
              <a:rPr lang="hr-HR" sz="1600" b="1" i="1" dirty="0" smtClean="0"/>
              <a:t>       </a:t>
            </a:r>
          </a:p>
          <a:p>
            <a:pPr eaLnBrk="1" hangingPunct="1">
              <a:lnSpc>
                <a:spcPct val="80000"/>
              </a:lnSpc>
              <a:buFontTx/>
              <a:buNone/>
            </a:pPr>
            <a:endParaRPr lang="hr-HR" sz="1600" b="1" i="1" dirty="0" smtClean="0"/>
          </a:p>
        </p:txBody>
      </p:sp>
      <p:pic>
        <p:nvPicPr>
          <p:cNvPr id="4099" name="Picture 9" descr="walterschiller_medium"/>
          <p:cNvPicPr>
            <a:picLocks noChangeAspect="1" noChangeArrowheads="1"/>
          </p:cNvPicPr>
          <p:nvPr/>
        </p:nvPicPr>
        <p:blipFill>
          <a:blip r:embed="rId3"/>
          <a:srcRect/>
          <a:stretch>
            <a:fillRect/>
          </a:stretch>
        </p:blipFill>
        <p:spPr bwMode="auto">
          <a:xfrm>
            <a:off x="7092950" y="260350"/>
            <a:ext cx="1546225" cy="2016125"/>
          </a:xfrm>
          <a:prstGeom prst="rect">
            <a:avLst/>
          </a:prstGeom>
          <a:noFill/>
          <a:ln w="9525">
            <a:noFill/>
            <a:miter lim="800000"/>
            <a:headEnd/>
            <a:tailEnd/>
          </a:ln>
        </p:spPr>
      </p:pic>
      <p:pic>
        <p:nvPicPr>
          <p:cNvPr id="4100" name="Picture 11" descr="220px-Jean_Guillaume_Auguste_Lugol_2"/>
          <p:cNvPicPr>
            <a:picLocks noChangeAspect="1" noChangeArrowheads="1"/>
          </p:cNvPicPr>
          <p:nvPr/>
        </p:nvPicPr>
        <p:blipFill>
          <a:blip r:embed="rId4"/>
          <a:srcRect/>
          <a:stretch>
            <a:fillRect/>
          </a:stretch>
        </p:blipFill>
        <p:spPr bwMode="auto">
          <a:xfrm>
            <a:off x="611188" y="188913"/>
            <a:ext cx="1409700" cy="1800225"/>
          </a:xfrm>
          <a:prstGeom prst="rect">
            <a:avLst/>
          </a:prstGeom>
          <a:noFill/>
          <a:ln w="9525">
            <a:noFill/>
            <a:miter lim="800000"/>
            <a:headEnd/>
            <a:tailEnd/>
          </a:ln>
        </p:spPr>
      </p:pic>
      <p:pic>
        <p:nvPicPr>
          <p:cNvPr id="4101" name="Picture 12"/>
          <p:cNvPicPr>
            <a:picLocks noChangeAspect="1" noChangeArrowheads="1"/>
          </p:cNvPicPr>
          <p:nvPr/>
        </p:nvPicPr>
        <p:blipFill>
          <a:blip r:embed="rId5"/>
          <a:srcRect/>
          <a:stretch>
            <a:fillRect/>
          </a:stretch>
        </p:blipFill>
        <p:spPr bwMode="auto">
          <a:xfrm>
            <a:off x="684213" y="2205038"/>
            <a:ext cx="1295400" cy="1911350"/>
          </a:xfrm>
          <a:prstGeom prst="rect">
            <a:avLst/>
          </a:prstGeom>
          <a:noFill/>
          <a:ln w="9525">
            <a:noFill/>
            <a:miter lim="800000"/>
            <a:headEnd/>
            <a:tailEnd/>
          </a:ln>
          <a:effectLst/>
        </p:spPr>
      </p:pic>
      <p:pic>
        <p:nvPicPr>
          <p:cNvPr id="4102" name="Picture 14" descr="gp3a"/>
          <p:cNvPicPr>
            <a:picLocks noChangeAspect="1" noChangeArrowheads="1"/>
          </p:cNvPicPr>
          <p:nvPr/>
        </p:nvPicPr>
        <p:blipFill>
          <a:blip r:embed="rId6"/>
          <a:srcRect/>
          <a:stretch>
            <a:fillRect/>
          </a:stretch>
        </p:blipFill>
        <p:spPr bwMode="auto">
          <a:xfrm>
            <a:off x="7164388" y="4437063"/>
            <a:ext cx="1503362" cy="1885950"/>
          </a:xfrm>
          <a:prstGeom prst="rect">
            <a:avLst/>
          </a:prstGeom>
          <a:noFill/>
          <a:ln w="9525">
            <a:noFill/>
            <a:miter lim="800000"/>
            <a:headEnd/>
            <a:tailEnd/>
          </a:ln>
        </p:spPr>
      </p:pic>
      <p:pic>
        <p:nvPicPr>
          <p:cNvPr id="4103" name="Picture 16" descr="kraatz_preis"/>
          <p:cNvPicPr>
            <a:picLocks noChangeAspect="1" noChangeArrowheads="1"/>
          </p:cNvPicPr>
          <p:nvPr/>
        </p:nvPicPr>
        <p:blipFill>
          <a:blip r:embed="rId7"/>
          <a:srcRect/>
          <a:stretch>
            <a:fillRect/>
          </a:stretch>
        </p:blipFill>
        <p:spPr bwMode="auto">
          <a:xfrm>
            <a:off x="7092950" y="2420938"/>
            <a:ext cx="1582738" cy="1700212"/>
          </a:xfrm>
          <a:prstGeom prst="rect">
            <a:avLst/>
          </a:prstGeom>
          <a:noFill/>
          <a:ln w="9525">
            <a:noFill/>
            <a:miter lim="800000"/>
            <a:headEnd/>
            <a:tailEnd/>
          </a:ln>
        </p:spPr>
      </p:pic>
      <p:pic>
        <p:nvPicPr>
          <p:cNvPr id="4104" name="Picture 8" descr="Harald zur Hausen"/>
          <p:cNvPicPr>
            <a:picLocks noChangeAspect="1" noChangeArrowheads="1"/>
          </p:cNvPicPr>
          <p:nvPr/>
        </p:nvPicPr>
        <p:blipFill>
          <a:blip r:embed="rId8"/>
          <a:srcRect/>
          <a:stretch>
            <a:fillRect/>
          </a:stretch>
        </p:blipFill>
        <p:spPr bwMode="auto">
          <a:xfrm>
            <a:off x="827088" y="4724400"/>
            <a:ext cx="1265237" cy="1773238"/>
          </a:xfrm>
          <a:prstGeom prst="rect">
            <a:avLst/>
          </a:prstGeom>
          <a:noFill/>
          <a:ln w="9525">
            <a:solidFill>
              <a:schemeClr val="hlink"/>
            </a:solid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1600" dirty="0" smtClean="0"/>
              <a:t>Pitanja o rezultatima kontrole rada </a:t>
            </a:r>
            <a:br>
              <a:rPr lang="hr-HR" sz="1600" dirty="0" smtClean="0"/>
            </a:br>
            <a:endParaRPr lang="hr-HR" sz="1600" dirty="0"/>
          </a:p>
        </p:txBody>
      </p:sp>
      <p:sp>
        <p:nvSpPr>
          <p:cNvPr id="3" name="Content Placeholder 2"/>
          <p:cNvSpPr>
            <a:spLocks noGrp="1"/>
          </p:cNvSpPr>
          <p:nvPr>
            <p:ph idx="1"/>
          </p:nvPr>
        </p:nvSpPr>
        <p:spPr>
          <a:xfrm>
            <a:off x="457200" y="1000108"/>
            <a:ext cx="8401080" cy="5572164"/>
          </a:xfrm>
        </p:spPr>
        <p:txBody>
          <a:bodyPr/>
          <a:lstStyle/>
          <a:p>
            <a:r>
              <a:rPr lang="hr-HR" sz="1200" dirty="0" smtClean="0"/>
              <a:t>Broj urednih PHD nalaza</a:t>
            </a:r>
          </a:p>
          <a:p>
            <a:r>
              <a:rPr lang="hr-HR" sz="1200" dirty="0" smtClean="0"/>
              <a:t>Broj patoloških h PHD nalaza</a:t>
            </a:r>
          </a:p>
          <a:p>
            <a:r>
              <a:rPr lang="hr-HR" sz="1200" dirty="0" smtClean="0"/>
              <a:t>Broj PHD nalaza-cervicitis </a:t>
            </a:r>
            <a:r>
              <a:rPr lang="hr-HR" sz="1200" dirty="0" err="1" smtClean="0"/>
              <a:t>chronica</a:t>
            </a:r>
            <a:endParaRPr lang="hr-HR" sz="1200" dirty="0" smtClean="0"/>
          </a:p>
          <a:p>
            <a:r>
              <a:rPr lang="hr-HR" sz="1200" dirty="0" smtClean="0"/>
              <a:t>Broj PHD nalaza- VIN 1</a:t>
            </a:r>
          </a:p>
          <a:p>
            <a:r>
              <a:rPr lang="hr-HR" sz="1200" dirty="0" smtClean="0"/>
              <a:t>Broj PHD nalaza- VIN 2</a:t>
            </a:r>
          </a:p>
          <a:p>
            <a:r>
              <a:rPr lang="hr-HR" sz="1200" dirty="0" smtClean="0"/>
              <a:t>Broj PHD nalaza- VIN 3</a:t>
            </a:r>
          </a:p>
          <a:p>
            <a:r>
              <a:rPr lang="hr-HR" sz="1200" dirty="0" smtClean="0"/>
              <a:t>Broj PHD nalaza- karcinom / razvrstati ih po </a:t>
            </a:r>
            <a:r>
              <a:rPr lang="hr-HR" sz="1200" dirty="0" err="1" smtClean="0"/>
              <a:t>stajdžingu</a:t>
            </a:r>
            <a:r>
              <a:rPr lang="hr-HR" sz="1200" dirty="0" smtClean="0"/>
              <a:t> i mjestu ( tri ringa) </a:t>
            </a:r>
          </a:p>
          <a:p>
            <a:r>
              <a:rPr lang="hr-HR" sz="1200" dirty="0" smtClean="0"/>
              <a:t>Broj PHD nalaza LSIL</a:t>
            </a:r>
          </a:p>
          <a:p>
            <a:r>
              <a:rPr lang="hr-HR" sz="1200" dirty="0" smtClean="0"/>
              <a:t>Broj PHD nalaza- HSIL</a:t>
            </a:r>
          </a:p>
          <a:p>
            <a:r>
              <a:rPr lang="hr-HR" sz="1200" dirty="0" smtClean="0"/>
              <a:t>Broj PHD nalaza- </a:t>
            </a:r>
            <a:r>
              <a:rPr lang="hr-HR" sz="1200" dirty="0" err="1" smtClean="0"/>
              <a:t>planocelularni</a:t>
            </a:r>
            <a:r>
              <a:rPr lang="hr-HR" sz="1200" dirty="0" smtClean="0"/>
              <a:t> rak</a:t>
            </a:r>
          </a:p>
          <a:p>
            <a:r>
              <a:rPr lang="hr-HR" sz="1200" dirty="0" smtClean="0"/>
              <a:t>Broj PHD nalaza- </a:t>
            </a:r>
            <a:r>
              <a:rPr lang="hr-HR" sz="1200" dirty="0" err="1" smtClean="0"/>
              <a:t>adenokarcinom</a:t>
            </a:r>
            <a:r>
              <a:rPr lang="hr-HR" sz="1200" dirty="0" smtClean="0"/>
              <a:t> </a:t>
            </a:r>
          </a:p>
          <a:p>
            <a:endParaRPr lang="hr-HR" sz="1200" dirty="0" smtClean="0"/>
          </a:p>
          <a:p>
            <a:r>
              <a:rPr lang="hr-HR" sz="1200" dirty="0" smtClean="0"/>
              <a:t>Broj PHD nalaza- manje od HSIL  -  od ukupnog broja </a:t>
            </a:r>
            <a:r>
              <a:rPr lang="hr-HR" sz="1200" dirty="0" err="1" smtClean="0"/>
              <a:t>kolposkopskih</a:t>
            </a:r>
            <a:r>
              <a:rPr lang="hr-HR" sz="1200" dirty="0" smtClean="0"/>
              <a:t> nalaza dg. G2</a:t>
            </a:r>
          </a:p>
          <a:p>
            <a:r>
              <a:rPr lang="hr-HR" sz="1200" dirty="0" smtClean="0"/>
              <a:t>Broj PHD nalaza- HSIL  - od ukupnog broja </a:t>
            </a:r>
            <a:r>
              <a:rPr lang="hr-HR" sz="1200" dirty="0" err="1" smtClean="0"/>
              <a:t>kolposkopskih</a:t>
            </a:r>
            <a:r>
              <a:rPr lang="hr-HR" sz="1200" dirty="0" smtClean="0"/>
              <a:t> nalaza dg. G2</a:t>
            </a:r>
          </a:p>
          <a:p>
            <a:r>
              <a:rPr lang="hr-HR" sz="1200" dirty="0" smtClean="0"/>
              <a:t>Broj PHD nalaza- karcinoma   - od ukupnog broja </a:t>
            </a:r>
            <a:r>
              <a:rPr lang="hr-HR" sz="1200" dirty="0" err="1" smtClean="0"/>
              <a:t>kolposkopskih</a:t>
            </a:r>
            <a:r>
              <a:rPr lang="hr-HR" sz="1200" dirty="0" smtClean="0"/>
              <a:t> nalaza dg. G2</a:t>
            </a:r>
          </a:p>
          <a:p>
            <a:r>
              <a:rPr lang="hr-HR" sz="1200" dirty="0" smtClean="0"/>
              <a:t>Broj PHD nalaza- </a:t>
            </a:r>
            <a:r>
              <a:rPr lang="hr-HR" sz="1200" dirty="0" err="1" smtClean="0"/>
              <a:t>adenkarcinoma</a:t>
            </a:r>
            <a:r>
              <a:rPr lang="hr-HR" sz="1200" dirty="0" smtClean="0"/>
              <a:t> od ukupnog broja </a:t>
            </a:r>
            <a:r>
              <a:rPr lang="hr-HR" sz="1200" dirty="0" err="1" smtClean="0"/>
              <a:t>kolposkopskih</a:t>
            </a:r>
            <a:r>
              <a:rPr lang="hr-HR" sz="1200" dirty="0" smtClean="0"/>
              <a:t> nalaza dg. G2</a:t>
            </a:r>
          </a:p>
          <a:p>
            <a:r>
              <a:rPr lang="hr-HR" sz="1200" dirty="0" smtClean="0"/>
              <a:t>Broj PHD nalaza- manje od HSIL  -  od ukupnog broja </a:t>
            </a:r>
            <a:r>
              <a:rPr lang="hr-HR" sz="1200" dirty="0" err="1" smtClean="0"/>
              <a:t>kolposkopskih</a:t>
            </a:r>
            <a:r>
              <a:rPr lang="hr-HR" sz="1200" dirty="0" smtClean="0"/>
              <a:t> nalaza dg. G1</a:t>
            </a:r>
          </a:p>
          <a:p>
            <a:r>
              <a:rPr lang="hr-HR" sz="1200" dirty="0" smtClean="0"/>
              <a:t>Broj PHD nalaza- HSIL  - od ukupnog broja </a:t>
            </a:r>
            <a:r>
              <a:rPr lang="hr-HR" sz="1200" dirty="0" err="1" smtClean="0"/>
              <a:t>kolposkopskih</a:t>
            </a:r>
            <a:r>
              <a:rPr lang="hr-HR" sz="1200" dirty="0" smtClean="0"/>
              <a:t> nalaza dg. G1</a:t>
            </a:r>
          </a:p>
          <a:p>
            <a:r>
              <a:rPr lang="hr-HR" sz="1200" dirty="0" smtClean="0"/>
              <a:t>Broj PHD nalaza- karcinoma   - od ukupnog broja </a:t>
            </a:r>
            <a:r>
              <a:rPr lang="hr-HR" sz="1200" dirty="0" err="1" smtClean="0"/>
              <a:t>kolposkopskih</a:t>
            </a:r>
            <a:r>
              <a:rPr lang="hr-HR" sz="1200" dirty="0" smtClean="0"/>
              <a:t> nalaza dg. G1</a:t>
            </a:r>
          </a:p>
          <a:p>
            <a:r>
              <a:rPr lang="hr-HR" sz="1200" dirty="0" smtClean="0"/>
              <a:t>Broj PHD nalaza- </a:t>
            </a:r>
            <a:r>
              <a:rPr lang="hr-HR" sz="1200" dirty="0" err="1" smtClean="0"/>
              <a:t>adenkarcinoma</a:t>
            </a:r>
            <a:r>
              <a:rPr lang="hr-HR" sz="1200" dirty="0" smtClean="0"/>
              <a:t> od ukupnog broja </a:t>
            </a:r>
            <a:r>
              <a:rPr lang="hr-HR" sz="1200" dirty="0" err="1" smtClean="0"/>
              <a:t>kolposkopskih</a:t>
            </a:r>
            <a:r>
              <a:rPr lang="hr-HR" sz="1200" dirty="0" smtClean="0"/>
              <a:t> nalaza dg G1 </a:t>
            </a:r>
          </a:p>
          <a:p>
            <a:r>
              <a:rPr lang="hr-HR" sz="1200" dirty="0" smtClean="0"/>
              <a:t>Broj PHD nalaza- manje od HSIL  -  od ukupnog broja </a:t>
            </a:r>
            <a:r>
              <a:rPr lang="hr-HR" sz="1200" dirty="0" err="1" smtClean="0"/>
              <a:t>kolposkopskih</a:t>
            </a:r>
            <a:r>
              <a:rPr lang="hr-HR" sz="1200" dirty="0" smtClean="0"/>
              <a:t> nalaza dg. Suspektna invazivna bolest</a:t>
            </a:r>
          </a:p>
          <a:p>
            <a:r>
              <a:rPr lang="hr-HR" sz="1200" dirty="0" smtClean="0"/>
              <a:t>Broj PHD nalaza- HSIL  - od ukupnog broja </a:t>
            </a:r>
            <a:r>
              <a:rPr lang="hr-HR" sz="1200" dirty="0" err="1" smtClean="0"/>
              <a:t>kolposkopskih</a:t>
            </a:r>
            <a:r>
              <a:rPr lang="hr-HR" sz="1200" dirty="0" smtClean="0"/>
              <a:t> nalaza dg. Suspektna invazivna bolest</a:t>
            </a:r>
          </a:p>
          <a:p>
            <a:r>
              <a:rPr lang="hr-HR" sz="1200" dirty="0" smtClean="0"/>
              <a:t>Broj PHD nalaza- karcinoma   - od ukupnog broja </a:t>
            </a:r>
            <a:r>
              <a:rPr lang="hr-HR" sz="1200" dirty="0" err="1" smtClean="0"/>
              <a:t>kolposkopskih</a:t>
            </a:r>
            <a:r>
              <a:rPr lang="hr-HR" sz="1200" dirty="0" smtClean="0"/>
              <a:t> nalaza dg. Suspektna invazivna bolest</a:t>
            </a:r>
          </a:p>
          <a:p>
            <a:r>
              <a:rPr lang="hr-HR" sz="1200" dirty="0" smtClean="0"/>
              <a:t>Broj PHD nalaza- </a:t>
            </a:r>
            <a:r>
              <a:rPr lang="hr-HR" sz="1200" dirty="0" err="1" smtClean="0"/>
              <a:t>adenkarcinoma</a:t>
            </a:r>
            <a:r>
              <a:rPr lang="hr-HR" sz="1200" dirty="0" smtClean="0"/>
              <a:t> od ukupnog broja </a:t>
            </a:r>
            <a:r>
              <a:rPr lang="hr-HR" sz="1200" dirty="0" err="1" smtClean="0"/>
              <a:t>kolposkopskih</a:t>
            </a:r>
            <a:r>
              <a:rPr lang="hr-HR" sz="1200" dirty="0" smtClean="0"/>
              <a:t> nalaza dg Suspektna invazivna bolest</a:t>
            </a:r>
          </a:p>
          <a:p>
            <a:r>
              <a:rPr lang="hr-HR" sz="1200" dirty="0" smtClean="0"/>
              <a:t>Broj PHD nalaza- manje od HSIL  -  od ukupnog broja </a:t>
            </a:r>
            <a:r>
              <a:rPr lang="hr-HR" sz="1200" dirty="0" err="1" smtClean="0"/>
              <a:t>kolposkopskih</a:t>
            </a:r>
            <a:r>
              <a:rPr lang="hr-HR" sz="1200" dirty="0" smtClean="0"/>
              <a:t> nalaza dg. Suspektna invazivna bolest</a:t>
            </a:r>
          </a:p>
          <a:p>
            <a:endParaRPr lang="hr-H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200" dirty="0" smtClean="0"/>
              <a:t>Pitanja o nastavku liječenja</a:t>
            </a:r>
            <a:r>
              <a:rPr lang="hr-HR" dirty="0" smtClean="0"/>
              <a:t/>
            </a:r>
            <a:br>
              <a:rPr lang="hr-HR" dirty="0" smtClean="0"/>
            </a:br>
            <a:endParaRPr lang="hr-HR" dirty="0"/>
          </a:p>
        </p:txBody>
      </p:sp>
      <p:sp>
        <p:nvSpPr>
          <p:cNvPr id="3" name="Content Placeholder 2"/>
          <p:cNvSpPr>
            <a:spLocks noGrp="1"/>
          </p:cNvSpPr>
          <p:nvPr>
            <p:ph idx="1"/>
          </p:nvPr>
        </p:nvSpPr>
        <p:spPr/>
        <p:txBody>
          <a:bodyPr/>
          <a:lstStyle/>
          <a:p>
            <a:r>
              <a:rPr lang="hr-HR" sz="1400" dirty="0" smtClean="0"/>
              <a:t>Broj LETZ zahvata</a:t>
            </a:r>
          </a:p>
          <a:p>
            <a:r>
              <a:rPr lang="hr-HR" sz="1400" dirty="0" smtClean="0"/>
              <a:t>Broj </a:t>
            </a:r>
            <a:r>
              <a:rPr lang="hr-HR" sz="1400" dirty="0" err="1" smtClean="0"/>
              <a:t>konizacija</a:t>
            </a:r>
            <a:r>
              <a:rPr lang="hr-HR" sz="1400" dirty="0" smtClean="0"/>
              <a:t> hladnim nožem </a:t>
            </a:r>
          </a:p>
          <a:p>
            <a:r>
              <a:rPr lang="hr-HR" sz="1400" dirty="0" smtClean="0"/>
              <a:t>Broj </a:t>
            </a:r>
            <a:r>
              <a:rPr lang="hr-HR" sz="1400" dirty="0" err="1" smtClean="0"/>
              <a:t>hysterkotomija</a:t>
            </a:r>
            <a:r>
              <a:rPr lang="hr-HR" sz="1400" dirty="0" smtClean="0"/>
              <a:t> </a:t>
            </a:r>
          </a:p>
          <a:p>
            <a:r>
              <a:rPr lang="hr-HR" sz="1400" dirty="0" smtClean="0"/>
              <a:t>Je li se mjeri volumen konusa?</a:t>
            </a:r>
          </a:p>
          <a:p>
            <a:r>
              <a:rPr lang="hr-HR" sz="1400" dirty="0" smtClean="0"/>
              <a:t>Je li se opisuje i evidentira status rubova ( </a:t>
            </a:r>
            <a:r>
              <a:rPr lang="hr-HR" sz="1400" dirty="0" err="1" smtClean="0"/>
              <a:t>egzocervikalnih</a:t>
            </a:r>
            <a:r>
              <a:rPr lang="hr-HR" sz="1400" dirty="0" smtClean="0"/>
              <a:t>, lateralnih , </a:t>
            </a:r>
            <a:r>
              <a:rPr lang="hr-HR" sz="1400" dirty="0" err="1" smtClean="0"/>
              <a:t>endocervikalnih</a:t>
            </a:r>
            <a:r>
              <a:rPr lang="hr-HR" sz="1400" dirty="0" smtClean="0"/>
              <a:t>))</a:t>
            </a:r>
          </a:p>
          <a:p>
            <a:r>
              <a:rPr lang="hr-HR" sz="1400" dirty="0" smtClean="0"/>
              <a:t>Je li se opisuje i evidentira status  </a:t>
            </a:r>
            <a:r>
              <a:rPr lang="hr-HR" sz="1400" dirty="0" err="1" smtClean="0"/>
              <a:t>endocervikalnog</a:t>
            </a:r>
            <a:r>
              <a:rPr lang="hr-HR" sz="1400" dirty="0" smtClean="0"/>
              <a:t> </a:t>
            </a:r>
            <a:r>
              <a:rPr lang="hr-HR" sz="1400" dirty="0" err="1" smtClean="0"/>
              <a:t>kiretmana</a:t>
            </a:r>
            <a:r>
              <a:rPr lang="hr-HR" sz="1400" dirty="0" smtClean="0"/>
              <a:t>?</a:t>
            </a:r>
          </a:p>
          <a:p>
            <a:r>
              <a:rPr lang="hr-HR" sz="1400" dirty="0" smtClean="0"/>
              <a:t>PHD Konusa : </a:t>
            </a:r>
          </a:p>
          <a:p>
            <a:pPr>
              <a:buNone/>
            </a:pPr>
            <a:r>
              <a:rPr lang="hr-HR" sz="1400" dirty="0" smtClean="0"/>
              <a:t>       </a:t>
            </a:r>
          </a:p>
          <a:p>
            <a:r>
              <a:rPr lang="hr-HR" dirty="0" smtClean="0"/>
              <a:t> Usporedba PHD nalaz</a:t>
            </a:r>
          </a:p>
          <a:p>
            <a:pPr>
              <a:buNone/>
            </a:pPr>
            <a:r>
              <a:rPr lang="hr-HR" dirty="0" smtClean="0"/>
              <a:t>    u odnosu na Citološki nalaz</a:t>
            </a:r>
          </a:p>
          <a:p>
            <a:pPr>
              <a:buNone/>
            </a:pPr>
            <a:r>
              <a:rPr lang="hr-HR" dirty="0" smtClean="0"/>
              <a:t>    </a:t>
            </a:r>
            <a:r>
              <a:rPr lang="hr-HR" dirty="0" err="1" smtClean="0"/>
              <a:t>kolposkopski</a:t>
            </a:r>
            <a:r>
              <a:rPr lang="hr-HR" dirty="0" smtClean="0"/>
              <a:t> nalaz</a:t>
            </a:r>
          </a:p>
          <a:p>
            <a:pPr>
              <a:buNone/>
            </a:pPr>
            <a:r>
              <a:rPr lang="hr-HR" dirty="0" smtClean="0"/>
              <a:t>    </a:t>
            </a:r>
            <a:r>
              <a:rPr lang="hr-HR" dirty="0" err="1" smtClean="0"/>
              <a:t>patohistološki</a:t>
            </a:r>
            <a:r>
              <a:rPr lang="hr-HR" dirty="0" smtClean="0"/>
              <a:t> nalaz </a:t>
            </a:r>
            <a:r>
              <a:rPr lang="hr-HR" dirty="0" err="1" smtClean="0"/>
              <a:t>bioptata</a:t>
            </a:r>
            <a:endParaRPr lang="hr-HR" dirty="0" smtClean="0"/>
          </a:p>
          <a:p>
            <a:pPr>
              <a:buNone/>
            </a:pPr>
            <a:endParaRPr lang="hr-HR" dirty="0" smtClean="0"/>
          </a:p>
          <a:p>
            <a:endParaRPr lang="hr-H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Nadzor kontrole</a:t>
            </a:r>
            <a:endParaRPr lang="hr-HR" dirty="0"/>
          </a:p>
        </p:txBody>
      </p:sp>
      <p:sp>
        <p:nvSpPr>
          <p:cNvPr id="3" name="Content Placeholder 2"/>
          <p:cNvSpPr>
            <a:spLocks noGrp="1"/>
          </p:cNvSpPr>
          <p:nvPr>
            <p:ph idx="1"/>
          </p:nvPr>
        </p:nvSpPr>
        <p:spPr>
          <a:xfrm>
            <a:off x="500034" y="1428736"/>
            <a:ext cx="8229600" cy="4525963"/>
          </a:xfrm>
        </p:spPr>
        <p:txBody>
          <a:bodyPr/>
          <a:lstStyle/>
          <a:p>
            <a:r>
              <a:rPr lang="hr-HR" dirty="0" smtClean="0"/>
              <a:t>Je li se radi kontrolni Papa test ?</a:t>
            </a:r>
          </a:p>
          <a:p>
            <a:r>
              <a:rPr lang="hr-HR" dirty="0" smtClean="0"/>
              <a:t>Je li se radi </a:t>
            </a:r>
            <a:r>
              <a:rPr lang="hr-HR" dirty="0" err="1" smtClean="0"/>
              <a:t>kolposkopski</a:t>
            </a:r>
            <a:r>
              <a:rPr lang="hr-HR" dirty="0" smtClean="0"/>
              <a:t> pregled</a:t>
            </a:r>
          </a:p>
          <a:p>
            <a:r>
              <a:rPr lang="hr-HR" dirty="0" smtClean="0"/>
              <a:t>Je li se radi kontrola HPV statusa 6 </a:t>
            </a:r>
            <a:r>
              <a:rPr lang="hr-HR" dirty="0" err="1" smtClean="0"/>
              <a:t>mj</a:t>
            </a:r>
            <a:r>
              <a:rPr lang="hr-HR" dirty="0" smtClean="0"/>
              <a:t> poslije  operativnog zahvata </a:t>
            </a:r>
          </a:p>
          <a:p>
            <a:endParaRPr lang="hr-HR" dirty="0" smtClean="0"/>
          </a:p>
          <a:p>
            <a:r>
              <a:rPr lang="hr-HR" dirty="0" smtClean="0"/>
              <a:t>Rezultati …….</a:t>
            </a:r>
            <a:endParaRPr lang="hr-H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28600" y="381000"/>
            <a:ext cx="8610600" cy="1877437"/>
          </a:xfrm>
          <a:prstGeom prst="rect">
            <a:avLst/>
          </a:prstGeom>
          <a:noFill/>
          <a:ln w="9525">
            <a:noFill/>
            <a:miter lim="800000"/>
            <a:headEnd/>
            <a:tailEnd/>
          </a:ln>
        </p:spPr>
        <p:txBody>
          <a:bodyPr anchor="ctr">
            <a:spAutoFit/>
          </a:bodyPr>
          <a:lstStyle/>
          <a:p>
            <a:pPr algn="ctr"/>
            <a:r>
              <a:rPr lang="hr-HR" sz="2400" i="1" dirty="0" smtClean="0">
                <a:solidFill>
                  <a:schemeClr val="hlink"/>
                </a:solidFill>
              </a:rPr>
              <a:t>" </a:t>
            </a:r>
            <a:r>
              <a:rPr lang="hr-HR" sz="2400" i="1" dirty="0">
                <a:solidFill>
                  <a:schemeClr val="hlink"/>
                </a:solidFill>
                <a:latin typeface="Bookman Old Style" pitchFamily="18" charset="0"/>
              </a:rPr>
              <a:t>Najteža je nesreća što je može imati liječnik, vjera u nepogrešivost vlastitu i savršenost onoga, što </a:t>
            </a:r>
            <a:r>
              <a:rPr lang="hr-HR" sz="2400" i="1" dirty="0" err="1">
                <a:solidFill>
                  <a:schemeClr val="hlink"/>
                </a:solidFill>
                <a:latin typeface="Bookman Old Style" pitchFamily="18" charset="0"/>
              </a:rPr>
              <a:t>momentano</a:t>
            </a:r>
            <a:r>
              <a:rPr lang="hr-HR" sz="2400" i="1" dirty="0">
                <a:solidFill>
                  <a:schemeClr val="hlink"/>
                </a:solidFill>
                <a:latin typeface="Bookman Old Style" pitchFamily="18" charset="0"/>
              </a:rPr>
              <a:t> znade.</a:t>
            </a:r>
            <a:r>
              <a:rPr lang="hr-HR" sz="2400" i="1" dirty="0">
                <a:solidFill>
                  <a:schemeClr val="hlink"/>
                </a:solidFill>
              </a:rPr>
              <a:t>" </a:t>
            </a:r>
            <a:endParaRPr lang="hr-HR" sz="2400" dirty="0">
              <a:solidFill>
                <a:schemeClr val="hlink"/>
              </a:solidFill>
            </a:endParaRPr>
          </a:p>
          <a:p>
            <a:pPr algn="ctr"/>
            <a:r>
              <a:rPr lang="hr-HR" sz="2000" i="1" dirty="0" err="1">
                <a:solidFill>
                  <a:schemeClr val="hlink"/>
                </a:solidFill>
              </a:rPr>
              <a:t>Prof</a:t>
            </a:r>
            <a:r>
              <a:rPr lang="hr-HR" sz="2000" i="1" dirty="0">
                <a:solidFill>
                  <a:schemeClr val="hlink"/>
                </a:solidFill>
              </a:rPr>
              <a:t>. </a:t>
            </a:r>
            <a:r>
              <a:rPr lang="hr-HR" sz="2000" i="1" dirty="0" err="1">
                <a:solidFill>
                  <a:schemeClr val="hlink"/>
                </a:solidFill>
              </a:rPr>
              <a:t>Thaller</a:t>
            </a:r>
            <a:r>
              <a:rPr lang="hr-HR" sz="2000" i="1" dirty="0">
                <a:solidFill>
                  <a:schemeClr val="hlink"/>
                </a:solidFill>
              </a:rPr>
              <a:t> u nastupnom predavanju </a:t>
            </a:r>
            <a:endParaRPr lang="hr-HR" sz="2000" i="1" dirty="0" smtClean="0">
              <a:solidFill>
                <a:schemeClr val="hlink"/>
              </a:solidFill>
            </a:endParaRPr>
          </a:p>
          <a:p>
            <a:pPr algn="ctr"/>
            <a:r>
              <a:rPr lang="hr-HR" sz="2000" i="1" dirty="0" smtClean="0">
                <a:solidFill>
                  <a:schemeClr val="hlink"/>
                </a:solidFill>
              </a:rPr>
              <a:t>"</a:t>
            </a:r>
            <a:r>
              <a:rPr lang="hr-HR" sz="2000" i="1" dirty="0">
                <a:solidFill>
                  <a:schemeClr val="hlink"/>
                </a:solidFill>
              </a:rPr>
              <a:t>Značenje povijesti medicine" održanom u Zagrebu 5. studenoga 1927.</a:t>
            </a:r>
            <a:r>
              <a:rPr lang="hr-HR" sz="2400" dirty="0">
                <a:solidFill>
                  <a:schemeClr val="hlink"/>
                </a:solidFill>
              </a:rPr>
              <a:t> </a:t>
            </a:r>
          </a:p>
        </p:txBody>
      </p:sp>
      <p:pic>
        <p:nvPicPr>
          <p:cNvPr id="23555" name="Picture 3" descr="thaller"/>
          <p:cNvPicPr>
            <a:picLocks noChangeAspect="1" noChangeArrowheads="1"/>
          </p:cNvPicPr>
          <p:nvPr/>
        </p:nvPicPr>
        <p:blipFill>
          <a:blip r:embed="rId3" cstate="print"/>
          <a:srcRect/>
          <a:stretch>
            <a:fillRect/>
          </a:stretch>
        </p:blipFill>
        <p:spPr bwMode="auto">
          <a:xfrm>
            <a:off x="381000" y="2501900"/>
            <a:ext cx="3197225" cy="3975100"/>
          </a:xfrm>
          <a:prstGeom prst="rect">
            <a:avLst/>
          </a:prstGeom>
          <a:noFill/>
          <a:ln w="9525">
            <a:solidFill>
              <a:srgbClr val="FF0066"/>
            </a:solidFill>
            <a:miter lim="800000"/>
            <a:headEnd/>
            <a:tailEnd/>
          </a:ln>
        </p:spPr>
      </p:pic>
      <p:sp>
        <p:nvSpPr>
          <p:cNvPr id="23556" name="Rectangle 4"/>
          <p:cNvSpPr>
            <a:spLocks noChangeArrowheads="1"/>
          </p:cNvSpPr>
          <p:nvPr/>
        </p:nvSpPr>
        <p:spPr bwMode="auto">
          <a:xfrm>
            <a:off x="4572000" y="4357694"/>
            <a:ext cx="2714644" cy="1384995"/>
          </a:xfrm>
          <a:prstGeom prst="rect">
            <a:avLst/>
          </a:prstGeom>
          <a:noFill/>
          <a:ln w="9525">
            <a:noFill/>
            <a:miter lim="800000"/>
            <a:headEnd/>
            <a:tailEnd/>
          </a:ln>
        </p:spPr>
        <p:txBody>
          <a:bodyPr wrap="square" anchor="ctr">
            <a:spAutoFit/>
          </a:bodyPr>
          <a:lstStyle/>
          <a:p>
            <a:pPr algn="ctr"/>
            <a:r>
              <a:rPr lang="hr-HR" sz="1400" b="1" dirty="0">
                <a:solidFill>
                  <a:srgbClr val="FF0066"/>
                </a:solidFill>
              </a:rPr>
              <a:t>Prof. dr. sc. </a:t>
            </a:r>
            <a:br>
              <a:rPr lang="hr-HR" sz="1400" b="1" dirty="0">
                <a:solidFill>
                  <a:srgbClr val="FF0066"/>
                </a:solidFill>
              </a:rPr>
            </a:br>
            <a:r>
              <a:rPr lang="hr-HR" sz="1400" b="1" dirty="0">
                <a:solidFill>
                  <a:srgbClr val="FF0066"/>
                </a:solidFill>
              </a:rPr>
              <a:t>LADISLAV LUJO THALLER</a:t>
            </a:r>
            <a:endParaRPr lang="hr-HR" sz="1400" dirty="0">
              <a:solidFill>
                <a:srgbClr val="FF0066"/>
              </a:solidFill>
            </a:endParaRPr>
          </a:p>
          <a:p>
            <a:pPr algn="ctr"/>
            <a:r>
              <a:rPr lang="hr-HR" sz="1400" b="1" dirty="0">
                <a:solidFill>
                  <a:srgbClr val="FF0066"/>
                </a:solidFill>
              </a:rPr>
              <a:t/>
            </a:r>
            <a:br>
              <a:rPr lang="hr-HR" sz="1400" b="1" dirty="0">
                <a:solidFill>
                  <a:srgbClr val="FF0066"/>
                </a:solidFill>
              </a:rPr>
            </a:br>
            <a:r>
              <a:rPr lang="hr-HR" sz="1400" b="1" dirty="0" smtClean="0">
                <a:solidFill>
                  <a:srgbClr val="FF0066"/>
                </a:solidFill>
              </a:rPr>
              <a:t>OSNIVAČ POVIJESTI MEDICINE</a:t>
            </a:r>
            <a:r>
              <a:rPr lang="hr-HR" sz="1400" b="1" dirty="0">
                <a:solidFill>
                  <a:srgbClr val="FF0066"/>
                </a:solidFill>
              </a:rPr>
              <a:t/>
            </a:r>
            <a:br>
              <a:rPr lang="hr-HR" sz="1400" b="1" dirty="0">
                <a:solidFill>
                  <a:srgbClr val="FF0066"/>
                </a:solidFill>
              </a:rPr>
            </a:br>
            <a:r>
              <a:rPr lang="hr-HR" sz="1400" b="1" dirty="0" smtClean="0">
                <a:solidFill>
                  <a:srgbClr val="FF0066"/>
                </a:solidFill>
              </a:rPr>
              <a:t>HRVATSKE</a:t>
            </a:r>
          </a:p>
        </p:txBody>
      </p:sp>
      <p:sp>
        <p:nvSpPr>
          <p:cNvPr id="23557" name="Rectangle 5"/>
          <p:cNvSpPr>
            <a:spLocks noChangeArrowheads="1"/>
          </p:cNvSpPr>
          <p:nvPr/>
        </p:nvSpPr>
        <p:spPr bwMode="auto">
          <a:xfrm>
            <a:off x="228600" y="228600"/>
            <a:ext cx="8686800" cy="6400800"/>
          </a:xfrm>
          <a:prstGeom prst="rect">
            <a:avLst/>
          </a:prstGeom>
          <a:noFill/>
          <a:ln w="9525">
            <a:solidFill>
              <a:schemeClr val="hlink"/>
            </a:solidFill>
            <a:miter lim="800000"/>
            <a:headEnd/>
            <a:tailEnd/>
          </a:ln>
        </p:spPr>
        <p:txBody>
          <a:bodyPr wrap="none" anchor="ctr"/>
          <a:lstStyle/>
          <a:p>
            <a:endParaRPr lang="en-GB"/>
          </a:p>
        </p:txBody>
      </p:sp>
      <p:pic>
        <p:nvPicPr>
          <p:cNvPr id="23558" name="Picture 6" descr="Klinika logo"/>
          <p:cNvPicPr>
            <a:picLocks noChangeAspect="1" noChangeArrowheads="1"/>
          </p:cNvPicPr>
          <p:nvPr/>
        </p:nvPicPr>
        <p:blipFill>
          <a:blip r:embed="rId4" cstate="print"/>
          <a:srcRect/>
          <a:stretch>
            <a:fillRect/>
          </a:stretch>
        </p:blipFill>
        <p:spPr bwMode="auto">
          <a:xfrm>
            <a:off x="7072330" y="3493646"/>
            <a:ext cx="866774" cy="864048"/>
          </a:xfrm>
          <a:prstGeom prst="rect">
            <a:avLst/>
          </a:prstGeom>
          <a:noFill/>
          <a:ln w="9525">
            <a:noFill/>
            <a:miter lim="800000"/>
            <a:headEnd/>
            <a:tailEnd/>
          </a:ln>
        </p:spPr>
      </p:pic>
      <p:pic>
        <p:nvPicPr>
          <p:cNvPr id="88066" name="Picture 1" descr="logo3"/>
          <p:cNvPicPr>
            <a:picLocks noChangeAspect="1" noChangeArrowheads="1"/>
          </p:cNvPicPr>
          <p:nvPr/>
        </p:nvPicPr>
        <p:blipFill>
          <a:blip r:embed="rId5" cstate="print"/>
          <a:srcRect/>
          <a:stretch>
            <a:fillRect/>
          </a:stretch>
        </p:blipFill>
        <p:spPr bwMode="auto">
          <a:xfrm>
            <a:off x="3786182" y="3429000"/>
            <a:ext cx="933607" cy="942944"/>
          </a:xfrm>
          <a:prstGeom prst="rect">
            <a:avLst/>
          </a:prstGeom>
          <a:noFill/>
          <a:ln w="9525">
            <a:noFill/>
            <a:miter lim="800000"/>
            <a:headEnd/>
            <a:tailEnd/>
          </a:ln>
        </p:spPr>
      </p:pic>
      <p:pic>
        <p:nvPicPr>
          <p:cNvPr id="8" name="Picture 1"/>
          <p:cNvPicPr>
            <a:picLocks noChangeAspect="1" noChangeArrowheads="1"/>
          </p:cNvPicPr>
          <p:nvPr/>
        </p:nvPicPr>
        <p:blipFill>
          <a:blip r:embed="rId6"/>
          <a:srcRect/>
          <a:stretch>
            <a:fillRect/>
          </a:stretch>
        </p:blipFill>
        <p:spPr bwMode="auto">
          <a:xfrm>
            <a:off x="7215206" y="5635174"/>
            <a:ext cx="857256" cy="756402"/>
          </a:xfrm>
          <a:prstGeom prst="rect">
            <a:avLst/>
          </a:prstGeom>
          <a:noFill/>
        </p:spPr>
      </p:pic>
      <p:pic>
        <p:nvPicPr>
          <p:cNvPr id="9" name="Picture 2"/>
          <p:cNvPicPr>
            <a:picLocks noChangeAspect="1" noChangeArrowheads="1"/>
          </p:cNvPicPr>
          <p:nvPr/>
        </p:nvPicPr>
        <p:blipFill>
          <a:blip r:embed="rId7"/>
          <a:srcRect/>
          <a:stretch>
            <a:fillRect/>
          </a:stretch>
        </p:blipFill>
        <p:spPr bwMode="auto">
          <a:xfrm>
            <a:off x="3857620" y="5572140"/>
            <a:ext cx="806076" cy="85725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likovni rezultat za it support"/>
          <p:cNvPicPr>
            <a:picLocks noChangeAspect="1" noChangeArrowheads="1"/>
          </p:cNvPicPr>
          <p:nvPr/>
        </p:nvPicPr>
        <p:blipFill>
          <a:blip r:embed="rId2" cstate="print"/>
          <a:srcRect/>
          <a:stretch>
            <a:fillRect/>
          </a:stretch>
        </p:blipFill>
        <p:spPr bwMode="auto">
          <a:xfrm>
            <a:off x="996630" y="357166"/>
            <a:ext cx="6790080" cy="3143272"/>
          </a:xfrm>
          <a:prstGeom prst="rect">
            <a:avLst/>
          </a:prstGeom>
          <a:noFill/>
          <a:ln w="9525">
            <a:noFill/>
            <a:miter lim="800000"/>
            <a:headEnd/>
            <a:tailEnd/>
          </a:ln>
        </p:spPr>
      </p:pic>
      <p:pic>
        <p:nvPicPr>
          <p:cNvPr id="3" name="Picture 2" descr="http://cdn.quotesgram.com/img/67/86/73012139-attitude_penguins.gif"/>
          <p:cNvPicPr>
            <a:picLocks noChangeAspect="1" noChangeArrowheads="1"/>
          </p:cNvPicPr>
          <p:nvPr/>
        </p:nvPicPr>
        <p:blipFill>
          <a:blip r:embed="rId3"/>
          <a:srcRect/>
          <a:stretch>
            <a:fillRect/>
          </a:stretch>
        </p:blipFill>
        <p:spPr bwMode="auto">
          <a:xfrm>
            <a:off x="3071802" y="3286124"/>
            <a:ext cx="2571768" cy="34290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3"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4294967295"/>
          </p:nvPr>
        </p:nvSpPr>
        <p:spPr>
          <a:xfrm>
            <a:off x="0" y="1142984"/>
            <a:ext cx="8229600" cy="4940316"/>
          </a:xfrm>
          <a:solidFill>
            <a:schemeClr val="bg1">
              <a:lumMod val="85000"/>
            </a:schemeClr>
          </a:solidFill>
        </p:spPr>
        <p:txBody>
          <a:bodyPr>
            <a:normAutofit/>
          </a:bodyPr>
          <a:lstStyle/>
          <a:p>
            <a:pPr eaLnBrk="1" hangingPunct="1">
              <a:lnSpc>
                <a:spcPct val="80000"/>
              </a:lnSpc>
              <a:buFontTx/>
              <a:buNone/>
              <a:defRPr/>
            </a:pPr>
            <a:endParaRPr lang="en-US" sz="2000" b="1" dirty="0" smtClean="0">
              <a:effectLst>
                <a:outerShdw blurRad="38100" dist="38100" dir="2700000" algn="tl">
                  <a:srgbClr val="C0C0C0"/>
                </a:outerShdw>
              </a:effectLst>
            </a:endParaRPr>
          </a:p>
          <a:p>
            <a:pPr eaLnBrk="1" hangingPunct="1">
              <a:lnSpc>
                <a:spcPct val="80000"/>
              </a:lnSpc>
              <a:defRPr/>
            </a:pPr>
            <a:r>
              <a:rPr lang="en-US" sz="2000" b="1" dirty="0" smtClean="0">
                <a:effectLst>
                  <a:outerShdw blurRad="38100" dist="38100" dir="2700000" algn="tl">
                    <a:srgbClr val="C0C0C0"/>
                  </a:outerShdw>
                </a:effectLst>
              </a:rPr>
              <a:t>1925: Invention of </a:t>
            </a:r>
            <a:r>
              <a:rPr lang="en-US" sz="2000" b="1" dirty="0" err="1" smtClean="0">
                <a:effectLst>
                  <a:outerShdw blurRad="38100" dist="38100" dir="2700000" algn="tl">
                    <a:srgbClr val="C0C0C0"/>
                  </a:outerShdw>
                </a:effectLst>
              </a:rPr>
              <a:t>colposcope</a:t>
            </a:r>
            <a:r>
              <a:rPr lang="en-US" sz="2000" b="1" i="1" dirty="0" smtClean="0">
                <a:effectLst>
                  <a:outerShdw blurRad="38100" dist="38100" dir="2700000" algn="tl">
                    <a:srgbClr val="C0C0C0"/>
                  </a:outerShdw>
                </a:effectLst>
              </a:rPr>
              <a:t>(</a:t>
            </a:r>
            <a:r>
              <a:rPr lang="en-US" sz="2000" b="1" i="1" dirty="0" err="1" smtClean="0">
                <a:effectLst>
                  <a:outerShdw blurRad="38100" dist="38100" dir="2700000" algn="tl">
                    <a:srgbClr val="C0C0C0"/>
                  </a:outerShdw>
                </a:effectLst>
              </a:rPr>
              <a:t>Hinselman</a:t>
            </a:r>
            <a:r>
              <a:rPr lang="en-US" sz="2000" b="1" i="1" dirty="0" smtClean="0">
                <a:effectLst>
                  <a:outerShdw blurRad="38100" dist="38100" dir="2700000" algn="tl">
                    <a:srgbClr val="C0C0C0"/>
                  </a:outerShdw>
                </a:effectLst>
              </a:rPr>
              <a:t>) </a:t>
            </a:r>
          </a:p>
          <a:p>
            <a:pPr eaLnBrk="1" hangingPunct="1">
              <a:lnSpc>
                <a:spcPct val="80000"/>
              </a:lnSpc>
              <a:defRPr/>
            </a:pPr>
            <a:r>
              <a:rPr lang="en-US" sz="2000" b="1" dirty="0" smtClean="0">
                <a:effectLst>
                  <a:outerShdw blurRad="38100" dist="38100" dir="2700000" algn="tl">
                    <a:srgbClr val="C0C0C0"/>
                  </a:outerShdw>
                </a:effectLst>
              </a:rPr>
              <a:t>1928: Schiller test</a:t>
            </a:r>
          </a:p>
          <a:p>
            <a:pPr eaLnBrk="1" hangingPunct="1">
              <a:lnSpc>
                <a:spcPct val="80000"/>
              </a:lnSpc>
              <a:defRPr/>
            </a:pPr>
            <a:r>
              <a:rPr lang="en-US" sz="2000" b="1" dirty="0" smtClean="0">
                <a:effectLst>
                  <a:outerShdw blurRad="38100" dist="38100" dir="2700000" algn="tl">
                    <a:srgbClr val="C0C0C0"/>
                  </a:outerShdw>
                </a:effectLst>
              </a:rPr>
              <a:t>1938: Acetic acid test </a:t>
            </a:r>
            <a:r>
              <a:rPr lang="en-US" sz="2000" b="1" i="1" dirty="0" smtClean="0">
                <a:effectLst>
                  <a:outerShdw blurRad="38100" dist="38100" dir="2700000" algn="tl">
                    <a:srgbClr val="C0C0C0"/>
                  </a:outerShdw>
                </a:effectLst>
              </a:rPr>
              <a:t>(</a:t>
            </a:r>
            <a:r>
              <a:rPr lang="en-US" sz="2000" b="1" i="1" dirty="0" err="1" smtClean="0">
                <a:effectLst>
                  <a:outerShdw blurRad="38100" dist="38100" dir="2700000" algn="tl">
                    <a:srgbClr val="C0C0C0"/>
                  </a:outerShdw>
                </a:effectLst>
              </a:rPr>
              <a:t>Hinselman</a:t>
            </a:r>
            <a:r>
              <a:rPr lang="en-US" sz="2000" b="1" i="1" dirty="0" smtClean="0">
                <a:effectLst>
                  <a:outerShdw blurRad="38100" dist="38100" dir="2700000" algn="tl">
                    <a:srgbClr val="C0C0C0"/>
                  </a:outerShdw>
                </a:effectLst>
              </a:rPr>
              <a:t>) </a:t>
            </a:r>
          </a:p>
          <a:p>
            <a:pPr eaLnBrk="1" hangingPunct="1">
              <a:lnSpc>
                <a:spcPct val="80000"/>
              </a:lnSpc>
              <a:defRPr/>
            </a:pPr>
            <a:r>
              <a:rPr lang="en-US" sz="2000" b="1" dirty="0" smtClean="0">
                <a:effectLst>
                  <a:outerShdw blurRad="38100" dist="38100" dir="2700000" algn="tl">
                    <a:srgbClr val="C0C0C0"/>
                  </a:outerShdw>
                </a:effectLst>
              </a:rPr>
              <a:t>1939: Green filter </a:t>
            </a:r>
            <a:r>
              <a:rPr lang="en-US" sz="2000" b="1" i="1" dirty="0" smtClean="0">
                <a:effectLst>
                  <a:outerShdw blurRad="38100" dist="38100" dir="2700000" algn="tl">
                    <a:srgbClr val="C0C0C0"/>
                  </a:outerShdw>
                </a:effectLst>
              </a:rPr>
              <a:t>(</a:t>
            </a:r>
            <a:r>
              <a:rPr lang="en-US" sz="2000" b="1" i="1" dirty="0" err="1" smtClean="0">
                <a:effectLst>
                  <a:outerShdw blurRad="38100" dist="38100" dir="2700000" algn="tl">
                    <a:srgbClr val="C0C0C0"/>
                  </a:outerShdw>
                </a:effectLst>
              </a:rPr>
              <a:t>Kratz</a:t>
            </a:r>
            <a:r>
              <a:rPr lang="en-US" sz="2000" b="1" i="1" dirty="0" smtClean="0">
                <a:effectLst>
                  <a:outerShdw blurRad="38100" dist="38100" dir="2700000" algn="tl">
                    <a:srgbClr val="C0C0C0"/>
                  </a:outerShdw>
                </a:effectLst>
              </a:rPr>
              <a:t>)</a:t>
            </a:r>
          </a:p>
          <a:p>
            <a:pPr eaLnBrk="1" hangingPunct="1">
              <a:lnSpc>
                <a:spcPct val="80000"/>
              </a:lnSpc>
              <a:defRPr/>
            </a:pPr>
            <a:r>
              <a:rPr lang="en-US" sz="2000" b="1" dirty="0" smtClean="0">
                <a:effectLst>
                  <a:outerShdw blurRad="38100" dist="38100" dir="2700000" algn="tl">
                    <a:srgbClr val="C0C0C0"/>
                  </a:outerShdw>
                </a:effectLst>
              </a:rPr>
              <a:t>1940: Pap test</a:t>
            </a:r>
          </a:p>
          <a:p>
            <a:pPr eaLnBrk="1" hangingPunct="1">
              <a:lnSpc>
                <a:spcPct val="80000"/>
              </a:lnSpc>
              <a:defRPr/>
            </a:pPr>
            <a:r>
              <a:rPr lang="en-US" sz="2000" b="1" dirty="0" smtClean="0">
                <a:effectLst>
                  <a:outerShdw blurRad="38100" dist="38100" dir="2700000" algn="tl">
                    <a:srgbClr val="C0C0C0"/>
                  </a:outerShdw>
                </a:effectLst>
              </a:rPr>
              <a:t>1942: First photographs of cervix </a:t>
            </a:r>
            <a:r>
              <a:rPr lang="en-US" sz="2000" b="1" i="1" dirty="0" smtClean="0">
                <a:effectLst>
                  <a:outerShdw blurRad="38100" dist="38100" dir="2700000" algn="tl">
                    <a:srgbClr val="C0C0C0"/>
                  </a:outerShdw>
                </a:effectLst>
              </a:rPr>
              <a:t>(</a:t>
            </a:r>
            <a:r>
              <a:rPr lang="en-US" sz="2000" b="1" i="1" dirty="0" err="1" smtClean="0">
                <a:effectLst>
                  <a:outerShdw blurRad="38100" dist="38100" dir="2700000" algn="tl">
                    <a:srgbClr val="C0C0C0"/>
                  </a:outerShdw>
                </a:effectLst>
              </a:rPr>
              <a:t>Treite</a:t>
            </a:r>
            <a:r>
              <a:rPr lang="en-US" sz="2000" b="1" i="1" dirty="0" smtClean="0">
                <a:effectLst>
                  <a:outerShdw blurRad="38100" dist="38100" dir="2700000" algn="tl">
                    <a:srgbClr val="C0C0C0"/>
                  </a:outerShdw>
                </a:effectLst>
              </a:rPr>
              <a:t>)</a:t>
            </a:r>
          </a:p>
          <a:p>
            <a:pPr eaLnBrk="1" hangingPunct="1">
              <a:lnSpc>
                <a:spcPct val="80000"/>
              </a:lnSpc>
              <a:defRPr/>
            </a:pPr>
            <a:r>
              <a:rPr lang="en-US" sz="2000" b="1" dirty="0" smtClean="0">
                <a:effectLst>
                  <a:outerShdw blurRad="38100" dist="38100" dir="2700000" algn="tl">
                    <a:srgbClr val="C0C0C0"/>
                  </a:outerShdw>
                </a:effectLst>
              </a:rPr>
              <a:t>1960: Cryosurgery</a:t>
            </a:r>
          </a:p>
          <a:p>
            <a:pPr eaLnBrk="1" hangingPunct="1">
              <a:lnSpc>
                <a:spcPct val="80000"/>
              </a:lnSpc>
              <a:defRPr/>
            </a:pPr>
            <a:r>
              <a:rPr lang="en-US" sz="2000" b="1" dirty="0" smtClean="0">
                <a:effectLst>
                  <a:outerShdw blurRad="38100" dist="38100" dir="2700000" algn="tl">
                    <a:srgbClr val="C0C0C0"/>
                  </a:outerShdw>
                </a:effectLst>
              </a:rPr>
              <a:t>1980: Laser surgery</a:t>
            </a:r>
          </a:p>
          <a:p>
            <a:pPr eaLnBrk="1" hangingPunct="1">
              <a:lnSpc>
                <a:spcPct val="80000"/>
              </a:lnSpc>
              <a:defRPr/>
            </a:pPr>
            <a:r>
              <a:rPr lang="en-US" sz="2000" b="1" dirty="0" smtClean="0">
                <a:effectLst>
                  <a:outerShdw blurRad="38100" dist="38100" dir="2700000" algn="tl">
                    <a:srgbClr val="C0C0C0"/>
                  </a:outerShdw>
                </a:effectLst>
              </a:rPr>
              <a:t>1988: Computer-aided </a:t>
            </a:r>
            <a:r>
              <a:rPr lang="en-US" sz="2000" b="1" dirty="0" err="1" smtClean="0">
                <a:effectLst>
                  <a:outerShdw blurRad="38100" dist="38100" dir="2700000" algn="tl">
                    <a:srgbClr val="C0C0C0"/>
                  </a:outerShdw>
                </a:effectLst>
              </a:rPr>
              <a:t>colposcope</a:t>
            </a:r>
            <a:endParaRPr lang="en-US" sz="2000" b="1" dirty="0" smtClean="0">
              <a:effectLst>
                <a:outerShdw blurRad="38100" dist="38100" dir="2700000" algn="tl">
                  <a:srgbClr val="C0C0C0"/>
                </a:outerShdw>
              </a:effectLst>
            </a:endParaRPr>
          </a:p>
          <a:p>
            <a:pPr eaLnBrk="1" hangingPunct="1">
              <a:lnSpc>
                <a:spcPct val="80000"/>
              </a:lnSpc>
              <a:defRPr/>
            </a:pPr>
            <a:r>
              <a:rPr lang="en-US" sz="2000" b="1" dirty="0" smtClean="0">
                <a:effectLst>
                  <a:outerShdw blurRad="38100" dist="38100" dir="2700000" algn="tl">
                    <a:srgbClr val="C0C0C0"/>
                  </a:outerShdw>
                </a:effectLst>
              </a:rPr>
              <a:t>1989: LLETZ </a:t>
            </a:r>
            <a:r>
              <a:rPr lang="en-US" sz="2000" b="1" i="1" dirty="0" smtClean="0">
                <a:effectLst>
                  <a:outerShdw blurRad="38100" dist="38100" dir="2700000" algn="tl">
                    <a:srgbClr val="C0C0C0"/>
                  </a:outerShdw>
                </a:effectLst>
              </a:rPr>
              <a:t>(</a:t>
            </a:r>
            <a:r>
              <a:rPr lang="en-US" sz="2000" b="1" i="1" dirty="0" err="1" smtClean="0">
                <a:effectLst>
                  <a:outerShdw blurRad="38100" dist="38100" dir="2700000" algn="tl">
                    <a:srgbClr val="C0C0C0"/>
                  </a:outerShdw>
                </a:effectLst>
              </a:rPr>
              <a:t>Prendiville</a:t>
            </a:r>
            <a:r>
              <a:rPr lang="en-US" sz="2000" b="1" i="1" dirty="0" smtClean="0">
                <a:effectLst>
                  <a:outerShdw blurRad="38100" dist="38100" dir="2700000" algn="tl">
                    <a:srgbClr val="C0C0C0"/>
                  </a:outerShdw>
                </a:effectLst>
              </a:rPr>
              <a:t> &amp; </a:t>
            </a:r>
            <a:r>
              <a:rPr lang="en-US" sz="2000" b="1" i="1" dirty="0" err="1" smtClean="0">
                <a:effectLst>
                  <a:outerShdw blurRad="38100" dist="38100" dir="2700000" algn="tl">
                    <a:srgbClr val="C0C0C0"/>
                  </a:outerShdw>
                </a:effectLst>
              </a:rPr>
              <a:t>Cullimore</a:t>
            </a:r>
            <a:r>
              <a:rPr lang="en-US" sz="2000" b="1" i="1" dirty="0" smtClean="0">
                <a:effectLst>
                  <a:outerShdw blurRad="38100" dist="38100" dir="2700000" algn="tl">
                    <a:srgbClr val="C0C0C0"/>
                  </a:outerShdw>
                </a:effectLst>
              </a:rPr>
              <a:t>)</a:t>
            </a:r>
          </a:p>
          <a:p>
            <a:pPr eaLnBrk="1" hangingPunct="1">
              <a:lnSpc>
                <a:spcPct val="80000"/>
              </a:lnSpc>
              <a:defRPr/>
            </a:pPr>
            <a:r>
              <a:rPr lang="en-US" sz="2000" b="1" dirty="0" smtClean="0"/>
              <a:t>1991:</a:t>
            </a:r>
            <a:r>
              <a:rPr lang="en-US" sz="2000" dirty="0" smtClean="0"/>
              <a:t> </a:t>
            </a:r>
            <a:r>
              <a:rPr lang="en-US" sz="2000" b="1" dirty="0" smtClean="0"/>
              <a:t>Pap Net</a:t>
            </a:r>
          </a:p>
          <a:p>
            <a:pPr eaLnBrk="1" hangingPunct="1">
              <a:lnSpc>
                <a:spcPct val="80000"/>
              </a:lnSpc>
              <a:defRPr/>
            </a:pPr>
            <a:r>
              <a:rPr lang="en-US" sz="2000" b="1" dirty="0" smtClean="0"/>
              <a:t>2000:</a:t>
            </a:r>
            <a:r>
              <a:rPr lang="en-US" sz="2000" dirty="0" smtClean="0"/>
              <a:t> </a:t>
            </a:r>
            <a:r>
              <a:rPr lang="en-US" sz="2000" b="1" dirty="0" err="1" smtClean="0"/>
              <a:t>Telecolposcopy</a:t>
            </a:r>
            <a:r>
              <a:rPr lang="en-US" sz="2000" b="1" dirty="0" smtClean="0"/>
              <a:t> </a:t>
            </a:r>
            <a:r>
              <a:rPr lang="en-US" sz="2000" b="1" i="1" dirty="0" smtClean="0"/>
              <a:t>( Harper et al)</a:t>
            </a:r>
          </a:p>
          <a:p>
            <a:pPr>
              <a:lnSpc>
                <a:spcPct val="65000"/>
              </a:lnSpc>
              <a:spcBef>
                <a:spcPct val="50000"/>
              </a:spcBef>
              <a:buFontTx/>
              <a:buNone/>
              <a:defRPr/>
            </a:pPr>
            <a:endParaRPr lang="en-US" sz="2000" b="1" i="1" dirty="0" smtClean="0">
              <a:effectLst>
                <a:outerShdw blurRad="38100" dist="38100" dir="2700000" algn="tl">
                  <a:srgbClr val="C0C0C0"/>
                </a:outerShdw>
              </a:effectLst>
            </a:endParaRPr>
          </a:p>
          <a:p>
            <a:pPr eaLnBrk="1" hangingPunct="1">
              <a:lnSpc>
                <a:spcPct val="80000"/>
              </a:lnSpc>
              <a:defRPr/>
            </a:pPr>
            <a:endParaRPr lang="hr-HR" sz="2000" dirty="0" smtClean="0"/>
          </a:p>
        </p:txBody>
      </p:sp>
      <p:sp>
        <p:nvSpPr>
          <p:cNvPr id="5123" name="Rectangle 4"/>
          <p:cNvSpPr>
            <a:spLocks noChangeArrowheads="1"/>
          </p:cNvSpPr>
          <p:nvPr/>
        </p:nvSpPr>
        <p:spPr bwMode="auto">
          <a:xfrm>
            <a:off x="5715008" y="3286124"/>
            <a:ext cx="3059112" cy="304800"/>
          </a:xfrm>
          <a:prstGeom prst="rect">
            <a:avLst/>
          </a:prstGeom>
          <a:noFill/>
          <a:ln w="9525">
            <a:noFill/>
            <a:miter lim="800000"/>
            <a:headEnd/>
            <a:tailEnd/>
          </a:ln>
        </p:spPr>
        <p:txBody>
          <a:bodyPr anchor="ctr">
            <a:spAutoFit/>
          </a:bodyPr>
          <a:lstStyle/>
          <a:p>
            <a:pPr algn="l"/>
            <a:r>
              <a:rPr lang="hr-HR" sz="1400" dirty="0" err="1">
                <a:solidFill>
                  <a:schemeClr val="tx1"/>
                </a:solidFill>
                <a:latin typeface="Calibri" pitchFamily="34" charset="0"/>
              </a:rPr>
              <a:t>Hans</a:t>
            </a:r>
            <a:r>
              <a:rPr lang="hr-HR" sz="1400" dirty="0">
                <a:solidFill>
                  <a:schemeClr val="tx1"/>
                </a:solidFill>
                <a:latin typeface="Calibri" pitchFamily="34" charset="0"/>
              </a:rPr>
              <a:t> </a:t>
            </a:r>
            <a:r>
              <a:rPr lang="hr-HR" sz="1400" dirty="0" err="1">
                <a:solidFill>
                  <a:schemeClr val="tx1"/>
                </a:solidFill>
                <a:latin typeface="Calibri" pitchFamily="34" charset="0"/>
              </a:rPr>
              <a:t>Hinselmann</a:t>
            </a:r>
            <a:r>
              <a:rPr lang="hr-HR" sz="1400" dirty="0">
                <a:solidFill>
                  <a:schemeClr val="tx1"/>
                </a:solidFill>
                <a:latin typeface="Calibri" pitchFamily="34" charset="0"/>
              </a:rPr>
              <a:t> (1884 -1959), </a:t>
            </a:r>
          </a:p>
        </p:txBody>
      </p:sp>
      <p:pic>
        <p:nvPicPr>
          <p:cNvPr id="5124" name="Picture 6" descr="Hans_Hinselmann"/>
          <p:cNvPicPr>
            <a:picLocks noChangeAspect="1" noChangeArrowheads="1"/>
          </p:cNvPicPr>
          <p:nvPr/>
        </p:nvPicPr>
        <p:blipFill>
          <a:blip r:embed="rId3"/>
          <a:srcRect/>
          <a:stretch>
            <a:fillRect/>
          </a:stretch>
        </p:blipFill>
        <p:spPr bwMode="auto">
          <a:xfrm>
            <a:off x="6072198" y="1142984"/>
            <a:ext cx="1416050" cy="2133600"/>
          </a:xfrm>
          <a:prstGeom prst="rect">
            <a:avLst/>
          </a:prstGeom>
          <a:noFill/>
          <a:ln w="9525">
            <a:noFill/>
            <a:miter lim="800000"/>
            <a:headEnd/>
            <a:tailEnd/>
          </a:ln>
        </p:spPr>
      </p:pic>
      <p:pic>
        <p:nvPicPr>
          <p:cNvPr id="5125" name="Picture 8" descr="ANd9GcRu_SEa_PJVxYXd5L07TwfY4IoG9cfK2mMGxriNtMe34j64bH4"/>
          <p:cNvPicPr>
            <a:picLocks noChangeAspect="1" noChangeArrowheads="1"/>
          </p:cNvPicPr>
          <p:nvPr/>
        </p:nvPicPr>
        <p:blipFill>
          <a:blip r:embed="rId4"/>
          <a:srcRect/>
          <a:stretch>
            <a:fillRect/>
          </a:stretch>
        </p:blipFill>
        <p:spPr bwMode="auto">
          <a:xfrm>
            <a:off x="6000760" y="3643314"/>
            <a:ext cx="1876425" cy="2438400"/>
          </a:xfrm>
          <a:prstGeom prst="rect">
            <a:avLst/>
          </a:prstGeom>
          <a:noFill/>
          <a:ln w="9525">
            <a:noFill/>
            <a:miter lim="800000"/>
            <a:headEnd/>
            <a:tailEnd/>
          </a:ln>
        </p:spPr>
      </p:pic>
      <p:sp>
        <p:nvSpPr>
          <p:cNvPr id="5127" name="Text Box 10"/>
          <p:cNvSpPr txBox="1">
            <a:spLocks noChangeArrowheads="1"/>
          </p:cNvSpPr>
          <p:nvPr/>
        </p:nvSpPr>
        <p:spPr bwMode="auto">
          <a:xfrm>
            <a:off x="1500166" y="357166"/>
            <a:ext cx="4968875" cy="457200"/>
          </a:xfrm>
          <a:prstGeom prst="rect">
            <a:avLst/>
          </a:prstGeom>
          <a:noFill/>
          <a:ln w="9525">
            <a:noFill/>
            <a:miter lim="800000"/>
            <a:headEnd/>
            <a:tailEnd/>
          </a:ln>
        </p:spPr>
        <p:txBody>
          <a:bodyPr>
            <a:spAutoFit/>
          </a:bodyPr>
          <a:lstStyle/>
          <a:p>
            <a:pPr algn="l">
              <a:spcBef>
                <a:spcPct val="50000"/>
              </a:spcBef>
            </a:pPr>
            <a:r>
              <a:rPr lang="hr-HR" sz="2400" dirty="0">
                <a:solidFill>
                  <a:schemeClr val="tx1"/>
                </a:solidFill>
                <a:latin typeface="Calibri" pitchFamily="34" charset="0"/>
              </a:rPr>
              <a:t>POVIJEST   KOLPOSKOPIJE</a:t>
            </a:r>
          </a:p>
        </p:txBody>
      </p:sp>
      <p:pic>
        <p:nvPicPr>
          <p:cNvPr id="5129" name="Picture 9" descr="kolpo"/>
          <p:cNvPicPr>
            <a:picLocks noChangeAspect="1" noChangeArrowheads="1"/>
          </p:cNvPicPr>
          <p:nvPr/>
        </p:nvPicPr>
        <p:blipFill>
          <a:blip r:embed="rId5"/>
          <a:srcRect/>
          <a:stretch>
            <a:fillRect/>
          </a:stretch>
        </p:blipFill>
        <p:spPr bwMode="auto">
          <a:xfrm>
            <a:off x="250825" y="6176986"/>
            <a:ext cx="742950" cy="609600"/>
          </a:xfrm>
          <a:prstGeom prst="rect">
            <a:avLst/>
          </a:prstGeom>
          <a:noFill/>
          <a:ln w="9525">
            <a:noFill/>
            <a:miter lim="800000"/>
            <a:headEnd/>
            <a:tailEnd/>
          </a:ln>
        </p:spPr>
      </p:pic>
      <p:sp>
        <p:nvSpPr>
          <p:cNvPr id="5130" name="Rectangle 10"/>
          <p:cNvSpPr>
            <a:spLocks noChangeArrowheads="1"/>
          </p:cNvSpPr>
          <p:nvPr/>
        </p:nvSpPr>
        <p:spPr bwMode="auto">
          <a:xfrm>
            <a:off x="1000100" y="6072206"/>
            <a:ext cx="3960813" cy="400110"/>
          </a:xfrm>
          <a:prstGeom prst="rect">
            <a:avLst/>
          </a:prstGeom>
          <a:noFill/>
          <a:ln w="9525">
            <a:noFill/>
            <a:miter lim="800000"/>
            <a:headEnd/>
            <a:tailEnd/>
          </a:ln>
          <a:effectLst/>
        </p:spPr>
        <p:txBody>
          <a:bodyPr anchor="ctr">
            <a:spAutoFit/>
          </a:bodyPr>
          <a:lstStyle/>
          <a:p>
            <a:pPr algn="l"/>
            <a:r>
              <a:rPr lang="hr-HR" sz="1000" dirty="0">
                <a:solidFill>
                  <a:schemeClr val="tx1"/>
                </a:solidFill>
              </a:rPr>
              <a:t>Hrvatsko društvo za </a:t>
            </a:r>
            <a:r>
              <a:rPr lang="hr-HR" sz="1000" dirty="0" err="1">
                <a:solidFill>
                  <a:schemeClr val="tx1"/>
                </a:solidFill>
              </a:rPr>
              <a:t>kolposkopiju</a:t>
            </a:r>
            <a:r>
              <a:rPr lang="hr-HR" sz="1000" dirty="0">
                <a:solidFill>
                  <a:schemeClr val="tx1"/>
                </a:solidFill>
              </a:rPr>
              <a:t> i bolesti vrata maternice </a:t>
            </a:r>
            <a:r>
              <a:rPr lang="hr-HR" sz="1000" dirty="0" smtClean="0">
                <a:solidFill>
                  <a:schemeClr val="tx1"/>
                </a:solidFill>
              </a:rPr>
              <a:t>Hrvatski liječnički zbor</a:t>
            </a:r>
            <a:endParaRPr lang="hr-HR" sz="1000" dirty="0">
              <a:solidFill>
                <a:schemeClr val="tx1"/>
              </a:solidFill>
            </a:endParaRPr>
          </a:p>
        </p:txBody>
      </p:sp>
      <p:pic>
        <p:nvPicPr>
          <p:cNvPr id="5131" name="Picture 12" descr="ZnakT200"/>
          <p:cNvPicPr>
            <a:picLocks noChangeAspect="1" noChangeArrowheads="1"/>
          </p:cNvPicPr>
          <p:nvPr/>
        </p:nvPicPr>
        <p:blipFill>
          <a:blip r:embed="rId6"/>
          <a:srcRect/>
          <a:stretch>
            <a:fillRect/>
          </a:stretch>
        </p:blipFill>
        <p:spPr bwMode="auto">
          <a:xfrm>
            <a:off x="-32" y="-24"/>
            <a:ext cx="1020762" cy="1052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slobodnadalmacija.hr/Portals/0/images/2013-01-01/AAA/drazancic_nagrada11111-desk.jpg"/>
          <p:cNvPicPr>
            <a:picLocks noChangeAspect="1" noChangeArrowheads="1"/>
          </p:cNvPicPr>
          <p:nvPr/>
        </p:nvPicPr>
        <p:blipFill>
          <a:blip r:embed="rId3" cstate="print"/>
          <a:srcRect/>
          <a:stretch>
            <a:fillRect/>
          </a:stretch>
        </p:blipFill>
        <p:spPr bwMode="auto">
          <a:xfrm>
            <a:off x="928662" y="357166"/>
            <a:ext cx="1834770" cy="1152128"/>
          </a:xfrm>
          <a:prstGeom prst="rect">
            <a:avLst/>
          </a:prstGeom>
          <a:ln>
            <a:noFill/>
          </a:ln>
          <a:effectLst>
            <a:softEdge rad="112500"/>
          </a:effectLst>
        </p:spPr>
      </p:pic>
      <p:sp>
        <p:nvSpPr>
          <p:cNvPr id="8" name="Rectangle 7"/>
          <p:cNvSpPr/>
          <p:nvPr/>
        </p:nvSpPr>
        <p:spPr>
          <a:xfrm>
            <a:off x="428596" y="1785926"/>
            <a:ext cx="3207300" cy="1477328"/>
          </a:xfrm>
          <a:prstGeom prst="rect">
            <a:avLst/>
          </a:prstGeom>
          <a:solidFill>
            <a:srgbClr val="FFC000"/>
          </a:solidFill>
        </p:spPr>
        <p:txBody>
          <a:bodyPr wrap="square">
            <a:spAutoFit/>
          </a:bodyPr>
          <a:lstStyle/>
          <a:p>
            <a:r>
              <a:rPr lang="hr-HR" b="1" i="1" dirty="0" smtClean="0">
                <a:latin typeface="Times New Roman" pitchFamily="18" charset="0"/>
                <a:cs typeface="Times New Roman" pitchFamily="18" charset="0"/>
              </a:rPr>
              <a:t>...</a:t>
            </a:r>
            <a:r>
              <a:rPr lang="en-GB" b="1" i="1" dirty="0" smtClean="0">
                <a:latin typeface="Times New Roman" pitchFamily="18" charset="0"/>
                <a:cs typeface="Times New Roman" pitchFamily="18" charset="0"/>
              </a:rPr>
              <a:t>a </a:t>
            </a:r>
            <a:r>
              <a:rPr lang="en-GB" b="1" i="1" dirty="0" err="1" smtClean="0">
                <a:latin typeface="Times New Roman" pitchFamily="18" charset="0"/>
                <a:cs typeface="Times New Roman" pitchFamily="18" charset="0"/>
              </a:rPr>
              <a:t>kolposkopiranje</a:t>
            </a:r>
            <a:r>
              <a:rPr lang="en-GB" b="1" i="1" dirty="0" smtClean="0">
                <a:latin typeface="Times New Roman" pitchFamily="18" charset="0"/>
                <a:cs typeface="Times New Roman" pitchFamily="18" charset="0"/>
              </a:rPr>
              <a:t> se ne </a:t>
            </a:r>
            <a:r>
              <a:rPr lang="en-GB" b="1" i="1" dirty="0" err="1" smtClean="0">
                <a:latin typeface="Times New Roman" pitchFamily="18" charset="0"/>
                <a:cs typeface="Times New Roman" pitchFamily="18" charset="0"/>
              </a:rPr>
              <a:t>može</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učiti</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na</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pamet</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nego</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uz</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iskusnog</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učitelja</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i</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suvremenu</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fotodokumentaciju</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i</a:t>
            </a:r>
            <a:r>
              <a:rPr lang="en-GB" b="1" i="1" dirty="0" smtClean="0">
                <a:latin typeface="Times New Roman" pitchFamily="18" charset="0"/>
                <a:cs typeface="Times New Roman" pitchFamily="18" charset="0"/>
              </a:rPr>
              <a:t> </a:t>
            </a:r>
            <a:r>
              <a:rPr lang="en-GB" b="1" i="1" dirty="0" err="1" smtClean="0">
                <a:latin typeface="Times New Roman" pitchFamily="18" charset="0"/>
                <a:cs typeface="Times New Roman" pitchFamily="18" charset="0"/>
              </a:rPr>
              <a:t>telekomunikaciju</a:t>
            </a:r>
            <a:r>
              <a:rPr lang="en-GB" b="1" i="1" dirty="0" smtClean="0">
                <a:latin typeface="Times New Roman" pitchFamily="18" charset="0"/>
                <a:cs typeface="Times New Roman" pitchFamily="18" charset="0"/>
              </a:rPr>
              <a:t>.</a:t>
            </a:r>
            <a:endParaRPr lang="en-GB" b="1" i="1" dirty="0">
              <a:latin typeface="Times New Roman" pitchFamily="18" charset="0"/>
              <a:cs typeface="Times New Roman" pitchFamily="18" charset="0"/>
            </a:endParaRPr>
          </a:p>
        </p:txBody>
      </p:sp>
      <p:sp>
        <p:nvSpPr>
          <p:cNvPr id="9" name="Rectangle 8"/>
          <p:cNvSpPr/>
          <p:nvPr/>
        </p:nvSpPr>
        <p:spPr>
          <a:xfrm>
            <a:off x="0" y="4429132"/>
            <a:ext cx="4000496" cy="923330"/>
          </a:xfrm>
          <a:prstGeom prst="rect">
            <a:avLst/>
          </a:prstGeom>
        </p:spPr>
        <p:txBody>
          <a:bodyPr wrap="square">
            <a:spAutoFit/>
          </a:bodyPr>
          <a:lstStyle/>
          <a:p>
            <a:pPr marL="400050" indent="-400050" algn="ctr">
              <a:buAutoNum type="romanUcPeriod"/>
            </a:pPr>
            <a:r>
              <a:rPr lang="en-GB" i="1" dirty="0" err="1" smtClean="0">
                <a:latin typeface="Times New Roman" pitchFamily="18" charset="0"/>
                <a:cs typeface="Times New Roman" pitchFamily="18" charset="0"/>
              </a:rPr>
              <a:t>hrvatsk</a:t>
            </a:r>
            <a:r>
              <a:rPr lang="hr-HR" i="1" dirty="0" smtClean="0">
                <a:latin typeface="Times New Roman" pitchFamily="18" charset="0"/>
                <a:cs typeface="Times New Roman" pitchFamily="18" charset="0"/>
              </a:rPr>
              <a:t>i</a:t>
            </a:r>
            <a:r>
              <a:rPr lang="en-GB" i="1" dirty="0" smtClean="0">
                <a:latin typeface="Times New Roman" pitchFamily="18" charset="0"/>
                <a:cs typeface="Times New Roman" pitchFamily="18" charset="0"/>
              </a:rPr>
              <a:t> </a:t>
            </a:r>
            <a:r>
              <a:rPr lang="en-GB" i="1" dirty="0" err="1" smtClean="0">
                <a:latin typeface="Times New Roman" pitchFamily="18" charset="0"/>
                <a:cs typeface="Times New Roman" pitchFamily="18" charset="0"/>
              </a:rPr>
              <a:t>tečaj</a:t>
            </a:r>
            <a:r>
              <a:rPr lang="en-GB" i="1" dirty="0" smtClean="0">
                <a:latin typeface="Times New Roman" pitchFamily="18" charset="0"/>
                <a:cs typeface="Times New Roman" pitchFamily="18" charset="0"/>
              </a:rPr>
              <a:t> </a:t>
            </a:r>
            <a:r>
              <a:rPr lang="en-GB" i="1" dirty="0" err="1" smtClean="0">
                <a:latin typeface="Times New Roman" pitchFamily="18" charset="0"/>
                <a:cs typeface="Times New Roman" pitchFamily="18" charset="0"/>
              </a:rPr>
              <a:t>iz</a:t>
            </a:r>
            <a:r>
              <a:rPr lang="en-GB" i="1" dirty="0" smtClean="0">
                <a:latin typeface="Times New Roman" pitchFamily="18" charset="0"/>
                <a:cs typeface="Times New Roman" pitchFamily="18" charset="0"/>
              </a:rPr>
              <a:t> </a:t>
            </a:r>
            <a:r>
              <a:rPr lang="en-GB" i="1" dirty="0" err="1" smtClean="0">
                <a:latin typeface="Times New Roman" pitchFamily="18" charset="0"/>
                <a:cs typeface="Times New Roman" pitchFamily="18" charset="0"/>
              </a:rPr>
              <a:t>kolposkopije</a:t>
            </a:r>
            <a:r>
              <a:rPr lang="en-GB" i="1" dirty="0" smtClean="0">
                <a:latin typeface="Times New Roman" pitchFamily="18" charset="0"/>
                <a:cs typeface="Times New Roman" pitchFamily="18" charset="0"/>
              </a:rPr>
              <a:t> </a:t>
            </a:r>
            <a:r>
              <a:rPr lang="en-GB" i="1" dirty="0" err="1" smtClean="0">
                <a:latin typeface="Times New Roman" pitchFamily="18" charset="0"/>
                <a:cs typeface="Times New Roman" pitchFamily="18" charset="0"/>
              </a:rPr>
              <a:t>i</a:t>
            </a:r>
            <a:r>
              <a:rPr lang="en-GB" i="1" dirty="0" smtClean="0">
                <a:latin typeface="Times New Roman" pitchFamily="18" charset="0"/>
                <a:cs typeface="Times New Roman" pitchFamily="18" charset="0"/>
              </a:rPr>
              <a:t> </a:t>
            </a:r>
            <a:r>
              <a:rPr lang="en-GB" i="1" dirty="0" err="1" smtClean="0">
                <a:latin typeface="Times New Roman" pitchFamily="18" charset="0"/>
                <a:cs typeface="Times New Roman" pitchFamily="18" charset="0"/>
              </a:rPr>
              <a:t>bolesti</a:t>
            </a:r>
            <a:r>
              <a:rPr lang="en-GB" i="1" dirty="0" smtClean="0">
                <a:latin typeface="Times New Roman" pitchFamily="18" charset="0"/>
                <a:cs typeface="Times New Roman" pitchFamily="18" charset="0"/>
              </a:rPr>
              <a:t> </a:t>
            </a:r>
            <a:r>
              <a:rPr lang="en-GB" i="1" dirty="0" err="1" smtClean="0">
                <a:latin typeface="Times New Roman" pitchFamily="18" charset="0"/>
                <a:cs typeface="Times New Roman" pitchFamily="18" charset="0"/>
              </a:rPr>
              <a:t>vrata</a:t>
            </a:r>
            <a:r>
              <a:rPr lang="en-GB" i="1" dirty="0" smtClean="0">
                <a:latin typeface="Times New Roman" pitchFamily="18" charset="0"/>
                <a:cs typeface="Times New Roman" pitchFamily="18" charset="0"/>
              </a:rPr>
              <a:t> </a:t>
            </a:r>
            <a:r>
              <a:rPr lang="en-GB" i="1" dirty="0" err="1" smtClean="0">
                <a:latin typeface="Times New Roman" pitchFamily="18" charset="0"/>
                <a:cs typeface="Times New Roman" pitchFamily="18" charset="0"/>
              </a:rPr>
              <a:t>maternice</a:t>
            </a:r>
            <a:r>
              <a:rPr lang="hr-HR" i="1" dirty="0" smtClean="0">
                <a:latin typeface="Times New Roman" pitchFamily="18" charset="0"/>
                <a:cs typeface="Times New Roman" pitchFamily="18" charset="0"/>
              </a:rPr>
              <a:t> </a:t>
            </a:r>
            <a:r>
              <a:rPr lang="en-GB" i="1" dirty="0" smtClean="0">
                <a:latin typeface="Times New Roman" pitchFamily="18" charset="0"/>
                <a:cs typeface="Times New Roman" pitchFamily="18" charset="0"/>
              </a:rPr>
              <a:t> </a:t>
            </a:r>
            <a:r>
              <a:rPr lang="en-GB" i="1" dirty="0" err="1" smtClean="0">
                <a:latin typeface="Times New Roman" pitchFamily="18" charset="0"/>
                <a:cs typeface="Times New Roman" pitchFamily="18" charset="0"/>
              </a:rPr>
              <a:t>održan</a:t>
            </a:r>
            <a:r>
              <a:rPr lang="en-GB" i="1" dirty="0" smtClean="0">
                <a:latin typeface="Times New Roman" pitchFamily="18" charset="0"/>
                <a:cs typeface="Times New Roman" pitchFamily="18" charset="0"/>
              </a:rPr>
              <a:t> </a:t>
            </a:r>
            <a:endParaRPr lang="hr-HR" i="1" dirty="0" smtClean="0">
              <a:latin typeface="Times New Roman" pitchFamily="18" charset="0"/>
              <a:cs typeface="Times New Roman" pitchFamily="18" charset="0"/>
            </a:endParaRPr>
          </a:p>
          <a:p>
            <a:pPr marL="400050" indent="-400050" algn="ctr"/>
            <a:r>
              <a:rPr lang="hr-HR" i="1" dirty="0" smtClean="0">
                <a:latin typeface="Times New Roman" pitchFamily="18" charset="0"/>
                <a:cs typeface="Times New Roman" pitchFamily="18" charset="0"/>
              </a:rPr>
              <a:t>        </a:t>
            </a:r>
            <a:r>
              <a:rPr lang="en-GB" i="1" dirty="0" smtClean="0">
                <a:latin typeface="Times New Roman" pitchFamily="18" charset="0"/>
                <a:cs typeface="Times New Roman" pitchFamily="18" charset="0"/>
              </a:rPr>
              <a:t>20. </a:t>
            </a:r>
            <a:r>
              <a:rPr lang="en-GB" i="1" dirty="0" err="1" smtClean="0">
                <a:latin typeface="Times New Roman" pitchFamily="18" charset="0"/>
                <a:cs typeface="Times New Roman" pitchFamily="18" charset="0"/>
              </a:rPr>
              <a:t>lipnja</a:t>
            </a:r>
            <a:r>
              <a:rPr lang="en-GB" i="1" dirty="0" smtClean="0">
                <a:latin typeface="Times New Roman" pitchFamily="18" charset="0"/>
                <a:cs typeface="Times New Roman" pitchFamily="18" charset="0"/>
              </a:rPr>
              <a:t> 1998</a:t>
            </a:r>
            <a:r>
              <a:rPr lang="hr-HR" i="1" dirty="0" smtClean="0">
                <a:latin typeface="Times New Roman" pitchFamily="18" charset="0"/>
                <a:cs typeface="Times New Roman" pitchFamily="18" charset="0"/>
              </a:rPr>
              <a:t>.</a:t>
            </a:r>
            <a:endParaRPr lang="en-GB" i="1" dirty="0">
              <a:latin typeface="Times New Roman" pitchFamily="18" charset="0"/>
              <a:cs typeface="Times New Roman" pitchFamily="18" charset="0"/>
            </a:endParaRPr>
          </a:p>
        </p:txBody>
      </p:sp>
      <p:sp>
        <p:nvSpPr>
          <p:cNvPr id="10" name="Rectangle 9"/>
          <p:cNvSpPr/>
          <p:nvPr/>
        </p:nvSpPr>
        <p:spPr>
          <a:xfrm>
            <a:off x="571472" y="5286388"/>
            <a:ext cx="5429288" cy="1292662"/>
          </a:xfrm>
          <a:prstGeom prst="rect">
            <a:avLst/>
          </a:prstGeom>
        </p:spPr>
        <p:txBody>
          <a:bodyPr wrap="square">
            <a:spAutoFit/>
          </a:bodyPr>
          <a:lstStyle/>
          <a:p>
            <a:r>
              <a:rPr lang="hr-HR" sz="2400" b="1" i="1" dirty="0" smtClean="0">
                <a:latin typeface="Times New Roman" pitchFamily="18" charset="0"/>
                <a:cs typeface="Times New Roman" pitchFamily="18" charset="0"/>
              </a:rPr>
              <a:t>Trinaest</a:t>
            </a:r>
            <a:r>
              <a:rPr lang="hr-HR" i="1" dirty="0" smtClean="0">
                <a:latin typeface="Times New Roman" pitchFamily="18" charset="0"/>
                <a:cs typeface="Times New Roman" pitchFamily="18" charset="0"/>
              </a:rPr>
              <a:t>  poslijediplomskih tečajeva stalnog medicinskog usavršavanja I. kategorije</a:t>
            </a:r>
            <a:r>
              <a:rPr lang="hr-HR" b="1" i="1" dirty="0" smtClean="0">
                <a:latin typeface="Times New Roman" pitchFamily="18" charset="0"/>
                <a:cs typeface="Times New Roman" pitchFamily="18" charset="0"/>
              </a:rPr>
              <a:t> </a:t>
            </a:r>
            <a:r>
              <a:rPr lang="hr-HR" i="1" dirty="0" smtClean="0">
                <a:latin typeface="Times New Roman" pitchFamily="18" charset="0"/>
                <a:cs typeface="Times New Roman" pitchFamily="18" charset="0"/>
              </a:rPr>
              <a:t>«Značenje kolposkopije u ranoj dijagnozi i prevenciji preinvazivnih promjena vrata maternice i donjeg genitalnog trakta» </a:t>
            </a:r>
            <a:endParaRPr lang="en-GB" i="1" dirty="0">
              <a:latin typeface="Times New Roman" pitchFamily="18" charset="0"/>
              <a:cs typeface="Times New Roman" pitchFamily="18" charset="0"/>
            </a:endParaRPr>
          </a:p>
        </p:txBody>
      </p:sp>
      <p:pic>
        <p:nvPicPr>
          <p:cNvPr id="65540" name="Picture 4" descr="Doc. Ljubojević"/>
          <p:cNvPicPr>
            <a:picLocks noChangeAspect="1" noChangeArrowheads="1"/>
          </p:cNvPicPr>
          <p:nvPr/>
        </p:nvPicPr>
        <p:blipFill>
          <a:blip r:embed="rId4" cstate="print"/>
          <a:srcRect/>
          <a:stretch>
            <a:fillRect/>
          </a:stretch>
        </p:blipFill>
        <p:spPr bwMode="auto">
          <a:xfrm>
            <a:off x="7092280" y="2636912"/>
            <a:ext cx="1208997" cy="876523"/>
          </a:xfrm>
          <a:prstGeom prst="rect">
            <a:avLst/>
          </a:prstGeom>
          <a:ln>
            <a:noFill/>
          </a:ln>
          <a:effectLst>
            <a:softEdge rad="112500"/>
          </a:effectLst>
        </p:spPr>
      </p:pic>
      <p:sp>
        <p:nvSpPr>
          <p:cNvPr id="65542" name="AutoShape 6" descr="data:image/jpeg;base64,/9j/4AAQSkZJRgABAQAAAQABAAD/2wCEAAkGBhQSDxUSEhQUFRUWFxQWFBQUFBQUFBgXFxQVFRQVHBQYHCceFxkmGhQYIi8hJCcpLC4sFyExNTAqNSYrLCkBCQoKDgwOGg8PFykkHSQsLyosLCwpLCkvLCwpLCksLCwtKSkpKSksLCwpKSwsLCk1LCwpKSkqLCwsLCwsLiwsKf/AABEIAIAAXgMBIgACEQEDEQH/xAAbAAABBQEBAAAAAAAAAAAAAAAAAQQFBgcDAv/EADcQAAEDAQYEBAQDCQEAAAAAAAEAAhEDBAUSITFBBiJRYTJxkcEHE4GhQlKxFCRicoLR4fDxFf/EABkBAAIDAQAAAAAAAAAAAAAAAAACAQMEBf/EACERAAMAAgIBBQEAAAAAAAAAAAABAgMRITESBBMiQVEy/9oADAMBAAIRAxEAPwDcUIQgBCV4dVAE7KJ4kvj5NOARidkJ27qntvCsfG4wTIaDHrKovL4vSLoxeS2XmrfTAQOqQX3T6qiWm3GN4/mzTGrbyDIJVHuX3su9qejT6N6U3aOHqE7DpWPV7we3m13Vp4T4qJeKdQ5O0J6kcufTIq6Mj+yvJi8S8oSApVoM4IQhAAkKVIUAZxelV1e3Ox5MpOOXUjwj3Xe0uDtdE0vU4LRW71HH6KOfbXFc+/6Ophn4nquYJDTlKbuMmYRmlYClNChHT5ciCo+zVSyoBphdIPUTp6qVpnJNnUAX57/7KeHyV553Jq912n5lFj+oE+e6dqJ4Yn9lYDtI+6lltjpHJrsEIQmFBIUqQoAzviyhhr1HuIazIlx8OfdVF3EtJpwtcHeQKu/xDuv91e+cTvmtdLtmubAEDKAWx1yWQ2i7TPjkxmBGR9gsdQvLk3Y8lKfiiz173gF40iTDTPqoypxWdBTnrLo909uW6Q6xgO8RnM5xlyqBtV0c5BAncGRHWOyWUvs01WTxTRP3fxAXHmbE7jQfqpq1nC0EOBd1DZb6nX0VUu6xNbAY2DvEn1VqqUZAaeyV6T2hpVNaom+Fr/rMr0qT3BzHOwEQMpaSD5zHqtDBWWcE0Cbe0EktaXlpOeYa/T1WpgLThbaZj9bMzaSX0KhCFeYgQhCAKv8AEGhNlBkgYgHQdQZgH6wskt4DRnnmBG2uphbVxfZTUsNYDUNxD+k4v0BWIWgkOxEE9ABKy5V8joenpeDJWz33TEMnITPmm95WgEBzRj6hzY+53UXUt9F5gTj6AQZ31hOP/YbhgNc92mFuEmdM88kik0zl40S9121jhAy7KVJ0KqVgafmExhI1GoVio1+USkaHVbWy7cIcO1GVBXqjDDSGNyxc2pMaZK4JpdlsFWk14ESNOnZO1tiUlwcjNkrJW6BCEJyoEIQgBHNnIrF+JroNmtTqUcpOKmerToPMHL6LaVUOPLEyu1lN3KWmWvAza52QHcHcb5KrKk1svwU5rgyq23cXZ4QfP/K93fQLAQGiV5ve1VLPUdRqghzdwOUjZw7FNbNfcmPZZ1vo6E3PZLPs4acWkiFJXPYzVqAZwMz7BRtkY6vUa0Zk7beZ7BaFdl2NosDRm46n9VKkTJl/B/YnGnGHXTt/xWCz18Q77hRNKknbWxCvngw1ySKEzZVPVdBXKfZX4jheXPAXJ1YrmUOiVJ0dX6KIvizBzS46thwPkRH9lKALw9qR8jrjoqPFdwUbRZnGqcGAEirElvUR+IH8u+2ayOz3C+rVFGnDnF0N5sIJ7uO/bVaXxq9xpBjXQ2m4OqgCS4ultNservoFn+NznhtMEukBuHmM5QA71IjRI1stng1DhnhVtlpgeJ8DG/rGcAbNUvRpEulc7pNdtkZ+0EGrEFw37n+KNSpOzkECE2hGzrRpwEP2XUrkdUwh0AQSlSNElAHpBSpEEiykc2QhAKAKB8Qrqe1gqszZjxPaBnjcMIM6QRl2UX8MrOw13yOcMBZOeEYod5GCFo98Xf8APs9Sl+dj2jzIy+8H6KofD+6/kUDaKgh75bTZEQ0GHGO7hr0AUdDb2i1W7NzWDbMp1ZqUBNrHSLiXu3T+EL9FYLl+JdoXKplopIOjihuQTenUJ1XOvaduiCR8lGi8he0EHhCEjUEiPqBolMaVlxmTkNhoAnr2SewXtACNbAgJQkKAUEClcaq6vK4V9EAc6W57ppUaXOwgTqfb3Ttp5VysL/Ee4H2n3UDI/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5544" name="AutoShape 8" descr="data:image/jpeg;base64,/9j/4AAQSkZJRgABAQAAAQABAAD/2wCEAAkGBhQSDxUSEhQUFRUWFxQWFBQUFBQUFBgXFxQVFRQVHBQYHCceFxkmGhQYIi8hJCcpLC4sFyExNTAqNSYrLCkBCQoKDgwOGg8PFykkHSQsLyosLCwpLCkvLCwpLCksLCwtKSkpKSksLCwpKSwsLCk1LCwpKSkqLCwsLCwsLiwsKf/AABEIAIAAXgMBIgACEQEDEQH/xAAbAAABBQEBAAAAAAAAAAAAAAAAAQQFBgcDAv/EADcQAAEDAQYEBAQDCQEAAAAAAAEAAhEDBAUSITFBBiJRYTJxkcEHE4GhQlKxFCRicoLR4fDxFf/EABkBAAIDAQAAAAAAAAAAAAAAAAACAQMEBf/EACERAAMAAgIBBQEAAAAAAAAAAAABAgMRITESBBMiQVEy/9oADAMBAAIRAxEAPwDcUIQgBCV4dVAE7KJ4kvj5NOARidkJ27qntvCsfG4wTIaDHrKovL4vSLoxeS2XmrfTAQOqQX3T6qiWm3GN4/mzTGrbyDIJVHuX3su9qejT6N6U3aOHqE7DpWPV7we3m13Vp4T4qJeKdQ5O0J6kcufTIq6Mj+yvJi8S8oSApVoM4IQhAAkKVIUAZxelV1e3Ox5MpOOXUjwj3Xe0uDtdE0vU4LRW71HH6KOfbXFc+/6Ophn4nquYJDTlKbuMmYRmlYClNChHT5ciCo+zVSyoBphdIPUTp6qVpnJNnUAX57/7KeHyV553Jq912n5lFj+oE+e6dqJ4Yn9lYDtI+6lltjpHJrsEIQmFBIUqQoAzviyhhr1HuIazIlx8OfdVF3EtJpwtcHeQKu/xDuv91e+cTvmtdLtmubAEDKAWx1yWQ2i7TPjkxmBGR9gsdQvLk3Y8lKfiiz173gF40iTDTPqoypxWdBTnrLo909uW6Q6xgO8RnM5xlyqBtV0c5BAncGRHWOyWUvs01WTxTRP3fxAXHmbE7jQfqpq1nC0EOBd1DZb6nX0VUu6xNbAY2DvEn1VqqUZAaeyV6T2hpVNaom+Fr/rMr0qT3BzHOwEQMpaSD5zHqtDBWWcE0Cbe0EktaXlpOeYa/T1WpgLThbaZj9bMzaSX0KhCFeYgQhCAKv8AEGhNlBkgYgHQdQZgH6wskt4DRnnmBG2uphbVxfZTUsNYDUNxD+k4v0BWIWgkOxEE9ABKy5V8joenpeDJWz33TEMnITPmm95WgEBzRj6hzY+53UXUt9F5gTj6AQZ31hOP/YbhgNc92mFuEmdM88kik0zl40S9121jhAy7KVJ0KqVgafmExhI1GoVio1+USkaHVbWy7cIcO1GVBXqjDDSGNyxc2pMaZK4JpdlsFWk14ESNOnZO1tiUlwcjNkrJW6BCEJyoEIQgBHNnIrF+JroNmtTqUcpOKmerToPMHL6LaVUOPLEyu1lN3KWmWvAza52QHcHcb5KrKk1svwU5rgyq23cXZ4QfP/K93fQLAQGiV5ve1VLPUdRqghzdwOUjZw7FNbNfcmPZZ1vo6E3PZLPs4acWkiFJXPYzVqAZwMz7BRtkY6vUa0Zk7beZ7BaFdl2NosDRm46n9VKkTJl/B/YnGnGHXTt/xWCz18Q77hRNKknbWxCvngw1ySKEzZVPVdBXKfZX4jheXPAXJ1YrmUOiVJ0dX6KIvizBzS46thwPkRH9lKALw9qR8jrjoqPFdwUbRZnGqcGAEirElvUR+IH8u+2ayOz3C+rVFGnDnF0N5sIJ7uO/bVaXxq9xpBjXQ2m4OqgCS4ultNservoFn+NznhtMEukBuHmM5QA71IjRI1stng1DhnhVtlpgeJ8DG/rGcAbNUvRpEulc7pNdtkZ+0EGrEFw37n+KNSpOzkECE2hGzrRpwEP2XUrkdUwh0AQSlSNElAHpBSpEEiykc2QhAKAKB8Qrqe1gqszZjxPaBnjcMIM6QRl2UX8MrOw13yOcMBZOeEYod5GCFo98Xf8APs9Sl+dj2jzIy+8H6KofD+6/kUDaKgh75bTZEQ0GHGO7hr0AUdDb2i1W7NzWDbMp1ZqUBNrHSLiXu3T+EL9FYLl+JdoXKplopIOjihuQTenUJ1XOvaduiCR8lGi8he0EHhCEjUEiPqBolMaVlxmTkNhoAnr2SewXtACNbAgJQkKAUEClcaq6vK4V9EAc6W57ppUaXOwgTqfb3Ttp5VysL/Ee4H2n3UDI/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5546" name="AutoShape 10" descr="data:image/jpeg;base64,/9j/4AAQSkZJRgABAQAAAQABAAD/2wCEAAkGBhQSDxUSEhQUFRUWFxQWFBQUFBQUFBgXFxQVFRQVHBQYHCceFxkmGhQYIi8hJCcpLC4sFyExNTAqNSYrLCkBCQoKDgwOGg8PFykkHSQsLyosLCwpLCkvLCwpLCksLCwtKSkpKSksLCwpKSwsLCk1LCwpKSkqLCwsLCwsLiwsKf/AABEIAIAAXgMBIgACEQEDEQH/xAAbAAABBQEBAAAAAAAAAAAAAAAAAQQFBgcDAv/EADcQAAEDAQYEBAQDCQEAAAAAAAEAAhEDBAUSITFBBiJRYTJxkcEHE4GhQlKxFCRicoLR4fDxFf/EABkBAAIDAQAAAAAAAAAAAAAAAAACAQMEBf/EACERAAMAAgIBBQEAAAAAAAAAAAABAgMRITESBBMiQVEy/9oADAMBAAIRAxEAPwDcUIQgBCV4dVAE7KJ4kvj5NOARidkJ27qntvCsfG4wTIaDHrKovL4vSLoxeS2XmrfTAQOqQX3T6qiWm3GN4/mzTGrbyDIJVHuX3su9qejT6N6U3aOHqE7DpWPV7we3m13Vp4T4qJeKdQ5O0J6kcufTIq6Mj+yvJi8S8oSApVoM4IQhAAkKVIUAZxelV1e3Ox5MpOOXUjwj3Xe0uDtdE0vU4LRW71HH6KOfbXFc+/6Ophn4nquYJDTlKbuMmYRmlYClNChHT5ciCo+zVSyoBphdIPUTp6qVpnJNnUAX57/7KeHyV553Jq912n5lFj+oE+e6dqJ4Yn9lYDtI+6lltjpHJrsEIQmFBIUqQoAzviyhhr1HuIazIlx8OfdVF3EtJpwtcHeQKu/xDuv91e+cTvmtdLtmubAEDKAWx1yWQ2i7TPjkxmBGR9gsdQvLk3Y8lKfiiz173gF40iTDTPqoypxWdBTnrLo909uW6Q6xgO8RnM5xlyqBtV0c5BAncGRHWOyWUvs01WTxTRP3fxAXHmbE7jQfqpq1nC0EOBd1DZb6nX0VUu6xNbAY2DvEn1VqqUZAaeyV6T2hpVNaom+Fr/rMr0qT3BzHOwEQMpaSD5zHqtDBWWcE0Cbe0EktaXlpOeYa/T1WpgLThbaZj9bMzaSX0KhCFeYgQhCAKv8AEGhNlBkgYgHQdQZgH6wskt4DRnnmBG2uphbVxfZTUsNYDUNxD+k4v0BWIWgkOxEE9ABKy5V8joenpeDJWz33TEMnITPmm95WgEBzRj6hzY+53UXUt9F5gTj6AQZ31hOP/YbhgNc92mFuEmdM88kik0zl40S9121jhAy7KVJ0KqVgafmExhI1GoVio1+USkaHVbWy7cIcO1GVBXqjDDSGNyxc2pMaZK4JpdlsFWk14ESNOnZO1tiUlwcjNkrJW6BCEJyoEIQgBHNnIrF+JroNmtTqUcpOKmerToPMHL6LaVUOPLEyu1lN3KWmWvAza52QHcHcb5KrKk1svwU5rgyq23cXZ4QfP/K93fQLAQGiV5ve1VLPUdRqghzdwOUjZw7FNbNfcmPZZ1vo6E3PZLPs4acWkiFJXPYzVqAZwMz7BRtkY6vUa0Zk7beZ7BaFdl2NosDRm46n9VKkTJl/B/YnGnGHXTt/xWCz18Q77hRNKknbWxCvngw1ySKEzZVPVdBXKfZX4jheXPAXJ1YrmUOiVJ0dX6KIvizBzS46thwPkRH9lKALw9qR8jrjoqPFdwUbRZnGqcGAEirElvUR+IH8u+2ayOz3C+rVFGnDnF0N5sIJ7uO/bVaXxq9xpBjXQ2m4OqgCS4ultNservoFn+NznhtMEukBuHmM5QA71IjRI1stng1DhnhVtlpgeJ8DG/rGcAbNUvRpEulc7pNdtkZ+0EGrEFw37n+KNSpOzkECE2hGzrRpwEP2XUrkdUwh0AQSlSNElAHpBSpEEiykc2QhAKAKB8Qrqe1gqszZjxPaBnjcMIM6QRl2UX8MrOw13yOcMBZOeEYod5GCFo98Xf8APs9Sl+dj2jzIy+8H6KofD+6/kUDaKgh75bTZEQ0GHGO7hr0AUdDb2i1W7NzWDbMp1ZqUBNrHSLiXu3T+EL9FYLl+JdoXKplopIOjihuQTenUJ1XOvaduiCR8lGi8he0EHhCEjUEiPqBolMaVlxmTkNhoAnr2SewXtACNbAgJQkKAUEClcaq6vK4V9EAc6W57ppUaXOwgTqfb3Ttp5VysL/Ee4H2n3UDI/9k=">
            <a:hlinkClick r:id="rId5"/>
          </p:cNvPr>
          <p:cNvSpPr>
            <a:spLocks noChangeAspect="1" noChangeArrowheads="1"/>
          </p:cNvSpPr>
          <p:nvPr/>
        </p:nvSpPr>
        <p:spPr bwMode="auto">
          <a:xfrm>
            <a:off x="28575" y="-731838"/>
            <a:ext cx="1123950" cy="15240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5548" name="Picture 12" descr="prof. dr.sc. Goran Grubišić, dr.med."/>
          <p:cNvPicPr>
            <a:picLocks noChangeAspect="1" noChangeArrowheads="1"/>
          </p:cNvPicPr>
          <p:nvPr/>
        </p:nvPicPr>
        <p:blipFill>
          <a:blip r:embed="rId6" cstate="print"/>
          <a:srcRect/>
          <a:stretch>
            <a:fillRect/>
          </a:stretch>
        </p:blipFill>
        <p:spPr bwMode="auto">
          <a:xfrm>
            <a:off x="4286248" y="2763965"/>
            <a:ext cx="964632" cy="1307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3995936" y="4005064"/>
            <a:ext cx="2433452" cy="1200329"/>
          </a:xfrm>
          <a:prstGeom prst="rect">
            <a:avLst/>
          </a:prstGeom>
        </p:spPr>
        <p:txBody>
          <a:bodyPr wrap="square">
            <a:spAutoFit/>
          </a:bodyPr>
          <a:lstStyle/>
          <a:p>
            <a:r>
              <a:rPr lang="en-GB" dirty="0" smtClean="0"/>
              <a:t>Prof. dr. sc</a:t>
            </a:r>
            <a:r>
              <a:rPr lang="en-GB" b="1" dirty="0" smtClean="0"/>
              <a:t>. </a:t>
            </a:r>
            <a:endParaRPr lang="hr-HR" b="1" dirty="0" smtClean="0"/>
          </a:p>
          <a:p>
            <a:r>
              <a:rPr lang="en-GB" b="1" dirty="0" smtClean="0"/>
              <a:t>Goran Grubišić</a:t>
            </a:r>
            <a:endParaRPr lang="hr-HR" b="1" dirty="0" smtClean="0"/>
          </a:p>
          <a:p>
            <a:r>
              <a:rPr lang="hr-HR" b="1" dirty="0" smtClean="0"/>
              <a:t>Počasni </a:t>
            </a:r>
            <a:r>
              <a:rPr lang="hr-HR" b="1" dirty="0" err="1" smtClean="0"/>
              <a:t>presjednik</a:t>
            </a:r>
            <a:r>
              <a:rPr lang="hr-HR" b="1" dirty="0" smtClean="0"/>
              <a:t> </a:t>
            </a:r>
          </a:p>
          <a:p>
            <a:r>
              <a:rPr lang="hr-HR" b="1" dirty="0" smtClean="0"/>
              <a:t>HDKBVM HLZ</a:t>
            </a:r>
            <a:endParaRPr lang="en-GB" b="1" dirty="0"/>
          </a:p>
        </p:txBody>
      </p:sp>
      <p:sp>
        <p:nvSpPr>
          <p:cNvPr id="17" name="Rectangle 16"/>
          <p:cNvSpPr/>
          <p:nvPr/>
        </p:nvSpPr>
        <p:spPr>
          <a:xfrm>
            <a:off x="6715140" y="3500438"/>
            <a:ext cx="2082621" cy="646331"/>
          </a:xfrm>
          <a:prstGeom prst="rect">
            <a:avLst/>
          </a:prstGeom>
        </p:spPr>
        <p:txBody>
          <a:bodyPr wrap="none">
            <a:spAutoFit/>
          </a:bodyPr>
          <a:lstStyle/>
          <a:p>
            <a:r>
              <a:rPr lang="en-GB" dirty="0" smtClean="0"/>
              <a:t>Prof. dr. sc</a:t>
            </a:r>
            <a:r>
              <a:rPr lang="en-GB" b="1" dirty="0" smtClean="0"/>
              <a:t>. </a:t>
            </a:r>
            <a:endParaRPr lang="hr-HR" b="1" dirty="0" smtClean="0"/>
          </a:p>
          <a:p>
            <a:r>
              <a:rPr lang="en-GB" b="1" dirty="0" smtClean="0"/>
              <a:t>Nikola </a:t>
            </a:r>
            <a:r>
              <a:rPr lang="en-GB" b="1" dirty="0" err="1" smtClean="0"/>
              <a:t>Ljubojević</a:t>
            </a:r>
            <a:endParaRPr lang="en-GB" dirty="0"/>
          </a:p>
        </p:txBody>
      </p:sp>
      <p:pic>
        <p:nvPicPr>
          <p:cNvPr id="18" name="Picture 4"/>
          <p:cNvPicPr>
            <a:picLocks noChangeAspect="1" noChangeArrowheads="1"/>
          </p:cNvPicPr>
          <p:nvPr/>
        </p:nvPicPr>
        <p:blipFill>
          <a:blip r:embed="rId7" cstate="print"/>
          <a:srcRect/>
          <a:stretch>
            <a:fillRect/>
          </a:stretch>
        </p:blipFill>
        <p:spPr bwMode="auto">
          <a:xfrm>
            <a:off x="6357950" y="4581128"/>
            <a:ext cx="2357454" cy="1926606"/>
          </a:xfrm>
          <a:prstGeom prst="rect">
            <a:avLst/>
          </a:prstGeom>
          <a:noFill/>
          <a:ln w="9525">
            <a:noFill/>
            <a:miter lim="800000"/>
            <a:headEnd/>
            <a:tailEnd/>
          </a:ln>
        </p:spPr>
      </p:pic>
      <p:pic>
        <p:nvPicPr>
          <p:cNvPr id="19" name="Picture 11" descr="220px-Library_of_Congress,_Rosenwald_4,_Bl"/>
          <p:cNvPicPr>
            <a:picLocks noChangeAspect="1" noChangeArrowheads="1"/>
          </p:cNvPicPr>
          <p:nvPr/>
        </p:nvPicPr>
        <p:blipFill>
          <a:blip r:embed="rId8" cstate="print"/>
          <a:srcRect/>
          <a:stretch>
            <a:fillRect/>
          </a:stretch>
        </p:blipFill>
        <p:spPr bwMode="auto">
          <a:xfrm>
            <a:off x="3786182" y="357166"/>
            <a:ext cx="1909762" cy="2420937"/>
          </a:xfrm>
          <a:prstGeom prst="rect">
            <a:avLst/>
          </a:prstGeom>
          <a:noFill/>
          <a:ln w="9525">
            <a:noFill/>
            <a:miter lim="800000"/>
            <a:headEnd/>
            <a:tailEnd/>
          </a:ln>
        </p:spPr>
      </p:pic>
      <p:sp>
        <p:nvSpPr>
          <p:cNvPr id="20" name="Rectangle 19"/>
          <p:cNvSpPr/>
          <p:nvPr/>
        </p:nvSpPr>
        <p:spPr>
          <a:xfrm>
            <a:off x="3088490" y="0"/>
            <a:ext cx="3483774" cy="369332"/>
          </a:xfrm>
          <a:prstGeom prst="rect">
            <a:avLst/>
          </a:prstGeom>
        </p:spPr>
        <p:txBody>
          <a:bodyPr wrap="none">
            <a:spAutoFit/>
          </a:bodyPr>
          <a:lstStyle/>
          <a:p>
            <a:r>
              <a:rPr lang="hr-HR" b="1" i="1" dirty="0" smtClean="0"/>
              <a:t>nani gigantum humeris insidentes</a:t>
            </a:r>
            <a:r>
              <a:rPr lang="hr-HR" b="1" dirty="0" smtClean="0"/>
              <a:t> </a:t>
            </a:r>
            <a:endParaRPr lang="hr-HR" b="1" dirty="0"/>
          </a:p>
        </p:txBody>
      </p:sp>
      <p:sp>
        <p:nvSpPr>
          <p:cNvPr id="21" name="Rectangle 20"/>
          <p:cNvSpPr/>
          <p:nvPr/>
        </p:nvSpPr>
        <p:spPr>
          <a:xfrm>
            <a:off x="5908200" y="357167"/>
            <a:ext cx="2592890" cy="2308324"/>
          </a:xfrm>
          <a:prstGeom prst="rect">
            <a:avLst/>
          </a:prstGeom>
          <a:solidFill>
            <a:srgbClr val="FFFF00"/>
          </a:solidFill>
        </p:spPr>
        <p:txBody>
          <a:bodyPr wrap="square">
            <a:spAutoFit/>
          </a:bodyPr>
          <a:lstStyle/>
          <a:p>
            <a:r>
              <a:rPr lang="hr-HR" dirty="0" smtClean="0">
                <a:latin typeface="Berlin Sans FB" pitchFamily="34" charset="0"/>
              </a:rPr>
              <a:t>... poput patuljaka na leđima divova ,tako možemo dalje vidjeti od njih ne zbog boljeg pogleda ili tjelesne visine, nego stoga što nas naprijed nosi i uzdiže njihova snaga……”</a:t>
            </a:r>
            <a:endParaRPr lang="en-GB" dirty="0">
              <a:latin typeface="Berlin Sans FB" pitchFamily="34" charset="0"/>
            </a:endParaRPr>
          </a:p>
        </p:txBody>
      </p:sp>
      <p:sp>
        <p:nvSpPr>
          <p:cNvPr id="22" name="Rectangle 21"/>
          <p:cNvSpPr/>
          <p:nvPr/>
        </p:nvSpPr>
        <p:spPr>
          <a:xfrm>
            <a:off x="357158" y="1357298"/>
            <a:ext cx="2685159" cy="369332"/>
          </a:xfrm>
          <a:prstGeom prst="rect">
            <a:avLst/>
          </a:prstGeom>
        </p:spPr>
        <p:txBody>
          <a:bodyPr wrap="none">
            <a:spAutoFit/>
          </a:bodyPr>
          <a:lstStyle/>
          <a:p>
            <a:r>
              <a:rPr lang="en-GB" dirty="0" smtClean="0"/>
              <a:t>Prof. dr. sc. </a:t>
            </a:r>
            <a:r>
              <a:rPr lang="en-GB" b="1" i="1" dirty="0" smtClean="0"/>
              <a:t>Ante </a:t>
            </a:r>
            <a:r>
              <a:rPr lang="en-GB" b="1" i="1" dirty="0" err="1" smtClean="0"/>
              <a:t>Dražančić</a:t>
            </a:r>
            <a:endParaRPr lang="en-GB"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3"/>
          <p:cNvSpPr>
            <a:spLocks noGrp="1"/>
          </p:cNvSpPr>
          <p:nvPr>
            <p:ph idx="1"/>
          </p:nvPr>
        </p:nvSpPr>
        <p:spPr>
          <a:xfrm>
            <a:off x="5715008" y="4500570"/>
            <a:ext cx="3071834" cy="1000117"/>
          </a:xfrm>
        </p:spPr>
        <p:txBody>
          <a:bodyPr>
            <a:normAutofit fontScale="92500" lnSpcReduction="10000"/>
          </a:bodyPr>
          <a:lstStyle/>
          <a:p>
            <a:pPr marL="285750" indent="-285750"/>
            <a:r>
              <a:rPr lang="hr-HR" sz="1600" b="1" dirty="0" err="1" smtClean="0"/>
              <a:t>Optional</a:t>
            </a:r>
            <a:r>
              <a:rPr lang="hr-HR" sz="1600" b="1" dirty="0" smtClean="0"/>
              <a:t> HPV </a:t>
            </a:r>
            <a:r>
              <a:rPr lang="hr-HR" sz="1600" b="1" dirty="0" err="1" smtClean="0"/>
              <a:t>vaccination</a:t>
            </a:r>
            <a:r>
              <a:rPr lang="hr-HR" sz="1600" b="1" dirty="0" smtClean="0"/>
              <a:t> </a:t>
            </a:r>
            <a:r>
              <a:rPr lang="hr-HR" sz="1600" b="1" dirty="0" err="1" smtClean="0"/>
              <a:t>was</a:t>
            </a:r>
            <a:r>
              <a:rPr lang="hr-HR" sz="1600" b="1" dirty="0" smtClean="0"/>
              <a:t> </a:t>
            </a:r>
            <a:r>
              <a:rPr lang="hr-HR" sz="1600" b="1" dirty="0" err="1" smtClean="0"/>
              <a:t>introduced</a:t>
            </a:r>
            <a:r>
              <a:rPr lang="hr-HR" sz="1600" b="1" dirty="0" smtClean="0"/>
              <a:t> </a:t>
            </a:r>
            <a:r>
              <a:rPr lang="hr-HR" sz="1600" b="1" dirty="0" err="1" smtClean="0"/>
              <a:t>in</a:t>
            </a:r>
            <a:r>
              <a:rPr lang="hr-HR" sz="1600" b="1" dirty="0" smtClean="0"/>
              <a:t> 2015 for all boys </a:t>
            </a:r>
            <a:r>
              <a:rPr lang="hr-HR" sz="1600" b="1" dirty="0" err="1" smtClean="0"/>
              <a:t>and</a:t>
            </a:r>
            <a:r>
              <a:rPr lang="hr-HR" sz="1600" b="1" dirty="0" smtClean="0"/>
              <a:t> </a:t>
            </a:r>
            <a:r>
              <a:rPr lang="hr-HR" sz="1600" b="1" dirty="0" err="1" smtClean="0"/>
              <a:t>girls</a:t>
            </a:r>
            <a:r>
              <a:rPr lang="hr-HR" sz="1600" b="1" dirty="0" smtClean="0"/>
              <a:t> </a:t>
            </a:r>
            <a:r>
              <a:rPr lang="hr-HR" sz="1600" b="1" dirty="0" err="1" smtClean="0"/>
              <a:t>in</a:t>
            </a:r>
            <a:r>
              <a:rPr lang="hr-HR" sz="1600" b="1" dirty="0" smtClean="0"/>
              <a:t> </a:t>
            </a:r>
            <a:r>
              <a:rPr lang="hr-HR" sz="1600" b="1" dirty="0" err="1" smtClean="0"/>
              <a:t>the</a:t>
            </a:r>
            <a:r>
              <a:rPr lang="hr-HR" sz="1600" b="1" dirty="0" smtClean="0"/>
              <a:t> first grade </a:t>
            </a:r>
            <a:r>
              <a:rPr lang="hr-HR" sz="1600" b="1" dirty="0" err="1" smtClean="0"/>
              <a:t>of</a:t>
            </a:r>
            <a:r>
              <a:rPr lang="hr-HR" sz="1600" b="1" dirty="0" smtClean="0"/>
              <a:t> </a:t>
            </a:r>
            <a:r>
              <a:rPr lang="hr-HR" sz="1600" b="1" dirty="0" err="1" smtClean="0"/>
              <a:t>high</a:t>
            </a:r>
            <a:r>
              <a:rPr lang="hr-HR" sz="1600" b="1" dirty="0" smtClean="0"/>
              <a:t> </a:t>
            </a:r>
            <a:r>
              <a:rPr lang="hr-HR" sz="1600" b="1" dirty="0" err="1" smtClean="0"/>
              <a:t>school</a:t>
            </a:r>
            <a:endParaRPr lang="hr-HR" sz="1600" b="1" dirty="0" smtClean="0"/>
          </a:p>
          <a:p>
            <a:pPr marL="285750" indent="-285750"/>
            <a:endParaRPr lang="hr-HR" sz="1600" b="1" dirty="0" smtClean="0"/>
          </a:p>
        </p:txBody>
      </p:sp>
      <p:sp>
        <p:nvSpPr>
          <p:cNvPr id="31749" name="Rectangle 5"/>
          <p:cNvSpPr>
            <a:spLocks noChangeArrowheads="1"/>
          </p:cNvSpPr>
          <p:nvPr/>
        </p:nvSpPr>
        <p:spPr bwMode="auto">
          <a:xfrm>
            <a:off x="6429388" y="5429264"/>
            <a:ext cx="2428892" cy="646331"/>
          </a:xfrm>
          <a:prstGeom prst="rect">
            <a:avLst/>
          </a:prstGeom>
          <a:noFill/>
          <a:ln w="9525">
            <a:noFill/>
            <a:miter lim="800000"/>
            <a:headEnd/>
            <a:tailEnd/>
          </a:ln>
        </p:spPr>
        <p:txBody>
          <a:bodyPr wrap="square">
            <a:spAutoFit/>
          </a:bodyPr>
          <a:lstStyle/>
          <a:p>
            <a:r>
              <a:rPr lang="it-IT" sz="1200" dirty="0"/>
              <a:t>M. </a:t>
            </a:r>
            <a:r>
              <a:rPr lang="it-IT" sz="1200" dirty="0" err="1"/>
              <a:t>Grce</a:t>
            </a:r>
            <a:r>
              <a:rPr lang="it-IT" sz="1200" dirty="0"/>
              <a:t> </a:t>
            </a:r>
            <a:r>
              <a:rPr lang="it-IT" sz="1200" dirty="0" err="1"/>
              <a:t>et</a:t>
            </a:r>
            <a:r>
              <a:rPr lang="it-IT" sz="1200" dirty="0"/>
              <a:t> al.: HPV </a:t>
            </a:r>
            <a:r>
              <a:rPr lang="it-IT" sz="1200" dirty="0" err="1"/>
              <a:t>Testing</a:t>
            </a:r>
            <a:r>
              <a:rPr lang="it-IT" sz="1200" dirty="0"/>
              <a:t> in </a:t>
            </a:r>
            <a:r>
              <a:rPr lang="it-IT" sz="1200" dirty="0" err="1"/>
              <a:t>Croatia</a:t>
            </a:r>
            <a:r>
              <a:rPr lang="it-IT" sz="1200" dirty="0"/>
              <a:t>, Coll. </a:t>
            </a:r>
            <a:r>
              <a:rPr lang="it-IT" sz="1200" dirty="0" err="1"/>
              <a:t>Antropol</a:t>
            </a:r>
            <a:r>
              <a:rPr lang="it-IT" sz="1200" dirty="0"/>
              <a:t>. 31 (2007) Suppl. 2: 67–71</a:t>
            </a:r>
            <a:endParaRPr lang="hr-HR" sz="1200" dirty="0"/>
          </a:p>
        </p:txBody>
      </p:sp>
      <p:pic>
        <p:nvPicPr>
          <p:cNvPr id="8194" name="Picture 2" descr="Slikovni rezultat za HPV testing"/>
          <p:cNvPicPr>
            <a:picLocks noChangeAspect="1" noChangeArrowheads="1"/>
          </p:cNvPicPr>
          <p:nvPr/>
        </p:nvPicPr>
        <p:blipFill>
          <a:blip r:embed="rId3"/>
          <a:srcRect/>
          <a:stretch>
            <a:fillRect/>
          </a:stretch>
        </p:blipFill>
        <p:spPr bwMode="auto">
          <a:xfrm>
            <a:off x="8001024" y="6072206"/>
            <a:ext cx="670544" cy="785794"/>
          </a:xfrm>
          <a:prstGeom prst="rect">
            <a:avLst/>
          </a:prstGeom>
          <a:noFill/>
        </p:spPr>
      </p:pic>
      <p:sp>
        <p:nvSpPr>
          <p:cNvPr id="8196" name="AutoShape 4" descr="Slikovni rezultat za prav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8198" name="AutoShape 6" descr="Slikovni rezultat za prav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graphicFrame>
        <p:nvGraphicFramePr>
          <p:cNvPr id="9" name="Diagram 8"/>
          <p:cNvGraphicFramePr/>
          <p:nvPr/>
        </p:nvGraphicFramePr>
        <p:xfrm>
          <a:off x="5357818" y="-357214"/>
          <a:ext cx="3786182" cy="52149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6" descr="Ian Frazer injecting a young woman with the vaccine Gardasil.&#10;[Credits : AP]"/>
          <p:cNvPicPr>
            <a:picLocks noChangeAspect="1" noChangeArrowheads="1"/>
          </p:cNvPicPr>
          <p:nvPr/>
        </p:nvPicPr>
        <p:blipFill>
          <a:blip r:embed="rId9" cstate="print"/>
          <a:srcRect/>
          <a:stretch>
            <a:fillRect/>
          </a:stretch>
        </p:blipFill>
        <p:spPr bwMode="auto">
          <a:xfrm>
            <a:off x="8143901" y="2285992"/>
            <a:ext cx="648124" cy="785818"/>
          </a:xfrm>
          <a:prstGeom prst="rect">
            <a:avLst/>
          </a:prstGeom>
          <a:noFill/>
        </p:spPr>
      </p:pic>
      <p:pic>
        <p:nvPicPr>
          <p:cNvPr id="11" name="Picture 2" descr="Edward Jenner - Smallpox is stemmed"/>
          <p:cNvPicPr>
            <a:picLocks noChangeAspect="1" noChangeArrowheads="1"/>
          </p:cNvPicPr>
          <p:nvPr/>
        </p:nvPicPr>
        <p:blipFill>
          <a:blip r:embed="rId10"/>
          <a:srcRect/>
          <a:stretch>
            <a:fillRect/>
          </a:stretch>
        </p:blipFill>
        <p:spPr bwMode="auto">
          <a:xfrm>
            <a:off x="6572264" y="2786058"/>
            <a:ext cx="542210" cy="803008"/>
          </a:xfrm>
          <a:prstGeom prst="rect">
            <a:avLst/>
          </a:prstGeom>
          <a:noFill/>
        </p:spPr>
      </p:pic>
      <p:pic>
        <p:nvPicPr>
          <p:cNvPr id="12" name="Picture 4" descr="Louis Pasteur"/>
          <p:cNvPicPr>
            <a:picLocks noChangeAspect="1" noChangeArrowheads="1"/>
          </p:cNvPicPr>
          <p:nvPr/>
        </p:nvPicPr>
        <p:blipFill>
          <a:blip r:embed="rId11" cstate="print"/>
          <a:srcRect/>
          <a:stretch>
            <a:fillRect/>
          </a:stretch>
        </p:blipFill>
        <p:spPr bwMode="auto">
          <a:xfrm>
            <a:off x="5643570" y="3214686"/>
            <a:ext cx="567922" cy="842946"/>
          </a:xfrm>
          <a:prstGeom prst="rect">
            <a:avLst/>
          </a:prstGeom>
          <a:noFill/>
        </p:spPr>
      </p:pic>
      <p:pic>
        <p:nvPicPr>
          <p:cNvPr id="13" name="Picture 4" descr="Slikovni rezultat za gardasil 9"/>
          <p:cNvPicPr>
            <a:picLocks noChangeAspect="1" noChangeArrowheads="1"/>
          </p:cNvPicPr>
          <p:nvPr/>
        </p:nvPicPr>
        <p:blipFill>
          <a:blip r:embed="rId12"/>
          <a:srcRect/>
          <a:stretch>
            <a:fillRect/>
          </a:stretch>
        </p:blipFill>
        <p:spPr bwMode="auto">
          <a:xfrm>
            <a:off x="7429520" y="482347"/>
            <a:ext cx="1262041" cy="517761"/>
          </a:xfrm>
          <a:prstGeom prst="rect">
            <a:avLst/>
          </a:prstGeom>
          <a:ln>
            <a:noFill/>
          </a:ln>
          <a:effectLst>
            <a:softEdge rad="112500"/>
          </a:effectLst>
        </p:spPr>
      </p:pic>
      <p:sp>
        <p:nvSpPr>
          <p:cNvPr id="14" name="Rectangle 13"/>
          <p:cNvSpPr/>
          <p:nvPr/>
        </p:nvSpPr>
        <p:spPr>
          <a:xfrm>
            <a:off x="7500959" y="1071546"/>
            <a:ext cx="1071570" cy="253916"/>
          </a:xfrm>
          <a:prstGeom prst="rect">
            <a:avLst/>
          </a:prstGeom>
        </p:spPr>
        <p:txBody>
          <a:bodyPr wrap="square">
            <a:spAutoFit/>
          </a:bodyPr>
          <a:lstStyle/>
          <a:p>
            <a:pPr lvl="0"/>
            <a:r>
              <a:rPr lang="en-US" sz="1050" b="1" dirty="0" smtClean="0">
                <a:solidFill>
                  <a:srgbClr val="FF0000"/>
                </a:solidFill>
              </a:rPr>
              <a:t>GARDASIL 9</a:t>
            </a:r>
            <a:endParaRPr lang="hr-HR" sz="1050" b="1" dirty="0" smtClean="0">
              <a:solidFill>
                <a:srgbClr val="FF0000"/>
              </a:solidFill>
            </a:endParaRPr>
          </a:p>
        </p:txBody>
      </p:sp>
      <p:sp>
        <p:nvSpPr>
          <p:cNvPr id="15" name="Rectangle 14"/>
          <p:cNvSpPr/>
          <p:nvPr/>
        </p:nvSpPr>
        <p:spPr>
          <a:xfrm>
            <a:off x="5357818" y="4071942"/>
            <a:ext cx="1143008" cy="400110"/>
          </a:xfrm>
          <a:prstGeom prst="rect">
            <a:avLst/>
          </a:prstGeom>
        </p:spPr>
        <p:txBody>
          <a:bodyPr wrap="square">
            <a:spAutoFit/>
          </a:bodyPr>
          <a:lstStyle/>
          <a:p>
            <a:r>
              <a:rPr lang="hr-HR" sz="1000" dirty="0" err="1" smtClean="0"/>
              <a:t>Microorganisms</a:t>
            </a:r>
            <a:endParaRPr lang="hr-HR" sz="1000" dirty="0" smtClean="0"/>
          </a:p>
          <a:p>
            <a:r>
              <a:rPr lang="hr-HR" sz="1000" dirty="0" err="1" smtClean="0"/>
              <a:t>pathogens</a:t>
            </a:r>
            <a:endParaRPr lang="hr-HR" sz="1000" dirty="0"/>
          </a:p>
        </p:txBody>
      </p:sp>
      <p:sp>
        <p:nvSpPr>
          <p:cNvPr id="16" name="Rectangle 15"/>
          <p:cNvSpPr/>
          <p:nvPr/>
        </p:nvSpPr>
        <p:spPr>
          <a:xfrm>
            <a:off x="6286512" y="3571876"/>
            <a:ext cx="1194366" cy="276999"/>
          </a:xfrm>
          <a:prstGeom prst="rect">
            <a:avLst/>
          </a:prstGeom>
        </p:spPr>
        <p:txBody>
          <a:bodyPr wrap="none">
            <a:spAutoFit/>
          </a:bodyPr>
          <a:lstStyle/>
          <a:p>
            <a:r>
              <a:rPr lang="hr-HR" sz="1200" dirty="0" err="1" smtClean="0"/>
              <a:t>The</a:t>
            </a:r>
            <a:r>
              <a:rPr lang="hr-HR" sz="1200" dirty="0" smtClean="0"/>
              <a:t> first </a:t>
            </a:r>
            <a:r>
              <a:rPr lang="hr-HR" sz="1200" dirty="0" err="1" smtClean="0"/>
              <a:t>vaccine</a:t>
            </a:r>
            <a:endParaRPr lang="hr-HR" sz="1200" dirty="0"/>
          </a:p>
        </p:txBody>
      </p:sp>
      <p:sp>
        <p:nvSpPr>
          <p:cNvPr id="18" name="TextBox 17"/>
          <p:cNvSpPr txBox="1"/>
          <p:nvPr/>
        </p:nvSpPr>
        <p:spPr>
          <a:xfrm>
            <a:off x="8001024" y="3214686"/>
            <a:ext cx="785818" cy="400110"/>
          </a:xfrm>
          <a:prstGeom prst="rect">
            <a:avLst/>
          </a:prstGeom>
          <a:noFill/>
        </p:spPr>
        <p:txBody>
          <a:bodyPr wrap="square" rtlCol="0">
            <a:spAutoFit/>
          </a:bodyPr>
          <a:lstStyle/>
          <a:p>
            <a:r>
              <a:rPr lang="hr-HR" sz="1000" dirty="0" smtClean="0"/>
              <a:t>HPV </a:t>
            </a:r>
            <a:r>
              <a:rPr lang="hr-HR" sz="1000" dirty="0" err="1" smtClean="0"/>
              <a:t>vaccine</a:t>
            </a:r>
            <a:endParaRPr lang="hr-HR" sz="1000" dirty="0"/>
          </a:p>
        </p:txBody>
      </p:sp>
      <p:pic>
        <p:nvPicPr>
          <p:cNvPr id="20" name="Picture 8" descr="Slikovni rezultat za screening"/>
          <p:cNvPicPr>
            <a:picLocks noChangeAspect="1" noChangeArrowheads="1"/>
          </p:cNvPicPr>
          <p:nvPr/>
        </p:nvPicPr>
        <p:blipFill>
          <a:blip r:embed="rId13" cstate="print"/>
          <a:srcRect/>
          <a:stretch>
            <a:fillRect/>
          </a:stretch>
        </p:blipFill>
        <p:spPr bwMode="auto">
          <a:xfrm>
            <a:off x="2143108" y="3071810"/>
            <a:ext cx="1274505" cy="642917"/>
          </a:xfrm>
          <a:prstGeom prst="rect">
            <a:avLst/>
          </a:prstGeom>
          <a:noFill/>
        </p:spPr>
      </p:pic>
      <p:sp>
        <p:nvSpPr>
          <p:cNvPr id="22" name="Rectangle 21"/>
          <p:cNvSpPr/>
          <p:nvPr/>
        </p:nvSpPr>
        <p:spPr>
          <a:xfrm>
            <a:off x="571472" y="4429132"/>
            <a:ext cx="4572000" cy="830997"/>
          </a:xfrm>
          <a:prstGeom prst="rect">
            <a:avLst/>
          </a:prstGeom>
        </p:spPr>
        <p:txBody>
          <a:bodyPr>
            <a:spAutoFit/>
          </a:bodyPr>
          <a:lstStyle/>
          <a:p>
            <a:pPr marL="0" lvl="1" fontAlgn="auto">
              <a:spcAft>
                <a:spcPts val="0"/>
              </a:spcAft>
              <a:buFontTx/>
              <a:buChar char="••"/>
              <a:defRPr/>
            </a:pPr>
            <a:r>
              <a:rPr lang="en-US" sz="1200" dirty="0" smtClean="0"/>
              <a:t>Opportunistic screening has produced a decrease in cervical cancer incidence from 26/100,000 to 15/100,000 women in the years between</a:t>
            </a:r>
            <a:r>
              <a:rPr lang="hr-HR" sz="1200" dirty="0" smtClean="0"/>
              <a:t> </a:t>
            </a:r>
            <a:r>
              <a:rPr lang="en-US" sz="1200" dirty="0" smtClean="0"/>
              <a:t>1970 and 1990, although it remained almost stable </a:t>
            </a:r>
            <a:r>
              <a:rPr lang="hr-HR" sz="1200" dirty="0" smtClean="0"/>
              <a:t> </a:t>
            </a:r>
            <a:r>
              <a:rPr lang="hr-HR" sz="1200" dirty="0" err="1" smtClean="0"/>
              <a:t>after</a:t>
            </a:r>
            <a:r>
              <a:rPr lang="hr-HR" sz="1200" dirty="0" smtClean="0"/>
              <a:t> it</a:t>
            </a:r>
            <a:endParaRPr lang="hr-HR" sz="1200" dirty="0"/>
          </a:p>
        </p:txBody>
      </p:sp>
      <p:sp>
        <p:nvSpPr>
          <p:cNvPr id="23" name="Rectangle 22"/>
          <p:cNvSpPr/>
          <p:nvPr/>
        </p:nvSpPr>
        <p:spPr>
          <a:xfrm>
            <a:off x="214282" y="5500702"/>
            <a:ext cx="5429288" cy="400110"/>
          </a:xfrm>
          <a:prstGeom prst="rect">
            <a:avLst/>
          </a:prstGeom>
        </p:spPr>
        <p:txBody>
          <a:bodyPr wrap="square">
            <a:spAutoFit/>
          </a:bodyPr>
          <a:lstStyle/>
          <a:p>
            <a:r>
              <a:rPr lang="en-US" sz="1000" dirty="0" smtClean="0"/>
              <a:t>CROATIAN NATIONAL CANCER REGISTRY, Cancer Incidence in Croatia, Bulletin No 24–28. (Croatian National Institute of Public Health, Zagreb, 2001–2005)</a:t>
            </a:r>
            <a:endParaRPr lang="hr-HR" sz="1000" dirty="0"/>
          </a:p>
        </p:txBody>
      </p:sp>
      <p:sp>
        <p:nvSpPr>
          <p:cNvPr id="24" name="Rectangle 23"/>
          <p:cNvSpPr/>
          <p:nvPr/>
        </p:nvSpPr>
        <p:spPr>
          <a:xfrm>
            <a:off x="500034" y="3714752"/>
            <a:ext cx="4572000" cy="646331"/>
          </a:xfrm>
          <a:prstGeom prst="rect">
            <a:avLst/>
          </a:prstGeom>
        </p:spPr>
        <p:txBody>
          <a:bodyPr>
            <a:spAutoFit/>
          </a:bodyPr>
          <a:lstStyle/>
          <a:p>
            <a:r>
              <a:rPr lang="hr-HR" dirty="0" smtClean="0"/>
              <a:t>Oportunistički probir baziran na Papa testu koristi se u Hrvatskoj od 1953.godine</a:t>
            </a:r>
          </a:p>
        </p:txBody>
      </p:sp>
      <p:pic>
        <p:nvPicPr>
          <p:cNvPr id="25" name="Picture 2" descr="fig6"/>
          <p:cNvPicPr>
            <a:picLocks noChangeAspect="1" noChangeArrowheads="1"/>
          </p:cNvPicPr>
          <p:nvPr/>
        </p:nvPicPr>
        <p:blipFill>
          <a:blip r:embed="rId14"/>
          <a:srcRect/>
          <a:stretch>
            <a:fillRect/>
          </a:stretch>
        </p:blipFill>
        <p:spPr bwMode="auto">
          <a:xfrm>
            <a:off x="500034" y="500042"/>
            <a:ext cx="5500726" cy="1945292"/>
          </a:xfrm>
          <a:prstGeom prst="rect">
            <a:avLst/>
          </a:prstGeom>
          <a:noFill/>
          <a:ln w="9525">
            <a:noFill/>
            <a:miter lim="800000"/>
            <a:headEnd/>
            <a:tailEnd/>
          </a:ln>
        </p:spPr>
      </p:pic>
      <p:sp>
        <p:nvSpPr>
          <p:cNvPr id="21" name="Rectangle 3"/>
          <p:cNvSpPr>
            <a:spLocks noChangeArrowheads="1"/>
          </p:cNvSpPr>
          <p:nvPr/>
        </p:nvSpPr>
        <p:spPr bwMode="auto">
          <a:xfrm>
            <a:off x="0" y="2428868"/>
            <a:ext cx="5572132" cy="523220"/>
          </a:xfrm>
          <a:prstGeom prst="rect">
            <a:avLst/>
          </a:prstGeom>
          <a:noFill/>
          <a:ln w="9525">
            <a:noFill/>
            <a:miter lim="800000"/>
            <a:headEnd/>
            <a:tailEnd/>
          </a:ln>
        </p:spPr>
        <p:txBody>
          <a:bodyPr wrap="square" anchor="ctr">
            <a:spAutoFit/>
          </a:bodyPr>
          <a:lstStyle/>
          <a:p>
            <a:pPr algn="l"/>
            <a:r>
              <a:rPr lang="hr-HR" sz="1400" i="1" dirty="0">
                <a:solidFill>
                  <a:schemeClr val="tx1"/>
                </a:solidFill>
                <a:latin typeface="Calibri" pitchFamily="34" charset="0"/>
              </a:rPr>
              <a:t>Model </a:t>
            </a:r>
            <a:r>
              <a:rPr lang="hr-HR" sz="1400" i="1" dirty="0" err="1">
                <a:solidFill>
                  <a:schemeClr val="tx1"/>
                </a:solidFill>
                <a:latin typeface="Calibri" pitchFamily="34" charset="0"/>
              </a:rPr>
              <a:t>of</a:t>
            </a:r>
            <a:r>
              <a:rPr lang="hr-HR" sz="1400" i="1" dirty="0">
                <a:solidFill>
                  <a:schemeClr val="tx1"/>
                </a:solidFill>
                <a:latin typeface="Calibri" pitchFamily="34" charset="0"/>
              </a:rPr>
              <a:t> </a:t>
            </a:r>
            <a:r>
              <a:rPr lang="hr-HR" sz="1400" i="1" dirty="0" err="1">
                <a:solidFill>
                  <a:schemeClr val="tx1"/>
                </a:solidFill>
                <a:latin typeface="Calibri" pitchFamily="34" charset="0"/>
              </a:rPr>
              <a:t>carcinogenesis</a:t>
            </a:r>
            <a:r>
              <a:rPr lang="hr-HR" sz="1400" i="1" dirty="0">
                <a:solidFill>
                  <a:schemeClr val="tx1"/>
                </a:solidFill>
                <a:latin typeface="Calibri" pitchFamily="34" charset="0"/>
              </a:rPr>
              <a:t> (</a:t>
            </a:r>
            <a:r>
              <a:rPr lang="hr-HR" sz="1400" i="1" dirty="0" err="1">
                <a:solidFill>
                  <a:schemeClr val="tx1"/>
                </a:solidFill>
                <a:latin typeface="Calibri" pitchFamily="34" charset="0"/>
              </a:rPr>
              <a:t>Basta</a:t>
            </a:r>
            <a:r>
              <a:rPr lang="hr-HR" sz="1400" i="1" dirty="0">
                <a:solidFill>
                  <a:schemeClr val="tx1"/>
                </a:solidFill>
                <a:latin typeface="Calibri" pitchFamily="34" charset="0"/>
              </a:rPr>
              <a:t> A., </a:t>
            </a:r>
            <a:r>
              <a:rPr lang="hr-HR" sz="1400" i="1" dirty="0" err="1">
                <a:solidFill>
                  <a:schemeClr val="tx1"/>
                </a:solidFill>
                <a:latin typeface="Calibri" pitchFamily="34" charset="0"/>
              </a:rPr>
              <a:t>The</a:t>
            </a:r>
            <a:r>
              <a:rPr lang="hr-HR" sz="1400" i="1" dirty="0">
                <a:solidFill>
                  <a:schemeClr val="tx1"/>
                </a:solidFill>
                <a:latin typeface="Calibri" pitchFamily="34" charset="0"/>
              </a:rPr>
              <a:t> </a:t>
            </a:r>
            <a:r>
              <a:rPr lang="hr-HR" sz="1400" i="1" dirty="0" err="1">
                <a:solidFill>
                  <a:schemeClr val="tx1"/>
                </a:solidFill>
                <a:latin typeface="Calibri" pitchFamily="34" charset="0"/>
              </a:rPr>
              <a:t>Cervix</a:t>
            </a:r>
            <a:r>
              <a:rPr lang="hr-HR" sz="1400" i="1" dirty="0">
                <a:solidFill>
                  <a:schemeClr val="tx1"/>
                </a:solidFill>
                <a:latin typeface="Calibri" pitchFamily="34" charset="0"/>
              </a:rPr>
              <a:t>, 2nd </a:t>
            </a:r>
            <a:r>
              <a:rPr lang="hr-HR" sz="1400" i="1" dirty="0" err="1">
                <a:solidFill>
                  <a:schemeClr val="tx1"/>
                </a:solidFill>
                <a:latin typeface="Calibri" pitchFamily="34" charset="0"/>
              </a:rPr>
              <a:t>edition</a:t>
            </a:r>
            <a:r>
              <a:rPr lang="hr-HR" sz="1400" i="1" dirty="0">
                <a:solidFill>
                  <a:schemeClr val="tx1"/>
                </a:solidFill>
                <a:latin typeface="Calibri" pitchFamily="34" charset="0"/>
              </a:rPr>
              <a:t> , </a:t>
            </a:r>
            <a:r>
              <a:rPr lang="hr-HR" sz="1400" i="1" dirty="0" err="1">
                <a:solidFill>
                  <a:schemeClr val="tx1"/>
                </a:solidFill>
                <a:latin typeface="Calibri" pitchFamily="34" charset="0"/>
              </a:rPr>
              <a:t>Ed</a:t>
            </a:r>
            <a:r>
              <a:rPr lang="hr-HR" sz="1400" i="1" dirty="0">
                <a:solidFill>
                  <a:schemeClr val="tx1"/>
                </a:solidFill>
                <a:latin typeface="Calibri" pitchFamily="34" charset="0"/>
              </a:rPr>
              <a:t>. J. Jordan, A Singer, 2006, </a:t>
            </a:r>
            <a:r>
              <a:rPr lang="hr-HR" sz="1400" i="1" dirty="0" err="1">
                <a:solidFill>
                  <a:schemeClr val="tx1"/>
                </a:solidFill>
                <a:latin typeface="Calibri" pitchFamily="34" charset="0"/>
              </a:rPr>
              <a:t>Blackwell</a:t>
            </a:r>
            <a:r>
              <a:rPr lang="hr-HR" sz="1400" i="1" dirty="0">
                <a:solidFill>
                  <a:schemeClr val="tx1"/>
                </a:solidFill>
                <a:latin typeface="Calibri" pitchFamily="34" charset="0"/>
              </a:rPr>
              <a:t> </a:t>
            </a:r>
            <a:r>
              <a:rPr lang="hr-HR" sz="1400" i="1" dirty="0" err="1">
                <a:solidFill>
                  <a:schemeClr val="tx1"/>
                </a:solidFill>
                <a:latin typeface="Calibri" pitchFamily="34" charset="0"/>
              </a:rPr>
              <a:t>Publishing</a:t>
            </a:r>
            <a:r>
              <a:rPr lang="hr-HR" sz="1400" i="1" dirty="0">
                <a:solidFill>
                  <a:schemeClr val="tx1"/>
                </a:solidFill>
                <a:latin typeface="Calibri" pitchFamily="34" charset="0"/>
              </a:rPr>
              <a:t> </a:t>
            </a:r>
            <a:r>
              <a:rPr lang="hr-HR" sz="1400" i="1" dirty="0" err="1">
                <a:solidFill>
                  <a:schemeClr val="tx1"/>
                </a:solidFill>
                <a:latin typeface="Calibri" pitchFamily="34" charset="0"/>
              </a:rPr>
              <a:t>Ltd</a:t>
            </a:r>
            <a:r>
              <a:rPr lang="hr-HR" sz="1400" i="1" dirty="0">
                <a:solidFill>
                  <a:schemeClr val="tx1"/>
                </a:solidFill>
                <a:latin typeface="Calibri" pitchFamily="34" charset="0"/>
              </a:rPr>
              <a:t>, 122).</a:t>
            </a:r>
          </a:p>
        </p:txBody>
      </p:sp>
      <p:pic>
        <p:nvPicPr>
          <p:cNvPr id="26" name="Picture 6" descr="007501cae087$a9391e20$ba34a8c0@int"/>
          <p:cNvPicPr>
            <a:picLocks noChangeAspect="1" noChangeArrowheads="1"/>
          </p:cNvPicPr>
          <p:nvPr/>
        </p:nvPicPr>
        <p:blipFill>
          <a:blip r:embed="rId15" cstate="print"/>
          <a:srcRect/>
          <a:stretch>
            <a:fillRect/>
          </a:stretch>
        </p:blipFill>
        <p:spPr bwMode="auto">
          <a:xfrm>
            <a:off x="6143636" y="571480"/>
            <a:ext cx="1071538" cy="130285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ox(in)">
                                      <p:cBhvr>
                                        <p:cTn id="15" dur="500"/>
                                        <p:tgtEl>
                                          <p:spTgt spid="2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19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747">
                                            <p:txEl>
                                              <p:pRg st="0" end="0"/>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31749" grpId="0"/>
      <p:bldGraphic spid="9" grpId="0">
        <p:bldAsOne/>
      </p:bldGraphic>
      <p:bldP spid="14" grpId="0"/>
      <p:bldP spid="15" grpId="0"/>
      <p:bldP spid="16" grpId="0"/>
      <p:bldP spid="18" grpId="0"/>
      <p:bldP spid="22" grpId="0"/>
      <p:bldP spid="23" grpId="0"/>
      <p:bldP spid="24"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996937"/>
            <a:ext cx="7786743" cy="503237"/>
          </a:xfrm>
        </p:spPr>
        <p:txBody>
          <a:bodyPr rtlCol="0">
            <a:normAutofit fontScale="90000"/>
          </a:bodyPr>
          <a:lstStyle/>
          <a:p>
            <a:pPr fontAlgn="auto">
              <a:spcAft>
                <a:spcPts val="0"/>
              </a:spcAft>
              <a:defRPr/>
            </a:pPr>
            <a:r>
              <a:rPr lang="hr-HR" sz="2400" dirty="0" smtClean="0"/>
              <a:t>Incidence and mortality of cervical cancer during</a:t>
            </a:r>
            <a:br>
              <a:rPr lang="hr-HR" sz="2400" dirty="0" smtClean="0"/>
            </a:br>
            <a:r>
              <a:rPr lang="hr-HR" sz="2400" dirty="0" smtClean="0"/>
              <a:t>1980-2014</a:t>
            </a:r>
            <a:endParaRPr lang="hr-HR" sz="2400" dirty="0"/>
          </a:p>
        </p:txBody>
      </p:sp>
      <p:graphicFrame>
        <p:nvGraphicFramePr>
          <p:cNvPr id="3" name="Chart 2"/>
          <p:cNvGraphicFramePr>
            <a:graphicFrameLocks/>
          </p:cNvGraphicFramePr>
          <p:nvPr/>
        </p:nvGraphicFramePr>
        <p:xfrm>
          <a:off x="0" y="1928802"/>
          <a:ext cx="3286116" cy="263709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28596" y="4500570"/>
            <a:ext cx="1714512" cy="923330"/>
          </a:xfrm>
          <a:prstGeom prst="rect">
            <a:avLst/>
          </a:prstGeom>
          <a:noFill/>
        </p:spPr>
        <p:txBody>
          <a:bodyPr wrap="square">
            <a:spAutoFit/>
          </a:bodyPr>
          <a:lstStyle/>
          <a:p>
            <a:pPr fontAlgn="auto">
              <a:spcBef>
                <a:spcPts val="0"/>
              </a:spcBef>
              <a:spcAft>
                <a:spcPts val="0"/>
              </a:spcAft>
              <a:defRPr/>
            </a:pPr>
            <a:r>
              <a:rPr lang="hr-HR" dirty="0">
                <a:latin typeface="+mn-lt"/>
                <a:cs typeface="+mn-cs"/>
              </a:rPr>
              <a:t>2014:</a:t>
            </a:r>
          </a:p>
          <a:p>
            <a:pPr fontAlgn="auto">
              <a:spcBef>
                <a:spcPts val="0"/>
              </a:spcBef>
              <a:spcAft>
                <a:spcPts val="0"/>
              </a:spcAft>
              <a:defRPr/>
            </a:pPr>
            <a:r>
              <a:rPr lang="hr-HR" dirty="0">
                <a:latin typeface="+mn-lt"/>
                <a:cs typeface="+mn-cs"/>
              </a:rPr>
              <a:t>Incidence: 302</a:t>
            </a:r>
          </a:p>
          <a:p>
            <a:pPr fontAlgn="auto">
              <a:spcBef>
                <a:spcPts val="0"/>
              </a:spcBef>
              <a:spcAft>
                <a:spcPts val="0"/>
              </a:spcAft>
              <a:defRPr/>
            </a:pPr>
            <a:r>
              <a:rPr lang="hr-HR" dirty="0">
                <a:latin typeface="+mn-lt"/>
                <a:cs typeface="+mn-cs"/>
              </a:rPr>
              <a:t>Mortality: 130</a:t>
            </a:r>
          </a:p>
        </p:txBody>
      </p:sp>
      <p:sp>
        <p:nvSpPr>
          <p:cNvPr id="3077" name="Rectangle 4"/>
          <p:cNvSpPr>
            <a:spLocks noChangeArrowheads="1"/>
          </p:cNvSpPr>
          <p:nvPr/>
        </p:nvSpPr>
        <p:spPr bwMode="auto">
          <a:xfrm>
            <a:off x="571472" y="6072206"/>
            <a:ext cx="2786058" cy="369332"/>
          </a:xfrm>
          <a:prstGeom prst="rect">
            <a:avLst/>
          </a:prstGeom>
          <a:noFill/>
          <a:ln w="9525">
            <a:noFill/>
            <a:miter lim="800000"/>
            <a:headEnd/>
            <a:tailEnd/>
          </a:ln>
        </p:spPr>
        <p:txBody>
          <a:bodyPr wrap="square">
            <a:spAutoFit/>
          </a:bodyPr>
          <a:lstStyle/>
          <a:p>
            <a:pPr algn="r"/>
            <a:r>
              <a:rPr lang="hr-HR" sz="900" i="1" dirty="0" err="1"/>
              <a:t>Source</a:t>
            </a:r>
            <a:r>
              <a:rPr lang="hr-HR" sz="900" i="1" dirty="0"/>
              <a:t>: </a:t>
            </a:r>
            <a:r>
              <a:rPr lang="hr-HR" sz="900" i="1" dirty="0" err="1"/>
              <a:t>Croatian</a:t>
            </a:r>
            <a:r>
              <a:rPr lang="hr-HR" sz="900" i="1" dirty="0"/>
              <a:t> Institute </a:t>
            </a:r>
            <a:r>
              <a:rPr lang="hr-HR" sz="900" i="1" dirty="0" err="1"/>
              <a:t>of</a:t>
            </a:r>
            <a:r>
              <a:rPr lang="hr-HR" sz="900" i="1" dirty="0"/>
              <a:t> </a:t>
            </a:r>
            <a:r>
              <a:rPr lang="hr-HR" sz="900" i="1" dirty="0" err="1"/>
              <a:t>Public</a:t>
            </a:r>
            <a:r>
              <a:rPr lang="hr-HR" sz="900" i="1" dirty="0"/>
              <a:t> Health</a:t>
            </a:r>
            <a:r>
              <a:rPr lang="en-US" sz="900" i="1" dirty="0"/>
              <a:t>,</a:t>
            </a:r>
            <a:endParaRPr lang="hr-HR" sz="900" i="1" dirty="0"/>
          </a:p>
          <a:p>
            <a:pPr algn="r"/>
            <a:r>
              <a:rPr lang="hr-HR" sz="900" i="1" dirty="0" err="1"/>
              <a:t>Croatian</a:t>
            </a:r>
            <a:r>
              <a:rPr lang="hr-HR" sz="900" i="1" dirty="0"/>
              <a:t> National </a:t>
            </a:r>
            <a:r>
              <a:rPr lang="hr-HR" sz="900" i="1" dirty="0" err="1"/>
              <a:t>Cancer</a:t>
            </a:r>
            <a:r>
              <a:rPr lang="hr-HR" sz="900" i="1" dirty="0"/>
              <a:t> </a:t>
            </a:r>
            <a:r>
              <a:rPr lang="hr-HR" sz="900" i="1" dirty="0" err="1"/>
              <a:t>Registry</a:t>
            </a:r>
            <a:endParaRPr lang="hr-HR" sz="900" i="1" dirty="0"/>
          </a:p>
        </p:txBody>
      </p:sp>
      <p:pic>
        <p:nvPicPr>
          <p:cNvPr id="3078" name="Picture 6" descr="C:\Users\Drazan\Desktop\hrvatska.jpg"/>
          <p:cNvPicPr>
            <a:picLocks noChangeAspect="1" noChangeArrowheads="1"/>
          </p:cNvPicPr>
          <p:nvPr/>
        </p:nvPicPr>
        <p:blipFill>
          <a:blip r:embed="rId4" cstate="print"/>
          <a:srcRect/>
          <a:stretch>
            <a:fillRect/>
          </a:stretch>
        </p:blipFill>
        <p:spPr bwMode="auto">
          <a:xfrm>
            <a:off x="7286644" y="571480"/>
            <a:ext cx="1393913" cy="928694"/>
          </a:xfrm>
          <a:prstGeom prst="rect">
            <a:avLst/>
          </a:prstGeom>
          <a:noFill/>
        </p:spPr>
      </p:pic>
      <p:pic>
        <p:nvPicPr>
          <p:cNvPr id="7" name="Picture 3"/>
          <p:cNvPicPr>
            <a:picLocks noChangeAspect="1"/>
          </p:cNvPicPr>
          <p:nvPr/>
        </p:nvPicPr>
        <p:blipFill>
          <a:blip r:embed="rId5"/>
          <a:srcRect/>
          <a:stretch>
            <a:fillRect/>
          </a:stretch>
        </p:blipFill>
        <p:spPr bwMode="auto">
          <a:xfrm>
            <a:off x="3143240" y="1571612"/>
            <a:ext cx="6000760" cy="2403223"/>
          </a:xfrm>
          <a:prstGeom prst="rect">
            <a:avLst/>
          </a:prstGeom>
          <a:noFill/>
          <a:ln w="9525">
            <a:noFill/>
            <a:miter lim="800000"/>
            <a:headEnd/>
            <a:tailEnd/>
          </a:ln>
        </p:spPr>
      </p:pic>
      <p:sp>
        <p:nvSpPr>
          <p:cNvPr id="8" name="TextBox 7"/>
          <p:cNvSpPr txBox="1"/>
          <p:nvPr/>
        </p:nvSpPr>
        <p:spPr>
          <a:xfrm>
            <a:off x="3643306" y="3929066"/>
            <a:ext cx="5187962" cy="473206"/>
          </a:xfrm>
          <a:prstGeom prst="rect">
            <a:avLst/>
          </a:prstGeom>
          <a:noFill/>
        </p:spPr>
        <p:txBody>
          <a:bodyPr wrap="square">
            <a:spAutoFit/>
          </a:bodyPr>
          <a:lstStyle/>
          <a:p>
            <a:pPr algn="r" fontAlgn="auto">
              <a:spcBef>
                <a:spcPts val="0"/>
              </a:spcBef>
              <a:spcAft>
                <a:spcPts val="0"/>
              </a:spcAft>
              <a:defRPr/>
            </a:pPr>
            <a:r>
              <a:rPr lang="hr-HR" sz="825" i="1" dirty="0">
                <a:latin typeface="+mn-lt"/>
                <a:cs typeface="+mn-cs"/>
              </a:rPr>
              <a:t>Source: </a:t>
            </a:r>
            <a:r>
              <a:rPr lang="en-US" sz="825" i="1" dirty="0" err="1">
                <a:latin typeface="+mn-lt"/>
                <a:cs typeface="+mn-cs"/>
              </a:rPr>
              <a:t>Ferlay</a:t>
            </a:r>
            <a:r>
              <a:rPr lang="en-US" sz="825" i="1" dirty="0">
                <a:latin typeface="+mn-lt"/>
                <a:cs typeface="+mn-cs"/>
              </a:rPr>
              <a:t> J et al. GLOBOCAN 2012 v1.0, Cancer Incidence and Mortality Worldwide: IARC </a:t>
            </a:r>
            <a:r>
              <a:rPr lang="en-US" sz="825" i="1" dirty="0" err="1">
                <a:latin typeface="+mn-lt"/>
                <a:cs typeface="+mn-cs"/>
              </a:rPr>
              <a:t>CancerBase</a:t>
            </a:r>
            <a:r>
              <a:rPr lang="en-US" sz="825" i="1" dirty="0">
                <a:latin typeface="+mn-lt"/>
                <a:cs typeface="+mn-cs"/>
              </a:rPr>
              <a:t> No.</a:t>
            </a:r>
            <a:r>
              <a:rPr lang="hr-HR" sz="825" i="1" dirty="0">
                <a:latin typeface="+mn-lt"/>
                <a:cs typeface="+mn-cs"/>
              </a:rPr>
              <a:t> </a:t>
            </a:r>
            <a:r>
              <a:rPr lang="en-US" sz="825" i="1" dirty="0">
                <a:latin typeface="+mn-lt"/>
                <a:cs typeface="+mn-cs"/>
              </a:rPr>
              <a:t>11 [Internet]. Lyon, France: International Agency for Research on Cancer; 2013. </a:t>
            </a:r>
            <a:r>
              <a:rPr lang="hr-HR" sz="825" i="1" dirty="0">
                <a:latin typeface="+mn-lt"/>
                <a:cs typeface="+mn-cs"/>
              </a:rPr>
              <a:t>Available at</a:t>
            </a:r>
            <a:r>
              <a:rPr lang="en-US" sz="825" i="1" dirty="0">
                <a:latin typeface="+mn-lt"/>
                <a:cs typeface="+mn-cs"/>
              </a:rPr>
              <a:t>: </a:t>
            </a:r>
            <a:r>
              <a:rPr lang="en-US" sz="825" i="1" u="sng" dirty="0">
                <a:latin typeface="+mn-lt"/>
                <a:cs typeface="+mn-cs"/>
                <a:hlinkClick r:id="rId6"/>
              </a:rPr>
              <a:t>http://globocan.iarc.fr</a:t>
            </a:r>
            <a:endParaRPr lang="hr-HR" sz="825" dirty="0">
              <a:latin typeface="+mn-lt"/>
              <a:cs typeface="+mn-cs"/>
            </a:endParaRPr>
          </a:p>
        </p:txBody>
      </p:sp>
      <p:pic>
        <p:nvPicPr>
          <p:cNvPr id="9" name="Picture 6" descr="24A [Resolucion de Escritorio]"/>
          <p:cNvPicPr>
            <a:picLocks noChangeAspect="1" noChangeArrowheads="1"/>
          </p:cNvPicPr>
          <p:nvPr/>
        </p:nvPicPr>
        <p:blipFill>
          <a:blip r:embed="rId7"/>
          <a:srcRect/>
          <a:stretch>
            <a:fillRect/>
          </a:stretch>
        </p:blipFill>
        <p:spPr bwMode="auto">
          <a:xfrm>
            <a:off x="3500430" y="4357694"/>
            <a:ext cx="3214678" cy="2131851"/>
          </a:xfrm>
          <a:prstGeom prst="rect">
            <a:avLst/>
          </a:prstGeom>
          <a:noFill/>
          <a:ln w="9525">
            <a:noFill/>
            <a:miter lim="800000"/>
            <a:headEnd/>
            <a:tailEnd/>
          </a:ln>
        </p:spPr>
      </p:pic>
      <p:sp>
        <p:nvSpPr>
          <p:cNvPr id="10" name="Rectangle 9"/>
          <p:cNvSpPr/>
          <p:nvPr/>
        </p:nvSpPr>
        <p:spPr>
          <a:xfrm>
            <a:off x="7143768" y="4960822"/>
            <a:ext cx="1714512" cy="954107"/>
          </a:xfrm>
          <a:prstGeom prst="rect">
            <a:avLst/>
          </a:prstGeom>
        </p:spPr>
        <p:txBody>
          <a:bodyPr wrap="square">
            <a:spAutoFit/>
          </a:bodyPr>
          <a:lstStyle/>
          <a:p>
            <a:r>
              <a:rPr lang="hr-HR" sz="1400" dirty="0" smtClean="0"/>
              <a:t>,…u Europi</a:t>
            </a:r>
            <a:r>
              <a:rPr lang="hr-HR" sz="1400" b="1" dirty="0" smtClean="0"/>
              <a:t> svakih 18 minuta </a:t>
            </a:r>
            <a:r>
              <a:rPr lang="hr-HR" sz="1400" dirty="0" smtClean="0"/>
              <a:t>jedna žena umire od raka vrata maternice.</a:t>
            </a:r>
            <a:endParaRPr lang="hr-HR" sz="1400" dirty="0"/>
          </a:p>
        </p:txBody>
      </p:sp>
      <p:pic>
        <p:nvPicPr>
          <p:cNvPr id="11" name="Picture 4" descr="ANd9GcRDNhIckmYtqwxLAVX9Ug-s5qj_dzgZoSWNu9mAoHcz_n6Lm6BT"/>
          <p:cNvPicPr>
            <a:picLocks noChangeAspect="1" noChangeArrowheads="1"/>
          </p:cNvPicPr>
          <p:nvPr/>
        </p:nvPicPr>
        <p:blipFill>
          <a:blip r:embed="rId8"/>
          <a:srcRect/>
          <a:stretch>
            <a:fillRect/>
          </a:stretch>
        </p:blipFill>
        <p:spPr bwMode="auto">
          <a:xfrm>
            <a:off x="7786710" y="4357694"/>
            <a:ext cx="928662" cy="684044"/>
          </a:xfrm>
          <a:prstGeom prst="rect">
            <a:avLst/>
          </a:prstGeom>
          <a:noFill/>
          <a:ln w="9525">
            <a:noFill/>
            <a:miter lim="800000"/>
            <a:headEnd/>
            <a:tailEnd/>
          </a:ln>
        </p:spPr>
      </p:pic>
      <p:pic>
        <p:nvPicPr>
          <p:cNvPr id="12" name="Picture 7" descr="Navijačica reprezentacije Hrvatske"/>
          <p:cNvPicPr>
            <a:picLocks noChangeAspect="1" noChangeArrowheads="1"/>
          </p:cNvPicPr>
          <p:nvPr/>
        </p:nvPicPr>
        <p:blipFill>
          <a:blip r:embed="rId9" cstate="print"/>
          <a:srcRect/>
          <a:stretch>
            <a:fillRect/>
          </a:stretch>
        </p:blipFill>
        <p:spPr bwMode="auto">
          <a:xfrm>
            <a:off x="2071670" y="4786322"/>
            <a:ext cx="1039827" cy="7688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style.rotation</p:attrName>
                                        </p:attrNameLst>
                                      </p:cBhvr>
                                      <p:tavLst>
                                        <p:tav tm="0">
                                          <p:val>
                                            <p:fltVal val="360"/>
                                          </p:val>
                                        </p:tav>
                                        <p:tav tm="100000">
                                          <p:val>
                                            <p:fltVal val="0"/>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razan.butorac\Desktop\DESKTOP 27.9.2013\Presentacije i radovi o njima\cerviklane intraepitelne lezije   s 3 smjernice 2012\s3 smjernice   radna skupina.jpeg"/>
          <p:cNvPicPr/>
          <p:nvPr/>
        </p:nvPicPr>
        <p:blipFill>
          <a:blip r:embed="rId2" cstate="print"/>
          <a:srcRect t="4710" r="32328" b="34783"/>
          <a:stretch>
            <a:fillRect/>
          </a:stretch>
        </p:blipFill>
        <p:spPr bwMode="auto">
          <a:xfrm>
            <a:off x="4572000" y="620688"/>
            <a:ext cx="4572000" cy="6237312"/>
          </a:xfrm>
          <a:prstGeom prst="rect">
            <a:avLst/>
          </a:prstGeom>
          <a:noFill/>
        </p:spPr>
      </p:pic>
      <p:pic>
        <p:nvPicPr>
          <p:cNvPr id="5" name="Picture 4" descr="C:\Users\drazan.butorac\Desktop\DESKTOP 27.9.2013\Presentacije i radovi o njima\cerviklane intraepitelne lezije   s 3 smjernice 2012\S3 smjernice knjiga 1 str..jpeg"/>
          <p:cNvPicPr/>
          <p:nvPr/>
        </p:nvPicPr>
        <p:blipFill>
          <a:blip r:embed="rId3" cstate="print"/>
          <a:srcRect r="26588" b="21378"/>
          <a:stretch>
            <a:fillRect/>
          </a:stretch>
        </p:blipFill>
        <p:spPr bwMode="auto">
          <a:xfrm>
            <a:off x="0" y="0"/>
            <a:ext cx="4572000"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a:srcRect/>
          <a:stretch>
            <a:fillRect/>
          </a:stretch>
        </p:blipFill>
        <p:spPr bwMode="auto">
          <a:xfrm>
            <a:off x="0" y="0"/>
            <a:ext cx="2843213" cy="2125663"/>
          </a:xfrm>
          <a:prstGeom prst="rect">
            <a:avLst/>
          </a:prstGeom>
          <a:noFill/>
          <a:ln w="9525">
            <a:noFill/>
            <a:miter lim="800000"/>
            <a:headEnd/>
            <a:tailEnd/>
          </a:ln>
          <a:effectLst/>
        </p:spPr>
      </p:pic>
      <p:pic>
        <p:nvPicPr>
          <p:cNvPr id="13315" name="Picture 5"/>
          <p:cNvPicPr>
            <a:picLocks noChangeAspect="1" noChangeArrowheads="1"/>
          </p:cNvPicPr>
          <p:nvPr/>
        </p:nvPicPr>
        <p:blipFill>
          <a:blip r:embed="rId4"/>
          <a:srcRect/>
          <a:stretch>
            <a:fillRect/>
          </a:stretch>
        </p:blipFill>
        <p:spPr bwMode="auto">
          <a:xfrm>
            <a:off x="4643438" y="0"/>
            <a:ext cx="2808287" cy="2074863"/>
          </a:xfrm>
          <a:prstGeom prst="rect">
            <a:avLst/>
          </a:prstGeom>
          <a:noFill/>
          <a:ln w="9525">
            <a:noFill/>
            <a:miter lim="800000"/>
            <a:headEnd/>
            <a:tailEnd/>
          </a:ln>
          <a:effectLst/>
        </p:spPr>
      </p:pic>
      <p:pic>
        <p:nvPicPr>
          <p:cNvPr id="13316" name="Picture 6"/>
          <p:cNvPicPr>
            <a:picLocks noChangeAspect="1" noChangeArrowheads="1"/>
          </p:cNvPicPr>
          <p:nvPr/>
        </p:nvPicPr>
        <p:blipFill>
          <a:blip r:embed="rId5" cstate="print"/>
          <a:srcRect/>
          <a:stretch>
            <a:fillRect/>
          </a:stretch>
        </p:blipFill>
        <p:spPr bwMode="auto">
          <a:xfrm>
            <a:off x="0" y="2276475"/>
            <a:ext cx="2843213" cy="2309813"/>
          </a:xfrm>
          <a:prstGeom prst="rect">
            <a:avLst/>
          </a:prstGeom>
          <a:noFill/>
          <a:ln w="9525">
            <a:noFill/>
            <a:miter lim="800000"/>
            <a:headEnd/>
            <a:tailEnd/>
          </a:ln>
          <a:effectLst/>
        </p:spPr>
      </p:pic>
      <p:pic>
        <p:nvPicPr>
          <p:cNvPr id="13317" name="Picture 7"/>
          <p:cNvPicPr>
            <a:picLocks noChangeAspect="1" noChangeArrowheads="1"/>
          </p:cNvPicPr>
          <p:nvPr/>
        </p:nvPicPr>
        <p:blipFill>
          <a:blip r:embed="rId6"/>
          <a:srcRect/>
          <a:stretch>
            <a:fillRect/>
          </a:stretch>
        </p:blipFill>
        <p:spPr bwMode="auto">
          <a:xfrm>
            <a:off x="0" y="4732338"/>
            <a:ext cx="2771775" cy="2125662"/>
          </a:xfrm>
          <a:prstGeom prst="rect">
            <a:avLst/>
          </a:prstGeom>
          <a:noFill/>
          <a:ln w="9525">
            <a:noFill/>
            <a:miter lim="800000"/>
            <a:headEnd/>
            <a:tailEnd/>
          </a:ln>
          <a:effectLst/>
        </p:spPr>
      </p:pic>
      <p:pic>
        <p:nvPicPr>
          <p:cNvPr id="13318" name="Picture 13" descr="ascus"/>
          <p:cNvPicPr>
            <a:picLocks noChangeAspect="1" noChangeArrowheads="1"/>
          </p:cNvPicPr>
          <p:nvPr/>
        </p:nvPicPr>
        <p:blipFill>
          <a:blip r:embed="rId7"/>
          <a:srcRect/>
          <a:stretch>
            <a:fillRect/>
          </a:stretch>
        </p:blipFill>
        <p:spPr bwMode="auto">
          <a:xfrm>
            <a:off x="2843213" y="0"/>
            <a:ext cx="1584325" cy="1058863"/>
          </a:xfrm>
          <a:prstGeom prst="rect">
            <a:avLst/>
          </a:prstGeom>
          <a:noFill/>
          <a:ln w="9525">
            <a:noFill/>
            <a:miter lim="800000"/>
            <a:headEnd/>
            <a:tailEnd/>
          </a:ln>
        </p:spPr>
      </p:pic>
      <p:pic>
        <p:nvPicPr>
          <p:cNvPr id="13319" name="Picture 17"/>
          <p:cNvPicPr>
            <a:picLocks noChangeAspect="1" noChangeArrowheads="1"/>
          </p:cNvPicPr>
          <p:nvPr/>
        </p:nvPicPr>
        <p:blipFill>
          <a:blip r:embed="rId8" cstate="print"/>
          <a:srcRect/>
          <a:stretch>
            <a:fillRect/>
          </a:stretch>
        </p:blipFill>
        <p:spPr bwMode="auto">
          <a:xfrm>
            <a:off x="2843213" y="1052513"/>
            <a:ext cx="1584325" cy="1158875"/>
          </a:xfrm>
          <a:prstGeom prst="rect">
            <a:avLst/>
          </a:prstGeom>
          <a:noFill/>
          <a:ln w="9525">
            <a:noFill/>
            <a:miter lim="800000"/>
            <a:headEnd/>
            <a:tailEnd/>
          </a:ln>
        </p:spPr>
      </p:pic>
      <p:pic>
        <p:nvPicPr>
          <p:cNvPr id="13320" name="Picture 18" descr="CVITIĆ TRUDNICA CIN 2 2"/>
          <p:cNvPicPr>
            <a:picLocks noChangeAspect="1" noChangeArrowheads="1"/>
          </p:cNvPicPr>
          <p:nvPr/>
        </p:nvPicPr>
        <p:blipFill>
          <a:blip r:embed="rId9" cstate="print"/>
          <a:srcRect/>
          <a:stretch>
            <a:fillRect/>
          </a:stretch>
        </p:blipFill>
        <p:spPr bwMode="auto">
          <a:xfrm>
            <a:off x="2843213" y="2708275"/>
            <a:ext cx="1728787" cy="1381125"/>
          </a:xfrm>
          <a:prstGeom prst="rect">
            <a:avLst/>
          </a:prstGeom>
          <a:noFill/>
          <a:ln w="9525">
            <a:noFill/>
            <a:miter lim="800000"/>
            <a:headEnd/>
            <a:tailEnd/>
          </a:ln>
        </p:spPr>
      </p:pic>
      <p:pic>
        <p:nvPicPr>
          <p:cNvPr id="13321" name="Picture 20" descr="harmina hosta cin 3 6"/>
          <p:cNvPicPr>
            <a:picLocks noChangeAspect="1" noChangeArrowheads="1"/>
          </p:cNvPicPr>
          <p:nvPr/>
        </p:nvPicPr>
        <p:blipFill>
          <a:blip r:embed="rId10" cstate="print"/>
          <a:srcRect/>
          <a:stretch>
            <a:fillRect/>
          </a:stretch>
        </p:blipFill>
        <p:spPr bwMode="auto">
          <a:xfrm>
            <a:off x="7834313" y="4652963"/>
            <a:ext cx="1309687" cy="1047750"/>
          </a:xfrm>
          <a:prstGeom prst="rect">
            <a:avLst/>
          </a:prstGeom>
          <a:noFill/>
          <a:ln w="9525">
            <a:noFill/>
            <a:miter lim="800000"/>
            <a:headEnd/>
            <a:tailEnd/>
          </a:ln>
        </p:spPr>
      </p:pic>
      <p:pic>
        <p:nvPicPr>
          <p:cNvPr id="13322" name="Picture 21"/>
          <p:cNvPicPr>
            <a:picLocks noChangeAspect="1" noChangeArrowheads="1"/>
          </p:cNvPicPr>
          <p:nvPr/>
        </p:nvPicPr>
        <p:blipFill>
          <a:blip r:embed="rId11"/>
          <a:srcRect/>
          <a:stretch>
            <a:fillRect/>
          </a:stretch>
        </p:blipFill>
        <p:spPr bwMode="auto">
          <a:xfrm>
            <a:off x="4643438" y="2708275"/>
            <a:ext cx="1441450" cy="1395413"/>
          </a:xfrm>
          <a:prstGeom prst="rect">
            <a:avLst/>
          </a:prstGeom>
          <a:noFill/>
          <a:ln w="9525">
            <a:noFill/>
            <a:miter lim="800000"/>
            <a:headEnd/>
            <a:tailEnd/>
          </a:ln>
        </p:spPr>
      </p:pic>
      <p:pic>
        <p:nvPicPr>
          <p:cNvPr id="13323" name="Picture 22"/>
          <p:cNvPicPr>
            <a:picLocks noChangeAspect="1" noChangeArrowheads="1"/>
          </p:cNvPicPr>
          <p:nvPr/>
        </p:nvPicPr>
        <p:blipFill>
          <a:blip r:embed="rId12"/>
          <a:srcRect/>
          <a:stretch>
            <a:fillRect/>
          </a:stretch>
        </p:blipFill>
        <p:spPr bwMode="auto">
          <a:xfrm>
            <a:off x="2771775" y="4724400"/>
            <a:ext cx="1260475" cy="1030288"/>
          </a:xfrm>
          <a:prstGeom prst="rect">
            <a:avLst/>
          </a:prstGeom>
          <a:noFill/>
          <a:ln w="9525">
            <a:noFill/>
            <a:miter lim="800000"/>
            <a:headEnd/>
            <a:tailEnd/>
          </a:ln>
        </p:spPr>
      </p:pic>
      <p:pic>
        <p:nvPicPr>
          <p:cNvPr id="13324" name="Picture 23" descr="inner border"/>
          <p:cNvPicPr>
            <a:picLocks noChangeAspect="1" noChangeArrowheads="1"/>
          </p:cNvPicPr>
          <p:nvPr/>
        </p:nvPicPr>
        <p:blipFill>
          <a:blip r:embed="rId13"/>
          <a:srcRect/>
          <a:stretch>
            <a:fillRect/>
          </a:stretch>
        </p:blipFill>
        <p:spPr bwMode="auto">
          <a:xfrm>
            <a:off x="4067175" y="4652963"/>
            <a:ext cx="1754188" cy="1401762"/>
          </a:xfrm>
          <a:prstGeom prst="rect">
            <a:avLst/>
          </a:prstGeom>
          <a:noFill/>
          <a:ln w="9525">
            <a:noFill/>
            <a:miter lim="800000"/>
            <a:headEnd/>
            <a:tailEnd/>
          </a:ln>
        </p:spPr>
      </p:pic>
      <p:pic>
        <p:nvPicPr>
          <p:cNvPr id="13325" name="Picture 24" descr="ridge"/>
          <p:cNvPicPr>
            <a:picLocks noChangeAspect="1" noChangeArrowheads="1"/>
          </p:cNvPicPr>
          <p:nvPr/>
        </p:nvPicPr>
        <p:blipFill>
          <a:blip r:embed="rId14"/>
          <a:srcRect/>
          <a:stretch>
            <a:fillRect/>
          </a:stretch>
        </p:blipFill>
        <p:spPr bwMode="auto">
          <a:xfrm>
            <a:off x="5940425" y="4652963"/>
            <a:ext cx="1728788" cy="1433512"/>
          </a:xfrm>
          <a:prstGeom prst="rect">
            <a:avLst/>
          </a:prstGeom>
          <a:noFill/>
          <a:ln w="9525">
            <a:noFill/>
            <a:miter lim="800000"/>
            <a:headEnd/>
            <a:tailEnd/>
          </a:ln>
        </p:spPr>
      </p:pic>
      <p:sp>
        <p:nvSpPr>
          <p:cNvPr id="13326" name="Rectangle 25"/>
          <p:cNvSpPr>
            <a:spLocks noChangeArrowheads="1"/>
          </p:cNvSpPr>
          <p:nvPr/>
        </p:nvSpPr>
        <p:spPr bwMode="auto">
          <a:xfrm>
            <a:off x="4140200" y="6092825"/>
            <a:ext cx="1728788" cy="274638"/>
          </a:xfrm>
          <a:prstGeom prst="rect">
            <a:avLst/>
          </a:prstGeom>
          <a:noFill/>
          <a:ln w="9525">
            <a:noFill/>
            <a:miter lim="800000"/>
            <a:headEnd/>
            <a:tailEnd/>
          </a:ln>
          <a:effectLst/>
        </p:spPr>
        <p:txBody>
          <a:bodyPr>
            <a:spAutoFit/>
          </a:bodyPr>
          <a:lstStyle/>
          <a:p>
            <a:pPr algn="l"/>
            <a:r>
              <a:rPr lang="hr-HR" sz="1200" dirty="0" err="1" smtClean="0">
                <a:solidFill>
                  <a:schemeClr val="tx1"/>
                </a:solidFill>
              </a:rPr>
              <a:t>Inner</a:t>
            </a:r>
            <a:r>
              <a:rPr lang="hr-HR" sz="1200" dirty="0" smtClean="0">
                <a:solidFill>
                  <a:schemeClr val="tx1"/>
                </a:solidFill>
              </a:rPr>
              <a:t> </a:t>
            </a:r>
            <a:r>
              <a:rPr lang="hr-HR" sz="1200" dirty="0" err="1">
                <a:solidFill>
                  <a:schemeClr val="tx1"/>
                </a:solidFill>
              </a:rPr>
              <a:t>border</a:t>
            </a:r>
            <a:r>
              <a:rPr lang="hr-HR" sz="1200" dirty="0">
                <a:solidFill>
                  <a:schemeClr val="tx1"/>
                </a:solidFill>
              </a:rPr>
              <a:t> znak</a:t>
            </a:r>
          </a:p>
        </p:txBody>
      </p:sp>
      <p:sp>
        <p:nvSpPr>
          <p:cNvPr id="13327" name="Rectangle 26"/>
          <p:cNvSpPr>
            <a:spLocks noChangeArrowheads="1"/>
          </p:cNvSpPr>
          <p:nvPr/>
        </p:nvSpPr>
        <p:spPr bwMode="auto">
          <a:xfrm>
            <a:off x="6156325" y="6237288"/>
            <a:ext cx="900113" cy="457200"/>
          </a:xfrm>
          <a:prstGeom prst="rect">
            <a:avLst/>
          </a:prstGeom>
          <a:noFill/>
          <a:ln w="9525">
            <a:noFill/>
            <a:miter lim="800000"/>
            <a:headEnd/>
            <a:tailEnd/>
          </a:ln>
          <a:effectLst/>
        </p:spPr>
        <p:txBody>
          <a:bodyPr>
            <a:spAutoFit/>
          </a:bodyPr>
          <a:lstStyle/>
          <a:p>
            <a:pPr algn="l"/>
            <a:r>
              <a:rPr lang="hr-HR" sz="1200" dirty="0" err="1">
                <a:solidFill>
                  <a:schemeClr val="tx1"/>
                </a:solidFill>
              </a:rPr>
              <a:t>Ridge</a:t>
            </a:r>
            <a:r>
              <a:rPr lang="hr-HR" sz="1200" dirty="0">
                <a:solidFill>
                  <a:schemeClr val="tx1"/>
                </a:solidFill>
              </a:rPr>
              <a:t> znak</a:t>
            </a:r>
          </a:p>
        </p:txBody>
      </p:sp>
      <p:pic>
        <p:nvPicPr>
          <p:cNvPr id="13328" name="Picture 27"/>
          <p:cNvPicPr>
            <a:picLocks noChangeAspect="1" noChangeArrowheads="1"/>
          </p:cNvPicPr>
          <p:nvPr/>
        </p:nvPicPr>
        <p:blipFill>
          <a:blip r:embed="rId15"/>
          <a:srcRect/>
          <a:stretch>
            <a:fillRect/>
          </a:stretch>
        </p:blipFill>
        <p:spPr bwMode="auto">
          <a:xfrm>
            <a:off x="7451725" y="0"/>
            <a:ext cx="1692275" cy="1125538"/>
          </a:xfrm>
          <a:prstGeom prst="rect">
            <a:avLst/>
          </a:prstGeom>
          <a:noFill/>
          <a:ln w="9525">
            <a:noFill/>
            <a:miter lim="800000"/>
            <a:headEnd/>
            <a:tailEnd/>
          </a:ln>
        </p:spPr>
      </p:pic>
      <p:pic>
        <p:nvPicPr>
          <p:cNvPr id="13329" name="Picture 28" descr="Figure 5: A. Colposcopic photograph of the cervix after the application of the acetic acid demonstrating numerous acetowhite lesions consistent with a low-grade squamous intraepithelial lesion (LSIL). B. Histologic findings show loss of polarity in the lower third of the epithelium and numerous koilocytes, consistent with cervical intraepithelial neoplasia, grade 1, with HPV features."/>
          <p:cNvPicPr>
            <a:picLocks noChangeAspect="1" noChangeArrowheads="1"/>
          </p:cNvPicPr>
          <p:nvPr/>
        </p:nvPicPr>
        <p:blipFill>
          <a:blip r:embed="rId16"/>
          <a:srcRect/>
          <a:stretch>
            <a:fillRect/>
          </a:stretch>
        </p:blipFill>
        <p:spPr bwMode="auto">
          <a:xfrm>
            <a:off x="6084888" y="2636838"/>
            <a:ext cx="3059112" cy="1622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hr-HR" sz="1800" b="0" i="0" u="none" strike="noStrike" cap="none" normalizeH="0" baseline="0" smtClean="0">
            <a:ln>
              <a:noFill/>
            </a:ln>
            <a:solidFill>
              <a:schemeClr val="tx2"/>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hr-HR" sz="1800" b="0" i="0" u="none" strike="noStrike" cap="none" normalizeH="0" baseline="0" smtClean="0">
            <a:ln>
              <a:noFill/>
            </a:ln>
            <a:solidFill>
              <a:schemeClr val="tx2"/>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Aspect</Template>
  <TotalTime>2172</TotalTime>
  <Words>2566</Words>
  <Application>Microsoft Office PowerPoint</Application>
  <PresentationFormat>On-screen Show (4:3)</PresentationFormat>
  <Paragraphs>453</Paragraphs>
  <Slides>34</Slides>
  <Notes>14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3" baseType="lpstr">
      <vt:lpstr>Arial</vt:lpstr>
      <vt:lpstr>Berlin Sans FB</vt:lpstr>
      <vt:lpstr>Bookman Old Style</vt:lpstr>
      <vt:lpstr>Calibri</vt:lpstr>
      <vt:lpstr>Segoe UI</vt:lpstr>
      <vt:lpstr>Times New Roman</vt:lpstr>
      <vt:lpstr>Default Design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Incidence and mortality of cervical cancer during 1980-2014</vt:lpstr>
      <vt:lpstr>PowerPoint Presentation</vt:lpstr>
      <vt:lpstr>PowerPoint Presentation</vt:lpstr>
      <vt:lpstr>PowerPoint Presentation</vt:lpstr>
      <vt:lpstr>Citološka klasifikacija intraepitelnih lezija vrata maternice Audy-Jurković Silvana,  Ovanin-Rakić Ana,  Pajtler Marija</vt:lpstr>
      <vt:lpstr> Kolposkopske klasifikacije </vt:lpstr>
      <vt:lpstr>PowerPoint Presentation</vt:lpstr>
      <vt:lpstr>Osnovni zadaci kolposkopije </vt:lpstr>
      <vt:lpstr>PowerPoint Presentation</vt:lpstr>
      <vt:lpstr>PowerPoint Presentation</vt:lpstr>
      <vt:lpstr>PowerPoint Presentation</vt:lpstr>
      <vt:lpstr>PowerPoint Presentation</vt:lpstr>
      <vt:lpstr>PowerPoint Presentation</vt:lpstr>
      <vt:lpstr>PowerPoint Presentation</vt:lpstr>
      <vt:lpstr>Razmišljanja umjesto zaključaka </vt:lpstr>
      <vt:lpstr>PowerPoint Presentation</vt:lpstr>
      <vt:lpstr>Interakcija između tri metode detekcije lezija vrata maternice  Patohistološki nalaz zlatni standard</vt:lpstr>
      <vt:lpstr>PowerPoint Presentation</vt:lpstr>
      <vt:lpstr>Statistika</vt:lpstr>
      <vt:lpstr>Razmišljanja umjesto zaključaka</vt:lpstr>
      <vt:lpstr>Pitanja o zdravstvenoj ustanovi</vt:lpstr>
      <vt:lpstr>Pitanja  o radu u kolposkopskoj jedinici </vt:lpstr>
      <vt:lpstr>Pitanja postupci uz kolposkopski pregled u kolposkopskoj jedinici:  </vt:lpstr>
      <vt:lpstr>Pitanja o rezultatima kontrole rada  </vt:lpstr>
      <vt:lpstr>Pitanja o nastavku liječenja </vt:lpstr>
      <vt:lpstr>Nadzor kontrole</vt:lpstr>
      <vt:lpstr>PowerPoint Presentation</vt:lpstr>
      <vt:lpstr>PowerPoint Presentation</vt:lpstr>
    </vt:vector>
  </TitlesOfParts>
  <Company>doma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Kolposkopija   u ranoj dijagnozi preinvazivnih promjena vrata maternice</dc:title>
  <dc:creator>drazan</dc:creator>
  <cp:lastModifiedBy>Helena Trbušić</cp:lastModifiedBy>
  <cp:revision>69</cp:revision>
  <dcterms:created xsi:type="dcterms:W3CDTF">2012-10-19T14:35:57Z</dcterms:created>
  <dcterms:modified xsi:type="dcterms:W3CDTF">2017-03-06T08:38:56Z</dcterms:modified>
</cp:coreProperties>
</file>