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4" r:id="rId3"/>
    <p:sldId id="256" r:id="rId4"/>
    <p:sldId id="269" r:id="rId5"/>
    <p:sldId id="270" r:id="rId6"/>
    <p:sldId id="271" r:id="rId7"/>
    <p:sldId id="279" r:id="rId8"/>
    <p:sldId id="257" r:id="rId9"/>
    <p:sldId id="277" r:id="rId10"/>
    <p:sldId id="278" r:id="rId11"/>
    <p:sldId id="258" r:id="rId12"/>
    <p:sldId id="259" r:id="rId13"/>
    <p:sldId id="280" r:id="rId14"/>
    <p:sldId id="281" r:id="rId15"/>
    <p:sldId id="272" r:id="rId16"/>
    <p:sldId id="262" r:id="rId17"/>
    <p:sldId id="263" r:id="rId18"/>
    <p:sldId id="264" r:id="rId19"/>
    <p:sldId id="266" r:id="rId20"/>
    <p:sldId id="285" r:id="rId21"/>
    <p:sldId id="286" r:id="rId22"/>
    <p:sldId id="287" r:id="rId23"/>
    <p:sldId id="288" r:id="rId24"/>
    <p:sldId id="273" r:id="rId25"/>
    <p:sldId id="274" r:id="rId26"/>
    <p:sldId id="275" r:id="rId27"/>
    <p:sldId id="276" r:id="rId28"/>
    <p:sldId id="282" r:id="rId29"/>
    <p:sldId id="283" r:id="rId30"/>
    <p:sldId id="284" r:id="rId31"/>
    <p:sldId id="291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769-CE9E-4D1F-9A44-C41BDAA59C3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107-DD2B-4826-ABDE-790F23AD6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4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769-CE9E-4D1F-9A44-C41BDAA59C3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107-DD2B-4826-ABDE-790F23AD6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4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769-CE9E-4D1F-9A44-C41BDAA59C3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107-DD2B-4826-ABDE-790F23AD6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9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39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84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5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73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66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50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95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2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769-CE9E-4D1F-9A44-C41BDAA59C3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107-DD2B-4826-ABDE-790F23AD6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36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28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59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CDBB-0700-4D11-9113-C4BB70EC6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D92-71CD-4B88-AB2D-8981EF11D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769-CE9E-4D1F-9A44-C41BDAA59C3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107-DD2B-4826-ABDE-790F23AD6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769-CE9E-4D1F-9A44-C41BDAA59C3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107-DD2B-4826-ABDE-790F23AD6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769-CE9E-4D1F-9A44-C41BDAA59C3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107-DD2B-4826-ABDE-790F23AD6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1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769-CE9E-4D1F-9A44-C41BDAA59C3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107-DD2B-4826-ABDE-790F23AD6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769-CE9E-4D1F-9A44-C41BDAA59C3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107-DD2B-4826-ABDE-790F23AD6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4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769-CE9E-4D1F-9A44-C41BDAA59C3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107-DD2B-4826-ABDE-790F23AD6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769-CE9E-4D1F-9A44-C41BDAA59C3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F107-DD2B-4826-ABDE-790F23AD6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9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3769-CE9E-4D1F-9A44-C41BDAA59C3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DF107-DD2B-4826-ABDE-790F23AD6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1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4075"/>
            <a:fld id="{EA47CDBB-0700-4D11-9113-C4BB70EC6E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4075"/>
              <a:t>2/9/2017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40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4075"/>
            <a:fld id="{E498FD92-71CD-4B88-AB2D-8981EF11D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40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6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2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Cecal</a:t>
            </a:r>
            <a:r>
              <a:rPr lang="lt-LT" dirty="0" smtClean="0"/>
              <a:t> </a:t>
            </a:r>
            <a:r>
              <a:rPr lang="lt-LT" dirty="0" err="1" smtClean="0"/>
              <a:t>intubation</a:t>
            </a:r>
            <a:r>
              <a:rPr lang="lt-LT" dirty="0" smtClean="0"/>
              <a:t> </a:t>
            </a:r>
            <a:r>
              <a:rPr lang="lt-LT" dirty="0" err="1" smtClean="0"/>
              <a:t>rates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R</a:t>
            </a:r>
            <a:r>
              <a:rPr lang="en-US" dirty="0" err="1" smtClean="0"/>
              <a:t>ecommended</a:t>
            </a:r>
            <a:r>
              <a:rPr lang="lt-LT" dirty="0" smtClean="0"/>
              <a:t> </a:t>
            </a:r>
            <a:r>
              <a:rPr lang="en-US" dirty="0" smtClean="0"/>
              <a:t>benchmarks:</a:t>
            </a:r>
          </a:p>
          <a:p>
            <a:pPr lvl="1"/>
            <a:r>
              <a:rPr lang="en-US" dirty="0" smtClean="0"/>
              <a:t>90</a:t>
            </a:r>
            <a:r>
              <a:rPr lang="en-US" dirty="0"/>
              <a:t>% for </a:t>
            </a:r>
            <a:r>
              <a:rPr lang="en-US" dirty="0" err="1"/>
              <a:t>cecal</a:t>
            </a:r>
            <a:r>
              <a:rPr lang="en-US" dirty="0"/>
              <a:t> intubation rates for all </a:t>
            </a:r>
            <a:r>
              <a:rPr lang="en-US" dirty="0" smtClean="0"/>
              <a:t>exams</a:t>
            </a:r>
            <a:endParaRPr lang="en-GB" dirty="0" smtClean="0"/>
          </a:p>
          <a:p>
            <a:pPr lvl="1"/>
            <a:r>
              <a:rPr lang="en-US" dirty="0" smtClean="0"/>
              <a:t>95</a:t>
            </a:r>
            <a:r>
              <a:rPr lang="en-US" dirty="0"/>
              <a:t>% for screening exams</a:t>
            </a:r>
            <a:r>
              <a:rPr lang="en-US" dirty="0" smtClean="0"/>
              <a:t>.</a:t>
            </a:r>
            <a:endParaRPr lang="lt-LT" dirty="0" smtClean="0"/>
          </a:p>
          <a:p>
            <a:r>
              <a:rPr lang="en-US" dirty="0" smtClean="0"/>
              <a:t>When </a:t>
            </a:r>
            <a:r>
              <a:rPr lang="en-US" dirty="0"/>
              <a:t>compared with patients whose exams </a:t>
            </a:r>
            <a:r>
              <a:rPr lang="en-US" dirty="0" smtClean="0"/>
              <a:t>were</a:t>
            </a:r>
            <a:r>
              <a:rPr lang="lt-LT" dirty="0" smtClean="0"/>
              <a:t>  </a:t>
            </a:r>
            <a:r>
              <a:rPr lang="en-US" dirty="0" smtClean="0"/>
              <a:t>performed </a:t>
            </a:r>
            <a:r>
              <a:rPr lang="en-US" dirty="0"/>
              <a:t>by </a:t>
            </a:r>
            <a:r>
              <a:rPr lang="en-US" dirty="0" err="1"/>
              <a:t>endoscopists</a:t>
            </a:r>
            <a:r>
              <a:rPr lang="en-US" dirty="0"/>
              <a:t> with </a:t>
            </a:r>
            <a:r>
              <a:rPr lang="en-US" dirty="0" smtClean="0"/>
              <a:t>a</a:t>
            </a:r>
            <a:r>
              <a:rPr lang="lt-LT" dirty="0" smtClean="0"/>
              <a:t>  </a:t>
            </a:r>
            <a:r>
              <a:rPr lang="en-US" dirty="0" smtClean="0"/>
              <a:t>80</a:t>
            </a:r>
            <a:r>
              <a:rPr lang="en-US" dirty="0"/>
              <a:t>% completion </a:t>
            </a:r>
            <a:r>
              <a:rPr lang="en-US" dirty="0" smtClean="0"/>
              <a:t>rate,</a:t>
            </a:r>
            <a:r>
              <a:rPr lang="lt-LT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whose exams were performed by </a:t>
            </a:r>
            <a:r>
              <a:rPr lang="en-US" dirty="0" err="1"/>
              <a:t>endoscopists</a:t>
            </a:r>
            <a:r>
              <a:rPr lang="en-US" dirty="0"/>
              <a:t> </a:t>
            </a:r>
            <a:r>
              <a:rPr lang="en-US" dirty="0" smtClean="0"/>
              <a:t>with</a:t>
            </a:r>
            <a:r>
              <a:rPr lang="lt-LT" dirty="0" smtClean="0"/>
              <a:t> </a:t>
            </a:r>
            <a:r>
              <a:rPr lang="en-US" dirty="0" smtClean="0"/>
              <a:t>higher </a:t>
            </a:r>
            <a:r>
              <a:rPr lang="en-US" dirty="0"/>
              <a:t>completion rates had a </a:t>
            </a:r>
            <a:r>
              <a:rPr lang="en-US" b="1" dirty="0"/>
              <a:t>lower risk for interval cancers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Cecal</a:t>
            </a:r>
            <a:r>
              <a:rPr lang="lt-LT" dirty="0" smtClean="0"/>
              <a:t> </a:t>
            </a:r>
            <a:r>
              <a:rPr lang="lt-LT" dirty="0" err="1" smtClean="0"/>
              <a:t>Intubation</a:t>
            </a:r>
            <a:r>
              <a:rPr lang="lt-LT" dirty="0" smtClean="0"/>
              <a:t> &gt; 95%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Cecal</a:t>
            </a:r>
            <a:r>
              <a:rPr lang="en-US" dirty="0"/>
              <a:t> intubation rates have been associated with higher </a:t>
            </a:r>
            <a:r>
              <a:rPr lang="en-US" dirty="0" smtClean="0"/>
              <a:t>rates </a:t>
            </a:r>
            <a:r>
              <a:rPr lang="en-US" dirty="0"/>
              <a:t>of interval proximal colon cancer</a:t>
            </a:r>
            <a:r>
              <a:rPr lang="en-US" dirty="0" smtClean="0"/>
              <a:t>.</a:t>
            </a:r>
            <a:endParaRPr lang="lt-LT" dirty="0"/>
          </a:p>
          <a:p>
            <a:r>
              <a:rPr lang="en-US" dirty="0"/>
              <a:t>Ce</a:t>
            </a:r>
            <a:r>
              <a:rPr lang="lt-LT" dirty="0"/>
              <a:t>a</a:t>
            </a:r>
            <a:r>
              <a:rPr lang="en-US" dirty="0" err="1"/>
              <a:t>cal</a:t>
            </a:r>
            <a:r>
              <a:rPr lang="en-US" dirty="0"/>
              <a:t> intubation rate correlated positively with adenoma detection rate (ADR</a:t>
            </a:r>
            <a:r>
              <a:rPr lang="en-US" dirty="0" smtClean="0"/>
              <a:t>)</a:t>
            </a:r>
            <a:r>
              <a:rPr lang="lt-LT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0" name="Grupė 9"/>
          <p:cNvGrpSpPr/>
          <p:nvPr/>
        </p:nvGrpSpPr>
        <p:grpSpPr>
          <a:xfrm>
            <a:off x="971600" y="5065438"/>
            <a:ext cx="6637681" cy="1200329"/>
            <a:chOff x="971600" y="5065438"/>
            <a:chExt cx="6637681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971600" y="5373216"/>
              <a:ext cx="11336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/>
                <a:t>CIR = </a:t>
              </a:r>
              <a:endParaRPr lang="en-US" sz="3200" b="1" dirty="0"/>
            </a:p>
          </p:txBody>
        </p:sp>
        <p:grpSp>
          <p:nvGrpSpPr>
            <p:cNvPr id="9" name="Grupė 8"/>
            <p:cNvGrpSpPr/>
            <p:nvPr/>
          </p:nvGrpSpPr>
          <p:grpSpPr>
            <a:xfrm>
              <a:off x="2085552" y="5065438"/>
              <a:ext cx="5108834" cy="1200329"/>
              <a:chOff x="2267744" y="5064858"/>
              <a:chExt cx="5108834" cy="120032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267744" y="5064858"/>
                <a:ext cx="510883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/>
                  <a:t>Patient N with </a:t>
                </a:r>
                <a:r>
                  <a:rPr lang="en-GB" sz="2400" b="1" dirty="0" err="1" smtClean="0"/>
                  <a:t>cecal</a:t>
                </a:r>
                <a:r>
                  <a:rPr lang="en-GB" sz="2400" b="1" dirty="0" smtClean="0"/>
                  <a:t> intubation</a:t>
                </a:r>
              </a:p>
              <a:p>
                <a:endParaRPr lang="en-GB" sz="2400" b="1" dirty="0" smtClean="0"/>
              </a:p>
              <a:p>
                <a:r>
                  <a:rPr lang="en-GB" sz="2400" b="1" dirty="0" smtClean="0"/>
                  <a:t>Patient N with colonoscopy performed</a:t>
                </a:r>
                <a:endParaRPr lang="en-US" sz="2400" b="1" dirty="0"/>
              </a:p>
            </p:txBody>
          </p:sp>
          <p:cxnSp>
            <p:nvCxnSpPr>
              <p:cNvPr id="7" name="Tiesioji jungtis 6"/>
              <p:cNvCxnSpPr/>
              <p:nvPr/>
            </p:nvCxnSpPr>
            <p:spPr>
              <a:xfrm flipH="1">
                <a:off x="2267744" y="5665023"/>
                <a:ext cx="4320480" cy="5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6719294" y="5373216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X 100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202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459"/>
            <a:ext cx="9144000" cy="494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" y="1556792"/>
            <a:ext cx="905261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 </a:t>
            </a:r>
            <a:r>
              <a:rPr lang="lt-LT" dirty="0" err="1"/>
              <a:t>Cecal</a:t>
            </a:r>
            <a:r>
              <a:rPr lang="lt-LT" dirty="0"/>
              <a:t> </a:t>
            </a:r>
            <a:r>
              <a:rPr lang="lt-LT" dirty="0" err="1"/>
              <a:t>intubation</a:t>
            </a:r>
            <a:r>
              <a:rPr lang="lt-LT" dirty="0"/>
              <a:t> rate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Documentation of reaching this landmark should be confirmed with photography of the </a:t>
            </a:r>
            <a:r>
              <a:rPr lang="en-US" dirty="0" err="1"/>
              <a:t>cecal</a:t>
            </a:r>
            <a:r>
              <a:rPr lang="en-US" dirty="0"/>
              <a:t> landmarks (i.e., </a:t>
            </a:r>
            <a:r>
              <a:rPr lang="en-US" dirty="0" err="1"/>
              <a:t>appendiceal</a:t>
            </a:r>
            <a:r>
              <a:rPr lang="en-US" dirty="0"/>
              <a:t> orifice and ileocecal valve). </a:t>
            </a:r>
            <a:endParaRPr lang="en-US" dirty="0" smtClean="0"/>
          </a:p>
          <a:p>
            <a:r>
              <a:rPr lang="en-US" dirty="0"/>
              <a:t>Photo-documentation of the cecum is vital for</a:t>
            </a:r>
            <a:r>
              <a:rPr lang="lt-LT" dirty="0"/>
              <a:t> </a:t>
            </a:r>
            <a:r>
              <a:rPr lang="en-US" dirty="0"/>
              <a:t>subsequent physicians who may alter treatment or diagnosis if</a:t>
            </a:r>
            <a:r>
              <a:rPr lang="lt-LT" dirty="0"/>
              <a:t> </a:t>
            </a:r>
            <a:r>
              <a:rPr lang="en-US" dirty="0"/>
              <a:t>there is any doubt that a complete exam was performed</a:t>
            </a:r>
            <a:r>
              <a:rPr lang="en-US" dirty="0" smtClean="0"/>
              <a:t>.</a:t>
            </a:r>
            <a:endParaRPr lang="lt-LT" dirty="0"/>
          </a:p>
          <a:p>
            <a:r>
              <a:rPr lang="en-US" dirty="0"/>
              <a:t>It has</a:t>
            </a:r>
            <a:r>
              <a:rPr lang="lt-LT" dirty="0"/>
              <a:t> </a:t>
            </a:r>
            <a:r>
              <a:rPr lang="en-US" dirty="0"/>
              <a:t>been suggested that the optimal photograph should be taken</a:t>
            </a:r>
            <a:r>
              <a:rPr lang="lt-LT" dirty="0"/>
              <a:t> </a:t>
            </a:r>
            <a:r>
              <a:rPr lang="en-US" dirty="0"/>
              <a:t>distal enough from the cecum so that it contains an image of</a:t>
            </a:r>
            <a:r>
              <a:rPr lang="lt-LT" dirty="0"/>
              <a:t> </a:t>
            </a:r>
            <a:r>
              <a:rPr lang="en-US" dirty="0"/>
              <a:t>the </a:t>
            </a:r>
            <a:r>
              <a:rPr lang="en-US" dirty="0" err="1"/>
              <a:t>appendiceal</a:t>
            </a:r>
            <a:r>
              <a:rPr lang="en-US" dirty="0"/>
              <a:t> orifice with the ileocecal valve.</a:t>
            </a:r>
            <a:r>
              <a:rPr lang="lt-LT" dirty="0"/>
              <a:t> </a:t>
            </a:r>
            <a:r>
              <a:rPr lang="en-US" dirty="0"/>
              <a:t>An image</a:t>
            </a:r>
            <a:r>
              <a:rPr lang="lt-LT" dirty="0"/>
              <a:t> </a:t>
            </a:r>
            <a:r>
              <a:rPr lang="en-US" dirty="0"/>
              <a:t>of the ileum with villi may be helpful in confirming </a:t>
            </a:r>
            <a:r>
              <a:rPr lang="en-US" dirty="0" err="1"/>
              <a:t>cecal</a:t>
            </a:r>
            <a:r>
              <a:rPr lang="lt-LT" dirty="0"/>
              <a:t> </a:t>
            </a:r>
            <a:r>
              <a:rPr lang="en-US" dirty="0"/>
              <a:t>intubation</a:t>
            </a:r>
            <a:r>
              <a:rPr lang="en-US" dirty="0" smtClean="0"/>
              <a:t>.</a:t>
            </a:r>
            <a:endParaRPr lang="lt-LT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Adenoma </a:t>
            </a:r>
            <a:r>
              <a:rPr lang="lt-LT" dirty="0" err="1" smtClean="0"/>
              <a:t>detection</a:t>
            </a:r>
            <a:r>
              <a:rPr lang="lt-LT" dirty="0" smtClean="0"/>
              <a:t> rate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/>
              <a:t>The adenoma detection rate (ADR) is the percentage of patients undergoing first-time screening colonoscopy who have one or more conventional adenomas detected and removed.</a:t>
            </a:r>
            <a:endParaRPr lang="lt-LT" sz="4000" dirty="0"/>
          </a:p>
          <a:p>
            <a:r>
              <a:rPr lang="en-US" sz="4000" dirty="0" smtClean="0"/>
              <a:t>The </a:t>
            </a:r>
            <a:r>
              <a:rPr lang="en-US" sz="4000" dirty="0"/>
              <a:t>ADR is clearly linked to the risk of interval </a:t>
            </a:r>
            <a:r>
              <a:rPr lang="en-US" sz="4000" dirty="0" smtClean="0"/>
              <a:t>CRC. </a:t>
            </a:r>
          </a:p>
          <a:p>
            <a:r>
              <a:rPr lang="en-US" sz="4000" dirty="0" smtClean="0"/>
              <a:t>Cancer risk decreased </a:t>
            </a:r>
            <a:r>
              <a:rPr lang="en-US" sz="4000" dirty="0"/>
              <a:t>linearly with increasing </a:t>
            </a:r>
            <a:r>
              <a:rPr lang="en-US" sz="4000" dirty="0" err="1" smtClean="0"/>
              <a:t>endoscopist</a:t>
            </a:r>
            <a:r>
              <a:rPr lang="lt-LT" sz="4000" dirty="0" smtClean="0"/>
              <a:t>s</a:t>
            </a:r>
            <a:r>
              <a:rPr lang="en-US" sz="4000" dirty="0" smtClean="0"/>
              <a:t> </a:t>
            </a:r>
            <a:r>
              <a:rPr lang="en-US" sz="4000" dirty="0"/>
              <a:t>ADR, overall and separately in the proximal colon and in the distal </a:t>
            </a:r>
            <a:r>
              <a:rPr lang="en-US" sz="4000" dirty="0" smtClean="0"/>
              <a:t>colon. </a:t>
            </a:r>
            <a:endParaRPr lang="en-US" sz="4000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849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Adenoma </a:t>
            </a:r>
            <a:r>
              <a:rPr lang="lt-LT" dirty="0" err="1" smtClean="0"/>
              <a:t>detection</a:t>
            </a:r>
            <a:r>
              <a:rPr lang="lt-LT" dirty="0" smtClean="0"/>
              <a:t> rate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However</a:t>
            </a:r>
            <a:r>
              <a:rPr lang="en-US" dirty="0"/>
              <a:t>, ADR is dependent on other quality measures, including </a:t>
            </a:r>
            <a:r>
              <a:rPr lang="en-US" dirty="0" err="1"/>
              <a:t>cecal</a:t>
            </a:r>
            <a:r>
              <a:rPr lang="en-US" dirty="0"/>
              <a:t> intubation rates, withdrawal times, and quality of bowel preparation</a:t>
            </a:r>
            <a:r>
              <a:rPr lang="en-US" dirty="0" smtClean="0"/>
              <a:t>.</a:t>
            </a:r>
            <a:endParaRPr lang="en-GB" dirty="0"/>
          </a:p>
          <a:p>
            <a:r>
              <a:rPr lang="en-US" dirty="0"/>
              <a:t>Another concern with the use of ADR is that this measure</a:t>
            </a:r>
            <a:r>
              <a:rPr lang="lt-LT" dirty="0"/>
              <a:t>m</a:t>
            </a:r>
            <a:r>
              <a:rPr lang="en-US" dirty="0" err="1"/>
              <a:t>ent</a:t>
            </a:r>
            <a:r>
              <a:rPr lang="en-US" dirty="0"/>
              <a:t> does not include the total number of</a:t>
            </a:r>
            <a:r>
              <a:rPr lang="lt-LT" dirty="0"/>
              <a:t> </a:t>
            </a:r>
            <a:r>
              <a:rPr lang="en-US" dirty="0"/>
              <a:t>adenomas detected</a:t>
            </a:r>
            <a:r>
              <a:rPr lang="en-US" dirty="0" smtClean="0"/>
              <a:t>.</a:t>
            </a:r>
          </a:p>
          <a:p>
            <a:r>
              <a:rPr lang="en-US" dirty="0"/>
              <a:t>A suggested new measure, called ADR-plus, is calculated as</a:t>
            </a:r>
            <a:r>
              <a:rPr lang="lt-LT" dirty="0"/>
              <a:t>  t</a:t>
            </a:r>
            <a:r>
              <a:rPr lang="en-US" dirty="0"/>
              <a:t>he mean number of additional adenomas, which were</a:t>
            </a:r>
            <a:r>
              <a:rPr lang="lt-LT" dirty="0"/>
              <a:t> </a:t>
            </a:r>
            <a:r>
              <a:rPr lang="en-US" dirty="0"/>
              <a:t>detected after the first lesion</a:t>
            </a:r>
            <a:r>
              <a:rPr lang="en-US" dirty="0" smtClean="0"/>
              <a:t>.</a:t>
            </a:r>
            <a:endParaRPr lang="en-US" dirty="0"/>
          </a:p>
          <a:p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3226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Adenoma </a:t>
            </a:r>
            <a:r>
              <a:rPr lang="lt-LT" dirty="0" err="1" smtClean="0"/>
              <a:t>detection</a:t>
            </a:r>
            <a:r>
              <a:rPr lang="lt-LT" dirty="0" smtClean="0"/>
              <a:t> rate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ADR is the quality indicator with the strongest association to post-colonoscopy CRC or “missed” CRC</a:t>
            </a:r>
            <a:r>
              <a:rPr lang="lt-LT" sz="2800" dirty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Adenoma </a:t>
            </a:r>
            <a:r>
              <a:rPr lang="en-US" sz="2800" dirty="0"/>
              <a:t>Detection Rate: 25</a:t>
            </a:r>
            <a:r>
              <a:rPr lang="en-US" sz="2800" dirty="0" smtClean="0"/>
              <a:t>%</a:t>
            </a:r>
            <a:endParaRPr lang="lt-LT" sz="2800" dirty="0" smtClean="0"/>
          </a:p>
          <a:p>
            <a:r>
              <a:rPr lang="en-US" sz="2800" dirty="0" smtClean="0"/>
              <a:t>30</a:t>
            </a:r>
            <a:r>
              <a:rPr lang="en-US" sz="2800" dirty="0"/>
              <a:t>% in men and 20% in women </a:t>
            </a:r>
            <a:endParaRPr lang="lt-LT" sz="2800" dirty="0"/>
          </a:p>
        </p:txBody>
      </p:sp>
      <p:grpSp>
        <p:nvGrpSpPr>
          <p:cNvPr id="10" name="Grupė 9"/>
          <p:cNvGrpSpPr/>
          <p:nvPr/>
        </p:nvGrpSpPr>
        <p:grpSpPr>
          <a:xfrm>
            <a:off x="329016" y="5075892"/>
            <a:ext cx="8693289" cy="830997"/>
            <a:chOff x="755576" y="5320786"/>
            <a:chExt cx="8693289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755576" y="5445224"/>
              <a:ext cx="13131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/>
                <a:t>ADR = </a:t>
              </a:r>
              <a:endParaRPr lang="en-US" sz="3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7704" y="5320786"/>
              <a:ext cx="66593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N people with at least one detected adenoma</a:t>
              </a:r>
            </a:p>
            <a:p>
              <a:r>
                <a:rPr lang="en-GB" sz="2400" b="1" dirty="0" smtClean="0"/>
                <a:t>N people with adequately tested with colonoscopy</a:t>
              </a:r>
              <a:endParaRPr lang="en-US" sz="2400" b="1" dirty="0"/>
            </a:p>
          </p:txBody>
        </p:sp>
        <p:cxnSp>
          <p:nvCxnSpPr>
            <p:cNvPr id="7" name="Tiesioji jungtis 6"/>
            <p:cNvCxnSpPr>
              <a:stCxn id="5" idx="3"/>
              <a:endCxn id="5" idx="1"/>
            </p:cNvCxnSpPr>
            <p:nvPr/>
          </p:nvCxnSpPr>
          <p:spPr>
            <a:xfrm flipH="1">
              <a:off x="1907704" y="5736285"/>
              <a:ext cx="66593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595746" y="5445224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x</a:t>
              </a:r>
              <a:r>
                <a:rPr lang="en-GB" sz="2400" b="1" dirty="0" smtClean="0"/>
                <a:t> 100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748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Intervention </a:t>
            </a:r>
            <a:r>
              <a:rPr lang="lt-LT" dirty="0" smtClean="0"/>
              <a:t>a</a:t>
            </a:r>
            <a:r>
              <a:rPr lang="en-US" dirty="0" err="1" smtClean="0"/>
              <a:t>ssociated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lt-LT" dirty="0" smtClean="0"/>
              <a:t>h</a:t>
            </a:r>
            <a:r>
              <a:rPr lang="en-US" dirty="0" err="1" smtClean="0"/>
              <a:t>igher</a:t>
            </a:r>
            <a:r>
              <a:rPr lang="en-US" dirty="0" smtClean="0"/>
              <a:t> </a:t>
            </a:r>
            <a:r>
              <a:rPr lang="en-US" dirty="0"/>
              <a:t>ADRs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withdrawal time up to 8-10 minutes.</a:t>
            </a:r>
          </a:p>
          <a:p>
            <a:r>
              <a:rPr lang="en-US" dirty="0" smtClean="0"/>
              <a:t>Get </a:t>
            </a:r>
            <a:r>
              <a:rPr lang="en-US" dirty="0"/>
              <a:t>more “excellent” bowel preps by adjusting your bowel preparation protocol.</a:t>
            </a:r>
          </a:p>
          <a:p>
            <a:r>
              <a:rPr lang="en-US" dirty="0" smtClean="0"/>
              <a:t>Retroflex </a:t>
            </a:r>
            <a:r>
              <a:rPr lang="en-US" dirty="0"/>
              <a:t>in the cecum.</a:t>
            </a:r>
          </a:p>
          <a:p>
            <a:r>
              <a:rPr lang="en-US" dirty="0" smtClean="0"/>
              <a:t>Publicly </a:t>
            </a:r>
            <a:r>
              <a:rPr lang="en-US" dirty="0"/>
              <a:t>report mean ADR for group and privately report ADR for each individual </a:t>
            </a:r>
            <a:r>
              <a:rPr lang="en-US" dirty="0" err="1"/>
              <a:t>endoscopist</a:t>
            </a:r>
            <a:r>
              <a:rPr lang="en-US" dirty="0"/>
              <a:t>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600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652"/>
            <a:ext cx="9144000" cy="4564696"/>
          </a:xfrm>
          <a:prstGeom prst="rect">
            <a:avLst/>
          </a:prstGeom>
        </p:spPr>
      </p:pic>
      <p:sp>
        <p:nvSpPr>
          <p:cNvPr id="5" name="Ovalas 4"/>
          <p:cNvSpPr/>
          <p:nvPr/>
        </p:nvSpPr>
        <p:spPr>
          <a:xfrm>
            <a:off x="467544" y="3789040"/>
            <a:ext cx="1368152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Clinical process indicators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lt-LT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ęstutis</a:t>
            </a:r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Adamonis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Romanas Zykus,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03 09 – 15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9816"/>
            <a:ext cx="5472608" cy="66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636912"/>
            <a:ext cx="10233012" cy="13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9414"/>
            <a:ext cx="640871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Endoscopic complications </a:t>
            </a:r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7400" dirty="0" smtClean="0"/>
              <a:t>It is </a:t>
            </a:r>
            <a:r>
              <a:rPr lang="en-US" sz="7400" smtClean="0"/>
              <a:t>defined as endoscopic </a:t>
            </a:r>
            <a:r>
              <a:rPr lang="en-US" sz="7400" dirty="0"/>
              <a:t>complications that can appear in CRC screening </a:t>
            </a:r>
            <a:r>
              <a:rPr lang="en-US" sz="7400" dirty="0" err="1" smtClean="0"/>
              <a:t>programmes</a:t>
            </a:r>
            <a:r>
              <a:rPr lang="en-US" sz="7400" dirty="0" smtClean="0"/>
              <a:t> because of colonoscopy</a:t>
            </a:r>
          </a:p>
          <a:p>
            <a:r>
              <a:rPr lang="en-US" sz="6200" dirty="0" smtClean="0"/>
              <a:t>The </a:t>
            </a:r>
            <a:r>
              <a:rPr lang="en-US" sz="6200" dirty="0"/>
              <a:t>following complications are defined as serious: </a:t>
            </a:r>
            <a:endParaRPr lang="en-US" sz="6200" dirty="0" smtClean="0"/>
          </a:p>
          <a:p>
            <a:pPr lvl="1"/>
            <a:r>
              <a:rPr lang="en-US" sz="5100" dirty="0" smtClean="0"/>
              <a:t>death </a:t>
            </a:r>
            <a:r>
              <a:rPr lang="en-US" sz="5100" dirty="0"/>
              <a:t>within 30 days</a:t>
            </a:r>
            <a:r>
              <a:rPr lang="en-US" sz="5100" dirty="0" smtClean="0"/>
              <a:t>;</a:t>
            </a:r>
          </a:p>
          <a:p>
            <a:pPr lvl="1"/>
            <a:r>
              <a:rPr lang="en-US" sz="5100" dirty="0" err="1" smtClean="0"/>
              <a:t>hospitalisation</a:t>
            </a:r>
            <a:r>
              <a:rPr lang="en-US" sz="5100" dirty="0" smtClean="0"/>
              <a:t> </a:t>
            </a:r>
            <a:r>
              <a:rPr lang="en-US" sz="5100" dirty="0"/>
              <a:t>within </a:t>
            </a:r>
            <a:r>
              <a:rPr lang="en-US" sz="5100" dirty="0" smtClean="0"/>
              <a:t>30 days </a:t>
            </a:r>
            <a:r>
              <a:rPr lang="en-US" sz="5100" dirty="0"/>
              <a:t>due to serious </a:t>
            </a:r>
            <a:r>
              <a:rPr lang="en-US" sz="5100" dirty="0" err="1"/>
              <a:t>haemorrhage</a:t>
            </a:r>
            <a:r>
              <a:rPr lang="en-US" sz="5100" dirty="0"/>
              <a:t> involving transfusion</a:t>
            </a:r>
            <a:r>
              <a:rPr lang="en-US" sz="5100" dirty="0" smtClean="0"/>
              <a:t>,</a:t>
            </a:r>
          </a:p>
          <a:p>
            <a:pPr lvl="1"/>
            <a:r>
              <a:rPr lang="en-US" sz="5100" dirty="0" smtClean="0"/>
              <a:t>due </a:t>
            </a:r>
            <a:r>
              <a:rPr lang="en-US" sz="5100" dirty="0"/>
              <a:t>to perforation</a:t>
            </a:r>
            <a:r>
              <a:rPr lang="en-US" sz="5100" dirty="0" smtClean="0"/>
              <a:t>,</a:t>
            </a:r>
          </a:p>
          <a:p>
            <a:pPr lvl="1"/>
            <a:r>
              <a:rPr lang="en-US" sz="5100" dirty="0" smtClean="0"/>
              <a:t>vagal syndrome</a:t>
            </a:r>
          </a:p>
          <a:p>
            <a:pPr lvl="1"/>
            <a:r>
              <a:rPr lang="en-US" sz="5100" dirty="0" smtClean="0"/>
              <a:t>peritonitis-like </a:t>
            </a:r>
            <a:r>
              <a:rPr lang="en-US" sz="5100" dirty="0"/>
              <a:t>syndrome. </a:t>
            </a:r>
            <a:endParaRPr lang="en-US" sz="5100" dirty="0" smtClean="0"/>
          </a:p>
        </p:txBody>
      </p:sp>
    </p:spTree>
    <p:extLst>
      <p:ext uri="{BB962C8B-B14F-4D97-AF65-F5344CB8AC3E}">
        <p14:creationId xmlns:p14="http://schemas.microsoft.com/office/powerpoint/2010/main" val="33298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Endoscopic complications rate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All complications should be recorded as well as the respective cause, if discernible.</a:t>
            </a:r>
          </a:p>
          <a:p>
            <a:r>
              <a:rPr lang="en-US" sz="2800" dirty="0"/>
              <a:t>For any complication the rate is defined as </a:t>
            </a:r>
            <a:r>
              <a:rPr lang="en-US" sz="2800" dirty="0" smtClean="0"/>
              <a:t>the proportion </a:t>
            </a:r>
            <a:r>
              <a:rPr lang="en-US" sz="2800" dirty="0"/>
              <a:t>of participants presenting with a </a:t>
            </a:r>
            <a:r>
              <a:rPr lang="en-US" sz="2800" dirty="0" smtClean="0"/>
              <a:t>complication among </a:t>
            </a:r>
            <a:r>
              <a:rPr lang="en-US" sz="2800" dirty="0"/>
              <a:t>those having attended </a:t>
            </a:r>
            <a:r>
              <a:rPr lang="en-US" sz="2800" dirty="0" smtClean="0"/>
              <a:t>endoscopic examination.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upė 7"/>
          <p:cNvGrpSpPr/>
          <p:nvPr/>
        </p:nvGrpSpPr>
        <p:grpSpPr>
          <a:xfrm>
            <a:off x="899592" y="4751565"/>
            <a:ext cx="6297412" cy="1323439"/>
            <a:chOff x="1107442" y="5157192"/>
            <a:chExt cx="6297412" cy="1323439"/>
          </a:xfrm>
        </p:grpSpPr>
        <p:sp>
          <p:nvSpPr>
            <p:cNvPr id="4" name="TextBox 3"/>
            <p:cNvSpPr txBox="1"/>
            <p:nvPr/>
          </p:nvSpPr>
          <p:spPr>
            <a:xfrm>
              <a:off x="2195736" y="5157192"/>
              <a:ext cx="520911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N people presenting with complication</a:t>
              </a:r>
            </a:p>
            <a:p>
              <a:r>
                <a:rPr lang="en-US" sz="2000" b="1" dirty="0"/>
                <a:t>of </a:t>
              </a:r>
              <a:r>
                <a:rPr lang="en-US" sz="2000" b="1" dirty="0" smtClean="0"/>
                <a:t>colonoscopy, </a:t>
              </a:r>
              <a:r>
                <a:rPr lang="en-US" sz="2000" b="1" dirty="0"/>
                <a:t>respectively, during time </a:t>
              </a:r>
              <a:r>
                <a:rPr lang="en-US" sz="2000" b="1" dirty="0" smtClean="0"/>
                <a:t>frame</a:t>
              </a:r>
            </a:p>
            <a:p>
              <a:r>
                <a:rPr lang="en-US" sz="2000" b="1" dirty="0"/>
                <a:t>N people having attended the </a:t>
              </a:r>
              <a:r>
                <a:rPr lang="en-US" sz="2000" b="1" dirty="0" smtClean="0"/>
                <a:t>colonoscopy</a:t>
              </a:r>
            </a:p>
            <a:p>
              <a:r>
                <a:rPr lang="en-US" sz="2000" b="1" dirty="0" smtClean="0"/>
                <a:t>during </a:t>
              </a:r>
              <a:r>
                <a:rPr lang="en-US" sz="2000" b="1" dirty="0"/>
                <a:t>the time frame </a:t>
              </a:r>
            </a:p>
          </p:txBody>
        </p:sp>
        <p:cxnSp>
          <p:nvCxnSpPr>
            <p:cNvPr id="6" name="Tiesioji jungtis 5"/>
            <p:cNvCxnSpPr>
              <a:stCxn id="4" idx="1"/>
              <a:endCxn id="4" idx="3"/>
            </p:cNvCxnSpPr>
            <p:nvPr/>
          </p:nvCxnSpPr>
          <p:spPr>
            <a:xfrm>
              <a:off x="2195736" y="5818912"/>
              <a:ext cx="52091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107442" y="5557301"/>
              <a:ext cx="10899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smtClean="0"/>
                <a:t>ECR = 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616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Expected complication rates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</a:t>
            </a:r>
            <a:r>
              <a:rPr lang="en-US" dirty="0"/>
              <a:t>studies of colonoscopy screening have reported rates of </a:t>
            </a:r>
            <a:r>
              <a:rPr lang="en-US" dirty="0" smtClean="0"/>
              <a:t>severe complications </a:t>
            </a:r>
            <a:r>
              <a:rPr lang="en-US" dirty="0"/>
              <a:t>of 0.0% to 0.3% (Lieberman et al. 2000; </a:t>
            </a:r>
            <a:r>
              <a:rPr lang="en-US" dirty="0" err="1"/>
              <a:t>Schoenfeld</a:t>
            </a:r>
            <a:r>
              <a:rPr lang="en-US" dirty="0"/>
              <a:t> et al. 2005; Regula et al. 2006). </a:t>
            </a:r>
            <a:endParaRPr lang="en-US" dirty="0" smtClean="0"/>
          </a:p>
          <a:p>
            <a:r>
              <a:rPr lang="en-US" dirty="0"/>
              <a:t>Over 85% of the serious colonoscopy complications </a:t>
            </a:r>
            <a:r>
              <a:rPr lang="en-US" dirty="0" smtClean="0"/>
              <a:t>are reported </a:t>
            </a:r>
            <a:r>
              <a:rPr lang="en-US" dirty="0"/>
              <a:t>in patients undergoing colonoscopy </a:t>
            </a:r>
            <a:r>
              <a:rPr lang="en-US" dirty="0" smtClean="0"/>
              <a:t>with polypectomy</a:t>
            </a:r>
          </a:p>
          <a:p>
            <a:r>
              <a:rPr lang="en-US" dirty="0"/>
              <a:t>P</a:t>
            </a:r>
            <a:r>
              <a:rPr lang="en-US" dirty="0" smtClean="0"/>
              <a:t>olypectomy </a:t>
            </a:r>
            <a:r>
              <a:rPr lang="en-US" dirty="0"/>
              <a:t>was associated with a 7-fold increase in </a:t>
            </a:r>
            <a:r>
              <a:rPr lang="en-US" dirty="0" smtClean="0"/>
              <a:t>the risk </a:t>
            </a:r>
            <a:r>
              <a:rPr lang="en-US" dirty="0"/>
              <a:t>of bleeding or perforation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42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Expected complication rates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Perforation: &lt; 1 in 1,000 </a:t>
            </a:r>
            <a:endParaRPr lang="lt-LT" sz="3600" dirty="0"/>
          </a:p>
          <a:p>
            <a:r>
              <a:rPr lang="en-US" sz="3600" dirty="0"/>
              <a:t>Post-polypectomy</a:t>
            </a:r>
            <a:r>
              <a:rPr lang="lt-LT" sz="3600" dirty="0"/>
              <a:t> </a:t>
            </a:r>
            <a:r>
              <a:rPr lang="en-US" sz="3600" dirty="0"/>
              <a:t>bleeding: &lt; 1</a:t>
            </a:r>
            <a:r>
              <a:rPr lang="en-US" sz="3600" dirty="0" smtClean="0"/>
              <a:t>%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40558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622"/>
            <a:ext cx="9144000" cy="46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471772" cy="48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635626" cy="432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Process evaluation 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763">
              <a:lnSpc>
                <a:spcPct val="80000"/>
              </a:lnSpc>
              <a:buNone/>
            </a:pPr>
            <a:r>
              <a:rPr lang="en-US" altLang="en-US" dirty="0"/>
              <a:t>	</a:t>
            </a:r>
          </a:p>
          <a:p>
            <a:pPr marL="8572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 smtClean="0"/>
              <a:t>How </a:t>
            </a:r>
            <a:r>
              <a:rPr lang="en-US" altLang="en-US" dirty="0"/>
              <a:t>a program works to </a:t>
            </a:r>
            <a:r>
              <a:rPr lang="en-US" altLang="en-US" dirty="0" smtClean="0"/>
              <a:t>achieve its goals </a:t>
            </a:r>
            <a:r>
              <a:rPr lang="en-US" altLang="en-US" dirty="0"/>
              <a:t>and objectives</a:t>
            </a:r>
          </a:p>
          <a:p>
            <a:pPr marL="8572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 smtClean="0"/>
              <a:t>How </a:t>
            </a:r>
            <a:r>
              <a:rPr lang="en-US" altLang="en-US" dirty="0"/>
              <a:t>well implementation </a:t>
            </a:r>
            <a:r>
              <a:rPr lang="en-US" altLang="en-US" dirty="0" smtClean="0"/>
              <a:t>goes</a:t>
            </a:r>
            <a:endParaRPr lang="en-US" altLang="en-US" dirty="0"/>
          </a:p>
          <a:p>
            <a:pPr marL="8572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 smtClean="0"/>
              <a:t>What difficulties </a:t>
            </a:r>
            <a:r>
              <a:rPr lang="en-US" altLang="en-US" dirty="0"/>
              <a:t>exist.</a:t>
            </a:r>
          </a:p>
          <a:p>
            <a:pPr marL="800100" indent="-457200">
              <a:lnSpc>
                <a:spcPct val="80000"/>
              </a:lnSpc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Workshop: Clinical process </a:t>
            </a:r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/>
              <a:t>You are an expert of “National Committee for organization, expert monitoring, evaluation and quality control of the National colorectal cancer screening programme”. The program is going for almost 8 years and the long term impact indicator </a:t>
            </a:r>
            <a:r>
              <a:rPr lang="en-US" b="1" i="1" dirty="0"/>
              <a:t>colorectal cancer related death</a:t>
            </a:r>
            <a:r>
              <a:rPr lang="en-US" i="1" dirty="0"/>
              <a:t> is not </a:t>
            </a:r>
            <a:r>
              <a:rPr lang="en-US" i="1" dirty="0" err="1"/>
              <a:t>decresing</a:t>
            </a:r>
            <a:r>
              <a:rPr lang="en-US" i="1" dirty="0"/>
              <a:t> or </a:t>
            </a:r>
            <a:r>
              <a:rPr lang="en-US" i="1" dirty="0" err="1"/>
              <a:t>decresing</a:t>
            </a:r>
            <a:r>
              <a:rPr lang="en-US" i="1" dirty="0"/>
              <a:t> not enough during this period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09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What group of indicators should be checked for the reason of failure?</a:t>
            </a:r>
          </a:p>
          <a:p>
            <a:pPr lvl="0"/>
            <a:r>
              <a:rPr lang="en-US" dirty="0"/>
              <a:t>What results could show clinical process indicators?</a:t>
            </a:r>
          </a:p>
          <a:p>
            <a:pPr lvl="0"/>
            <a:r>
              <a:rPr lang="en-US" dirty="0"/>
              <a:t>Who is responsible for input of the data required for these clinical process indicators?</a:t>
            </a:r>
          </a:p>
          <a:p>
            <a:pPr lvl="0"/>
            <a:r>
              <a:rPr lang="en-US" dirty="0"/>
              <a:t>Is there any problem to monitor these indicators in Croatia? (At doctor, hospital, county and country level).</a:t>
            </a:r>
          </a:p>
          <a:p>
            <a:pPr lvl="0"/>
            <a:r>
              <a:rPr lang="en-US" dirty="0"/>
              <a:t>Who is most interested in gathering this data (medical workers, public health specialist, government or health system insurance?)</a:t>
            </a:r>
          </a:p>
          <a:p>
            <a:pPr lvl="0"/>
            <a:r>
              <a:rPr lang="en-US" dirty="0"/>
              <a:t>What materials and resources are needed to monitor all these indicators and to improve its collection?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3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Process evaluation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00100" indent="-457200">
              <a:lnSpc>
                <a:spcPct val="80000"/>
              </a:lnSpc>
            </a:pPr>
            <a:r>
              <a:rPr lang="en-US" altLang="ja-JP" dirty="0"/>
              <a:t>Documenting is essential for process evaluation</a:t>
            </a:r>
          </a:p>
          <a:p>
            <a:pPr marL="800100" indent="-457200">
              <a:lnSpc>
                <a:spcPct val="80000"/>
              </a:lnSpc>
            </a:pPr>
            <a:r>
              <a:rPr lang="en-US" altLang="en-US" dirty="0"/>
              <a:t>Process evaluation is most appropriate when your program is already being implemented or maintained, and you want to measure how well the program process is being conducted. </a:t>
            </a:r>
          </a:p>
          <a:p>
            <a:pPr marL="800100" indent="-457200">
              <a:lnSpc>
                <a:spcPct val="80000"/>
              </a:lnSpc>
            </a:pPr>
            <a:r>
              <a:rPr lang="en-US" altLang="en-US" dirty="0"/>
              <a:t>Process data often provide insight into why outcomes are not reached.   </a:t>
            </a:r>
          </a:p>
          <a:p>
            <a:pPr marL="0" indent="0">
              <a:buNone/>
            </a:pPr>
            <a:r>
              <a:rPr lang="en-GB" dirty="0" smtClean="0"/>
              <a:t>Answers the question: Do we </a:t>
            </a:r>
            <a:r>
              <a:rPr lang="en-GB" dirty="0" err="1" smtClean="0"/>
              <a:t>fulfill</a:t>
            </a:r>
            <a:r>
              <a:rPr lang="en-GB" dirty="0" smtClean="0"/>
              <a:t> what we promised to carry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process indicators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Rate of complete colonoscopies (</a:t>
            </a:r>
            <a:r>
              <a:rPr lang="en-GB" dirty="0" err="1" smtClean="0"/>
              <a:t>Cecal</a:t>
            </a:r>
            <a:r>
              <a:rPr lang="en-GB" dirty="0" smtClean="0"/>
              <a:t> intubation rate)</a:t>
            </a:r>
          </a:p>
          <a:p>
            <a:r>
              <a:rPr lang="en-GB" dirty="0" smtClean="0"/>
              <a:t>Adenoma detection rate</a:t>
            </a:r>
          </a:p>
          <a:p>
            <a:r>
              <a:rPr lang="en-GB" dirty="0" smtClean="0"/>
              <a:t>Endoscopic complication rate (30-day colonoscopy specific mortality)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process indicators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choice of indicators may depend in part on available resources for a given practice, but the ADR and </a:t>
            </a:r>
            <a:r>
              <a:rPr lang="en-US" dirty="0" err="1"/>
              <a:t>cecal</a:t>
            </a:r>
            <a:r>
              <a:rPr lang="en-US" dirty="0"/>
              <a:t> intubation rate appear to be the cornerstone elements</a:t>
            </a:r>
          </a:p>
          <a:p>
            <a:r>
              <a:rPr lang="en-US" dirty="0" smtClean="0"/>
              <a:t>ADR </a:t>
            </a:r>
            <a:r>
              <a:rPr lang="en-US" dirty="0"/>
              <a:t>remains the most reliable and best validated measure at this time, despite being somewhat burdensome to generate and not fully comprehensive.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also clear that no single </a:t>
            </a:r>
            <a:r>
              <a:rPr lang="en-US" dirty="0" smtClean="0"/>
              <a:t>indicator </a:t>
            </a:r>
            <a:r>
              <a:rPr lang="en-US" dirty="0"/>
              <a:t>can fully </a:t>
            </a:r>
            <a:r>
              <a:rPr lang="en-US" dirty="0" smtClean="0"/>
              <a:t>evaluate </a:t>
            </a:r>
            <a:r>
              <a:rPr lang="en-US" dirty="0"/>
              <a:t>all the complexities </a:t>
            </a:r>
            <a:r>
              <a:rPr lang="en-US" dirty="0" smtClean="0"/>
              <a:t>in quality </a:t>
            </a:r>
            <a:r>
              <a:rPr lang="en-US" dirty="0"/>
              <a:t>of a colonoscopy, and it is likely that a truly comprehensive assessment requires the use of several indicators simultaneously.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42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</a:t>
            </a:r>
            <a:r>
              <a:rPr lang="lt-LT" dirty="0" err="1" smtClean="0"/>
              <a:t>Cecal</a:t>
            </a:r>
            <a:r>
              <a:rPr lang="lt-LT" dirty="0" smtClean="0"/>
              <a:t> </a:t>
            </a:r>
            <a:r>
              <a:rPr lang="lt-LT" dirty="0" err="1" smtClean="0"/>
              <a:t>intubation</a:t>
            </a:r>
            <a:r>
              <a:rPr lang="lt-LT" dirty="0" smtClean="0"/>
              <a:t> rate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Cecal</a:t>
            </a:r>
            <a:r>
              <a:rPr lang="en-US" dirty="0" smtClean="0"/>
              <a:t> </a:t>
            </a:r>
            <a:r>
              <a:rPr lang="en-US" dirty="0"/>
              <a:t>intubation is achieved when the tip of the</a:t>
            </a:r>
            <a:r>
              <a:rPr lang="lt-LT" dirty="0"/>
              <a:t> </a:t>
            </a:r>
            <a:r>
              <a:rPr lang="en-US" dirty="0" err="1"/>
              <a:t>colonoscope</a:t>
            </a:r>
            <a:r>
              <a:rPr lang="en-US" dirty="0"/>
              <a:t> is passed beyond the ileocecal valve </a:t>
            </a:r>
            <a:r>
              <a:rPr lang="en-US" dirty="0" smtClean="0"/>
              <a:t>lip, </a:t>
            </a:r>
            <a:r>
              <a:rPr lang="en-US" dirty="0"/>
              <a:t>allowing effective visualization of the medial wall of the</a:t>
            </a:r>
            <a:r>
              <a:rPr lang="lt-LT" dirty="0"/>
              <a:t> </a:t>
            </a:r>
            <a:r>
              <a:rPr lang="en-US" dirty="0"/>
              <a:t>cecum lying proximal to the ileocecal valve</a:t>
            </a:r>
            <a:r>
              <a:rPr lang="en-US" dirty="0" smtClean="0"/>
              <a:t>.</a:t>
            </a:r>
          </a:p>
          <a:p>
            <a:r>
              <a:rPr lang="en-US" dirty="0"/>
              <a:t>This quality indicator has been proposed due to the well-known findings that a large portion of colorectal neoplasms is located in the proximal colon, including the cecum.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892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295400"/>
            <a:ext cx="4038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03575" y="5683250"/>
            <a:ext cx="345598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lt-LT" altLang="en-US" b="1">
                <a:latin typeface="Times New Roman" pitchFamily="18" charset="0"/>
                <a:cs typeface="Times New Roman" pitchFamily="18" charset="0"/>
              </a:rPr>
              <a:t>70 – 80 cm</a:t>
            </a:r>
          </a:p>
        </p:txBody>
      </p:sp>
    </p:spTree>
    <p:extLst>
      <p:ext uri="{BB962C8B-B14F-4D97-AF65-F5344CB8AC3E}">
        <p14:creationId xmlns:p14="http://schemas.microsoft.com/office/powerpoint/2010/main" val="19835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211376" cy="685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8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1091</Words>
  <Application>Microsoft Office PowerPoint</Application>
  <PresentationFormat>On-screen Show (4:3)</PresentationFormat>
  <Paragraphs>97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Calibri</vt:lpstr>
      <vt:lpstr>Times New Roman</vt:lpstr>
      <vt:lpstr>Office tema</vt:lpstr>
      <vt:lpstr>1_Office tema</vt:lpstr>
      <vt:lpstr>PowerPoint Presentation</vt:lpstr>
      <vt:lpstr>Clinical process indicators</vt:lpstr>
      <vt:lpstr>Process evaluation </vt:lpstr>
      <vt:lpstr>Process evaluation</vt:lpstr>
      <vt:lpstr>Clinical process indicators</vt:lpstr>
      <vt:lpstr>Clinical process indicators</vt:lpstr>
      <vt:lpstr> Cecal intubation rate</vt:lpstr>
      <vt:lpstr>PowerPoint Presentation</vt:lpstr>
      <vt:lpstr>PowerPoint Presentation</vt:lpstr>
      <vt:lpstr>Cecal intubation rates</vt:lpstr>
      <vt:lpstr>Cecal Intubation &gt; 95%</vt:lpstr>
      <vt:lpstr>PowerPoint Presentation</vt:lpstr>
      <vt:lpstr>PowerPoint Presentation</vt:lpstr>
      <vt:lpstr> Cecal intubation rate</vt:lpstr>
      <vt:lpstr>Adenoma detection rate</vt:lpstr>
      <vt:lpstr>Adenoma detection rate</vt:lpstr>
      <vt:lpstr>Adenoma detection rate</vt:lpstr>
      <vt:lpstr>Intervention associated with higher ADRs </vt:lpstr>
      <vt:lpstr>PowerPoint Presentation</vt:lpstr>
      <vt:lpstr>PowerPoint Presentation</vt:lpstr>
      <vt:lpstr>PowerPoint Presentation</vt:lpstr>
      <vt:lpstr>PowerPoint Presentation</vt:lpstr>
      <vt:lpstr>Endoscopic complications rate</vt:lpstr>
      <vt:lpstr>Endoscopic complications rate</vt:lpstr>
      <vt:lpstr>Expected complication rates</vt:lpstr>
      <vt:lpstr>Expected complication rates</vt:lpstr>
      <vt:lpstr>PowerPoint Presentation</vt:lpstr>
      <vt:lpstr>PowerPoint Presentation</vt:lpstr>
      <vt:lpstr>PowerPoint Presentation</vt:lpstr>
      <vt:lpstr>Workshop: Clinical process indicators</vt:lpstr>
      <vt:lpstr>Discussion</vt:lpstr>
    </vt:vector>
  </TitlesOfParts>
  <Company>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process indicators</dc:title>
  <dc:creator>x</dc:creator>
  <cp:lastModifiedBy>Helena Trbušić</cp:lastModifiedBy>
  <cp:revision>32</cp:revision>
  <dcterms:created xsi:type="dcterms:W3CDTF">2017-01-26T09:47:56Z</dcterms:created>
  <dcterms:modified xsi:type="dcterms:W3CDTF">2017-02-09T08:39:48Z</dcterms:modified>
</cp:coreProperties>
</file>