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308" r:id="rId3"/>
    <p:sldId id="256" r:id="rId4"/>
    <p:sldId id="284" r:id="rId5"/>
    <p:sldId id="279" r:id="rId6"/>
    <p:sldId id="269" r:id="rId7"/>
    <p:sldId id="258" r:id="rId8"/>
    <p:sldId id="259" r:id="rId9"/>
    <p:sldId id="261" r:id="rId10"/>
    <p:sldId id="263" r:id="rId11"/>
    <p:sldId id="280" r:id="rId12"/>
    <p:sldId id="264" r:id="rId13"/>
    <p:sldId id="281" r:id="rId14"/>
    <p:sldId id="303" r:id="rId15"/>
    <p:sldId id="265" r:id="rId16"/>
    <p:sldId id="283" r:id="rId17"/>
    <p:sldId id="266" r:id="rId18"/>
    <p:sldId id="267" r:id="rId19"/>
    <p:sldId id="286" r:id="rId20"/>
    <p:sldId id="285" r:id="rId21"/>
    <p:sldId id="271" r:id="rId22"/>
    <p:sldId id="287" r:id="rId23"/>
    <p:sldId id="288" r:id="rId24"/>
    <p:sldId id="289" r:id="rId25"/>
    <p:sldId id="290" r:id="rId26"/>
    <p:sldId id="272" r:id="rId27"/>
    <p:sldId id="291" r:id="rId28"/>
    <p:sldId id="292" r:id="rId29"/>
    <p:sldId id="277" r:id="rId30"/>
    <p:sldId id="276" r:id="rId3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84" y="3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15DA2-B1B5-46B6-8656-6D8C9A7B5186}" type="datetimeFigureOut">
              <a:rPr lang="hr-HR" smtClean="0"/>
              <a:pPr/>
              <a:t>24.2.2017.</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0E9F5-006B-4621-A421-554BDA5FC585}" type="slidenum">
              <a:rPr lang="hr-HR" smtClean="0"/>
              <a:pPr/>
              <a:t>‹#›</a:t>
            </a:fld>
            <a:endParaRPr lang="hr-HR"/>
          </a:p>
        </p:txBody>
      </p:sp>
    </p:spTree>
    <p:extLst>
      <p:ext uri="{BB962C8B-B14F-4D97-AF65-F5344CB8AC3E}">
        <p14:creationId xmlns:p14="http://schemas.microsoft.com/office/powerpoint/2010/main" val="334610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790E9F5-006B-4621-A421-554BDA5FC585}" type="slidenum">
              <a:rPr lang="hr-HR" smtClean="0"/>
              <a:pPr/>
              <a:t>15</a:t>
            </a:fld>
            <a:endParaRPr lang="hr-HR"/>
          </a:p>
        </p:txBody>
      </p:sp>
    </p:spTree>
    <p:extLst>
      <p:ext uri="{BB962C8B-B14F-4D97-AF65-F5344CB8AC3E}">
        <p14:creationId xmlns:p14="http://schemas.microsoft.com/office/powerpoint/2010/main" val="1687736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a:t>Uredite stil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p:cNvSpPr>
            <a:spLocks noGrp="1"/>
          </p:cNvSpPr>
          <p:nvPr>
            <p:ph type="dt" sz="half" idx="10"/>
          </p:nvPr>
        </p:nvSpPr>
        <p:spPr/>
        <p:txBody>
          <a:bodyPr/>
          <a:lstStyle/>
          <a:p>
            <a:fld id="{E7CF6AA5-2416-4630-B30E-C8707EC33FFF}" type="datetimeFigureOut">
              <a:rPr lang="hr-HR" smtClean="0"/>
              <a:pPr/>
              <a:t>24.2.2017.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72B903C5-B276-4355-92D4-B372A7228D02}" type="slidenum">
              <a:rPr lang="hr-HR" smtClean="0"/>
              <a:pPr/>
              <a:t>‹#›</a:t>
            </a:fld>
            <a:endParaRPr lang="hr-HR"/>
          </a:p>
        </p:txBody>
      </p:sp>
    </p:spTree>
    <p:extLst>
      <p:ext uri="{BB962C8B-B14F-4D97-AF65-F5344CB8AC3E}">
        <p14:creationId xmlns:p14="http://schemas.microsoft.com/office/powerpoint/2010/main" val="3618624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E7CF6AA5-2416-4630-B30E-C8707EC33FFF}" type="datetimeFigureOut">
              <a:rPr lang="hr-HR" smtClean="0"/>
              <a:pPr/>
              <a:t>24.2.2017.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72B903C5-B276-4355-92D4-B372A7228D02}" type="slidenum">
              <a:rPr lang="hr-HR" smtClean="0"/>
              <a:pPr/>
              <a:t>‹#›</a:t>
            </a:fld>
            <a:endParaRPr lang="hr-HR"/>
          </a:p>
        </p:txBody>
      </p:sp>
    </p:spTree>
    <p:extLst>
      <p:ext uri="{BB962C8B-B14F-4D97-AF65-F5344CB8AC3E}">
        <p14:creationId xmlns:p14="http://schemas.microsoft.com/office/powerpoint/2010/main" val="2067695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E7CF6AA5-2416-4630-B30E-C8707EC33FFF}" type="datetimeFigureOut">
              <a:rPr lang="hr-HR" smtClean="0"/>
              <a:pPr/>
              <a:t>24.2.2017.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72B903C5-B276-4355-92D4-B372A7228D02}" type="slidenum">
              <a:rPr lang="hr-HR" smtClean="0"/>
              <a:pPr/>
              <a:t>‹#›</a:t>
            </a:fld>
            <a:endParaRPr lang="hr-HR"/>
          </a:p>
        </p:txBody>
      </p:sp>
    </p:spTree>
    <p:extLst>
      <p:ext uri="{BB962C8B-B14F-4D97-AF65-F5344CB8AC3E}">
        <p14:creationId xmlns:p14="http://schemas.microsoft.com/office/powerpoint/2010/main" val="2605362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914400" y="2130426"/>
            <a:ext cx="10363200" cy="1470025"/>
          </a:xfrm>
        </p:spPr>
        <p:txBody>
          <a:bodyPr/>
          <a:lstStyle/>
          <a:p>
            <a:r>
              <a:rPr lang="lt-LT" smtClean="0"/>
              <a:t>Spustelėję redag. ruoš. pavad. stilių</a:t>
            </a:r>
            <a:endParaRPr lang="en-US"/>
          </a:p>
        </p:txBody>
      </p:sp>
      <p:sp>
        <p:nvSpPr>
          <p:cNvPr id="3" name="Antrinis pavadinima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a:p>
        </p:txBody>
      </p:sp>
      <p:sp>
        <p:nvSpPr>
          <p:cNvPr id="4" name="Datos vietos rezervavimo ženklas 3"/>
          <p:cNvSpPr>
            <a:spLocks noGrp="1"/>
          </p:cNvSpPr>
          <p:nvPr>
            <p:ph type="dt" sz="half" idx="10"/>
          </p:nvPr>
        </p:nvSpPr>
        <p:spPr/>
        <p:txBody>
          <a:bodyPr/>
          <a:lstStyle/>
          <a:p>
            <a:fld id="{EA47CDBB-0700-4D11-9113-C4BB70EC6EBA}" type="datetimeFigureOut">
              <a:rPr lang="en-US" smtClean="0">
                <a:solidFill>
                  <a:prstClr val="black">
                    <a:tint val="75000"/>
                  </a:prstClr>
                </a:solidFill>
              </a:rPr>
              <a:pPr/>
              <a:t>2/24/2017</a:t>
            </a:fld>
            <a:endParaRPr lang="en-US">
              <a:solidFill>
                <a:prstClr val="black">
                  <a:tint val="75000"/>
                </a:prstClr>
              </a:solidFill>
            </a:endParaRPr>
          </a:p>
        </p:txBody>
      </p:sp>
      <p:sp>
        <p:nvSpPr>
          <p:cNvPr id="5" name="Poraštės vietos rezervavimo ženklas 4"/>
          <p:cNvSpPr>
            <a:spLocks noGrp="1"/>
          </p:cNvSpPr>
          <p:nvPr>
            <p:ph type="ftr" sz="quarter" idx="11"/>
          </p:nvPr>
        </p:nvSpPr>
        <p:spPr/>
        <p:txBody>
          <a:bodyPr/>
          <a:lstStyle/>
          <a:p>
            <a:endParaRPr lang="en-US">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fld id="{E498FD92-71CD-4B88-AB2D-8981EF11D4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61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E7CF6AA5-2416-4630-B30E-C8707EC33FFF}" type="datetimeFigureOut">
              <a:rPr lang="hr-HR" smtClean="0"/>
              <a:pPr/>
              <a:t>24.2.2017.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72B903C5-B276-4355-92D4-B372A7228D02}" type="slidenum">
              <a:rPr lang="hr-HR" smtClean="0"/>
              <a:pPr/>
              <a:t>‹#›</a:t>
            </a:fld>
            <a:endParaRPr lang="hr-HR"/>
          </a:p>
        </p:txBody>
      </p:sp>
    </p:spTree>
    <p:extLst>
      <p:ext uri="{BB962C8B-B14F-4D97-AF65-F5344CB8AC3E}">
        <p14:creationId xmlns:p14="http://schemas.microsoft.com/office/powerpoint/2010/main" val="384497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a:t>Uredite stil naslova matrice</a:t>
            </a: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p:cNvSpPr>
            <a:spLocks noGrp="1"/>
          </p:cNvSpPr>
          <p:nvPr>
            <p:ph type="dt" sz="half" idx="10"/>
          </p:nvPr>
        </p:nvSpPr>
        <p:spPr/>
        <p:txBody>
          <a:bodyPr/>
          <a:lstStyle/>
          <a:p>
            <a:fld id="{E7CF6AA5-2416-4630-B30E-C8707EC33FFF}" type="datetimeFigureOut">
              <a:rPr lang="hr-HR" smtClean="0"/>
              <a:pPr/>
              <a:t>24.2.2017.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72B903C5-B276-4355-92D4-B372A7228D02}" type="slidenum">
              <a:rPr lang="hr-HR" smtClean="0"/>
              <a:pPr/>
              <a:t>‹#›</a:t>
            </a:fld>
            <a:endParaRPr lang="hr-HR"/>
          </a:p>
        </p:txBody>
      </p:sp>
    </p:spTree>
    <p:extLst>
      <p:ext uri="{BB962C8B-B14F-4D97-AF65-F5344CB8AC3E}">
        <p14:creationId xmlns:p14="http://schemas.microsoft.com/office/powerpoint/2010/main" val="3871452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E7CF6AA5-2416-4630-B30E-C8707EC33FFF}" type="datetimeFigureOut">
              <a:rPr lang="hr-HR" smtClean="0"/>
              <a:pPr/>
              <a:t>24.2.2017.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72B903C5-B276-4355-92D4-B372A7228D02}" type="slidenum">
              <a:rPr lang="hr-HR" smtClean="0"/>
              <a:pPr/>
              <a:t>‹#›</a:t>
            </a:fld>
            <a:endParaRPr lang="hr-HR"/>
          </a:p>
        </p:txBody>
      </p:sp>
    </p:spTree>
    <p:extLst>
      <p:ext uri="{BB962C8B-B14F-4D97-AF65-F5344CB8AC3E}">
        <p14:creationId xmlns:p14="http://schemas.microsoft.com/office/powerpoint/2010/main" val="888467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a:t>Uredite stil naslova matrice</a:t>
            </a: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p:cNvSpPr>
            <a:spLocks noGrp="1"/>
          </p:cNvSpPr>
          <p:nvPr>
            <p:ph type="dt" sz="half" idx="10"/>
          </p:nvPr>
        </p:nvSpPr>
        <p:spPr/>
        <p:txBody>
          <a:bodyPr/>
          <a:lstStyle/>
          <a:p>
            <a:fld id="{E7CF6AA5-2416-4630-B30E-C8707EC33FFF}" type="datetimeFigureOut">
              <a:rPr lang="hr-HR" smtClean="0"/>
              <a:pPr/>
              <a:t>24.2.2017.</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72B903C5-B276-4355-92D4-B372A7228D02}" type="slidenum">
              <a:rPr lang="hr-HR" smtClean="0"/>
              <a:pPr/>
              <a:t>‹#›</a:t>
            </a:fld>
            <a:endParaRPr lang="hr-HR"/>
          </a:p>
        </p:txBody>
      </p:sp>
    </p:spTree>
    <p:extLst>
      <p:ext uri="{BB962C8B-B14F-4D97-AF65-F5344CB8AC3E}">
        <p14:creationId xmlns:p14="http://schemas.microsoft.com/office/powerpoint/2010/main" val="184412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datuma 2"/>
          <p:cNvSpPr>
            <a:spLocks noGrp="1"/>
          </p:cNvSpPr>
          <p:nvPr>
            <p:ph type="dt" sz="half" idx="10"/>
          </p:nvPr>
        </p:nvSpPr>
        <p:spPr/>
        <p:txBody>
          <a:bodyPr/>
          <a:lstStyle/>
          <a:p>
            <a:fld id="{E7CF6AA5-2416-4630-B30E-C8707EC33FFF}" type="datetimeFigureOut">
              <a:rPr lang="hr-HR" smtClean="0"/>
              <a:pPr/>
              <a:t>24.2.2017.</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72B903C5-B276-4355-92D4-B372A7228D02}" type="slidenum">
              <a:rPr lang="hr-HR" smtClean="0"/>
              <a:pPr/>
              <a:t>‹#›</a:t>
            </a:fld>
            <a:endParaRPr lang="hr-HR"/>
          </a:p>
        </p:txBody>
      </p:sp>
    </p:spTree>
    <p:extLst>
      <p:ext uri="{BB962C8B-B14F-4D97-AF65-F5344CB8AC3E}">
        <p14:creationId xmlns:p14="http://schemas.microsoft.com/office/powerpoint/2010/main" val="325634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E7CF6AA5-2416-4630-B30E-C8707EC33FFF}" type="datetimeFigureOut">
              <a:rPr lang="hr-HR" smtClean="0"/>
              <a:pPr/>
              <a:t>24.2.2017.</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72B903C5-B276-4355-92D4-B372A7228D02}" type="slidenum">
              <a:rPr lang="hr-HR" smtClean="0"/>
              <a:pPr/>
              <a:t>‹#›</a:t>
            </a:fld>
            <a:endParaRPr lang="hr-HR"/>
          </a:p>
        </p:txBody>
      </p:sp>
    </p:spTree>
    <p:extLst>
      <p:ext uri="{BB962C8B-B14F-4D97-AF65-F5344CB8AC3E}">
        <p14:creationId xmlns:p14="http://schemas.microsoft.com/office/powerpoint/2010/main" val="112128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a:t>Uredite stil naslova matrice</a:t>
            </a: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E7CF6AA5-2416-4630-B30E-C8707EC33FFF}" type="datetimeFigureOut">
              <a:rPr lang="hr-HR" smtClean="0"/>
              <a:pPr/>
              <a:t>24.2.2017.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72B903C5-B276-4355-92D4-B372A7228D02}" type="slidenum">
              <a:rPr lang="hr-HR" smtClean="0"/>
              <a:pPr/>
              <a:t>‹#›</a:t>
            </a:fld>
            <a:endParaRPr lang="hr-HR"/>
          </a:p>
        </p:txBody>
      </p:sp>
    </p:spTree>
    <p:extLst>
      <p:ext uri="{BB962C8B-B14F-4D97-AF65-F5344CB8AC3E}">
        <p14:creationId xmlns:p14="http://schemas.microsoft.com/office/powerpoint/2010/main" val="177849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a:t>Uredite stil naslova matrice</a:t>
            </a: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E7CF6AA5-2416-4630-B30E-C8707EC33FFF}" type="datetimeFigureOut">
              <a:rPr lang="hr-HR" smtClean="0"/>
              <a:pPr/>
              <a:t>24.2.2017.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72B903C5-B276-4355-92D4-B372A7228D02}" type="slidenum">
              <a:rPr lang="hr-HR" smtClean="0"/>
              <a:pPr/>
              <a:t>‹#›</a:t>
            </a:fld>
            <a:endParaRPr lang="hr-HR"/>
          </a:p>
        </p:txBody>
      </p:sp>
    </p:spTree>
    <p:extLst>
      <p:ext uri="{BB962C8B-B14F-4D97-AF65-F5344CB8AC3E}">
        <p14:creationId xmlns:p14="http://schemas.microsoft.com/office/powerpoint/2010/main" val="143263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Uredite stil naslova matrice</a:t>
            </a: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F6AA5-2416-4630-B30E-C8707EC33FFF}" type="datetimeFigureOut">
              <a:rPr lang="hr-HR" smtClean="0"/>
              <a:pPr/>
              <a:t>24.2.2017.</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903C5-B276-4355-92D4-B372A7228D02}" type="slidenum">
              <a:rPr lang="hr-HR" smtClean="0"/>
              <a:pPr/>
              <a:t>‹#›</a:t>
            </a:fld>
            <a:endParaRPr lang="hr-HR"/>
          </a:p>
        </p:txBody>
      </p:sp>
    </p:spTree>
    <p:extLst>
      <p:ext uri="{BB962C8B-B14F-4D97-AF65-F5344CB8AC3E}">
        <p14:creationId xmlns:p14="http://schemas.microsoft.com/office/powerpoint/2010/main" val="408542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1024075"/>
            <a:fld id="{EA47CDBB-0700-4D11-9113-C4BB70EC6EBA}" type="datetimeFigureOut">
              <a:rPr lang="en-US" smtClean="0">
                <a:solidFill>
                  <a:prstClr val="black">
                    <a:tint val="75000"/>
                  </a:prstClr>
                </a:solidFill>
              </a:rPr>
              <a:pPr defTabSz="1024075"/>
              <a:t>2/24/2017</a:t>
            </a:fld>
            <a:endParaRPr lang="en-US">
              <a:solidFill>
                <a:prstClr val="black">
                  <a:tint val="75000"/>
                </a:prstClr>
              </a:solidFill>
            </a:endParaRPr>
          </a:p>
        </p:txBody>
      </p:sp>
      <p:sp>
        <p:nvSpPr>
          <p:cNvPr id="5" name="Poraštės vietos rezervavimo ženklas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1024075"/>
            <a:endParaRPr lang="en-US">
              <a:solidFill>
                <a:prstClr val="black">
                  <a:tint val="75000"/>
                </a:prstClr>
              </a:solidFill>
            </a:endParaRPr>
          </a:p>
        </p:txBody>
      </p:sp>
      <p:sp>
        <p:nvSpPr>
          <p:cNvPr id="6" name="Skaidrės numerio vietos rezervavimo ženklas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024075"/>
            <a:fld id="{E498FD92-71CD-4B88-AB2D-8981EF11D41F}" type="slidenum">
              <a:rPr lang="en-US" smtClean="0">
                <a:solidFill>
                  <a:prstClr val="black">
                    <a:tint val="75000"/>
                  </a:prstClr>
                </a:solidFill>
              </a:rPr>
              <a:pPr defTabSz="1024075"/>
              <a:t>‹#›</a:t>
            </a:fld>
            <a:endParaRPr lang="en-US">
              <a:solidFill>
                <a:prstClr val="black">
                  <a:tint val="75000"/>
                </a:prstClr>
              </a:solidFill>
            </a:endParaRPr>
          </a:p>
        </p:txBody>
      </p:sp>
    </p:spTree>
    <p:extLst>
      <p:ext uri="{BB962C8B-B14F-4D97-AF65-F5344CB8AC3E}">
        <p14:creationId xmlns:p14="http://schemas.microsoft.com/office/powerpoint/2010/main" val="529150499"/>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23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199" y="365125"/>
            <a:ext cx="10857271" cy="1325563"/>
          </a:xfrm>
        </p:spPr>
        <p:txBody>
          <a:bodyPr>
            <a:normAutofit/>
          </a:bodyPr>
          <a:lstStyle/>
          <a:p>
            <a:r>
              <a:rPr lang="hr-HR" sz="3600" dirty="0">
                <a:latin typeface="Times New Roman" panose="02020603050405020304" pitchFamily="18" charset="0"/>
                <a:cs typeface="Times New Roman" panose="02020603050405020304" pitchFamily="18" charset="0"/>
              </a:rPr>
              <a:t>Koje mogućnosti pruža platforma NAJS?</a:t>
            </a:r>
          </a:p>
        </p:txBody>
      </p:sp>
      <p:sp>
        <p:nvSpPr>
          <p:cNvPr id="4" name="TekstniOkvir 3"/>
          <p:cNvSpPr txBox="1"/>
          <p:nvPr/>
        </p:nvSpPr>
        <p:spPr>
          <a:xfrm>
            <a:off x="925988" y="1566489"/>
            <a:ext cx="10191136" cy="39703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Standardizacija </a:t>
            </a:r>
            <a:r>
              <a:rPr lang="hr-HR" sz="2400" dirty="0">
                <a:latin typeface="Times New Roman" panose="02020603050405020304" pitchFamily="18" charset="0"/>
                <a:cs typeface="Times New Roman" panose="02020603050405020304" pitchFamily="18" charset="0"/>
              </a:rPr>
              <a:t>informatičkih alata na registrima koji dijele zajedničku platformu – efikasnije održavanje, </a:t>
            </a:r>
          </a:p>
          <a:p>
            <a:pPr marL="285750" indent="-285750">
              <a:lnSpc>
                <a:spcPct val="150000"/>
              </a:lnSpc>
              <a:buFont typeface="Arial" panose="020B0604020202020204" pitchFamily="34" charset="0"/>
              <a:buChar char="•"/>
            </a:pPr>
            <a:r>
              <a:rPr lang="hr-HR" sz="2400" dirty="0">
                <a:latin typeface="Times New Roman" panose="02020603050405020304" pitchFamily="18" charset="0"/>
                <a:cs typeface="Times New Roman" panose="02020603050405020304" pitchFamily="18" charset="0"/>
              </a:rPr>
              <a:t>Interoperabilnost i razmjenu podataka </a:t>
            </a:r>
            <a:r>
              <a:rPr lang="hr-HR" sz="2400" dirty="0" smtClean="0">
                <a:latin typeface="Times New Roman" panose="02020603050405020304" pitchFamily="18" charset="0"/>
                <a:cs typeface="Times New Roman" panose="02020603050405020304" pitchFamily="18" charset="0"/>
              </a:rPr>
              <a:t>među registrima NAJS-a </a:t>
            </a:r>
            <a:r>
              <a:rPr lang="hr-HR" sz="2400" dirty="0">
                <a:latin typeface="Times New Roman" panose="02020603050405020304" pitchFamily="18" charset="0"/>
                <a:cs typeface="Times New Roman" panose="02020603050405020304" pitchFamily="18" charset="0"/>
              </a:rPr>
              <a:t>– unapređenje kvalitete</a:t>
            </a:r>
          </a:p>
          <a:p>
            <a:pPr marL="285750" indent="-285750">
              <a:lnSpc>
                <a:spcPct val="150000"/>
              </a:lnSpc>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Komunikacija </a:t>
            </a:r>
            <a:r>
              <a:rPr lang="hr-HR" sz="2400" dirty="0">
                <a:latin typeface="Times New Roman" panose="02020603050405020304" pitchFamily="18" charset="0"/>
                <a:cs typeface="Times New Roman" panose="02020603050405020304" pitchFamily="18" charset="0"/>
              </a:rPr>
              <a:t>s </a:t>
            </a:r>
            <a:r>
              <a:rPr lang="hr-HR" sz="2400" dirty="0" smtClean="0">
                <a:latin typeface="Times New Roman" panose="02020603050405020304" pitchFamily="18" charset="0"/>
                <a:cs typeface="Times New Roman" panose="02020603050405020304" pitchFamily="18" charset="0"/>
              </a:rPr>
              <a:t>informacijskim </a:t>
            </a:r>
            <a:r>
              <a:rPr lang="hr-HR" sz="2400" dirty="0">
                <a:latin typeface="Times New Roman" panose="02020603050405020304" pitchFamily="18" charset="0"/>
                <a:cs typeface="Times New Roman" panose="02020603050405020304" pitchFamily="18" charset="0"/>
              </a:rPr>
              <a:t>sustavima putem razmjene standardiziranih datoteka i komunikacijskih poruka – veća efikasnost</a:t>
            </a:r>
          </a:p>
          <a:p>
            <a:pPr marL="285750" indent="-285750">
              <a:lnSpc>
                <a:spcPct val="150000"/>
              </a:lnSpc>
              <a:buFont typeface="Arial" panose="020B0604020202020204" pitchFamily="34" charset="0"/>
              <a:buChar char="•"/>
            </a:pPr>
            <a:r>
              <a:rPr lang="hr-HR" sz="2400" dirty="0">
                <a:latin typeface="Times New Roman" panose="02020603050405020304" pitchFamily="18" charset="0"/>
                <a:cs typeface="Times New Roman" panose="02020603050405020304" pitchFamily="18" charset="0"/>
              </a:rPr>
              <a:t>Kontrola pristupa i zaštita podataka – veća sigurnost</a:t>
            </a:r>
          </a:p>
        </p:txBody>
      </p:sp>
    </p:spTree>
    <p:extLst>
      <p:ext uri="{BB962C8B-B14F-4D97-AF65-F5344CB8AC3E}">
        <p14:creationId xmlns:p14="http://schemas.microsoft.com/office/powerpoint/2010/main" val="1750431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latin typeface="Times New Roman" panose="02020603050405020304" pitchFamily="18" charset="0"/>
                <a:cs typeface="Times New Roman" panose="02020603050405020304" pitchFamily="18" charset="0"/>
              </a:rPr>
              <a:t>Registar nacionalnih preventivnih programa ranog otkrivanja raka (NPP-IS)</a:t>
            </a:r>
          </a:p>
        </p:txBody>
      </p:sp>
      <p:sp>
        <p:nvSpPr>
          <p:cNvPr id="3" name="TekstniOkvir 2"/>
          <p:cNvSpPr txBox="1"/>
          <p:nvPr/>
        </p:nvSpPr>
        <p:spPr>
          <a:xfrm>
            <a:off x="553524" y="2419098"/>
            <a:ext cx="4262283" cy="1569660"/>
          </a:xfrm>
          <a:prstGeom prst="rect">
            <a:avLst/>
          </a:prstGeom>
          <a:noFill/>
        </p:spPr>
        <p:txBody>
          <a:bodyPr wrap="square" rtlCol="0">
            <a:spAutoFit/>
          </a:bodyPr>
          <a:lstStyle/>
          <a:p>
            <a:r>
              <a:rPr lang="hr-HR" sz="2400" b="1" dirty="0" smtClean="0">
                <a:latin typeface="Times New Roman" panose="02020603050405020304" pitchFamily="18" charset="0"/>
                <a:cs typeface="Times New Roman" panose="02020603050405020304" pitchFamily="18" charset="0"/>
              </a:rPr>
              <a:t>Web </a:t>
            </a:r>
            <a:r>
              <a:rPr lang="hr-HR" sz="2400" b="1" dirty="0">
                <a:latin typeface="Times New Roman" panose="02020603050405020304" pitchFamily="18" charset="0"/>
                <a:cs typeface="Times New Roman" panose="02020603050405020304" pitchFamily="18" charset="0"/>
              </a:rPr>
              <a:t>aplikacija </a:t>
            </a:r>
            <a:r>
              <a:rPr lang="hr-HR" sz="2400" dirty="0">
                <a:latin typeface="Times New Roman" panose="02020603050405020304" pitchFamily="18" charset="0"/>
                <a:cs typeface="Times New Roman" panose="02020603050405020304" pitchFamily="18" charset="0"/>
              </a:rPr>
              <a:t>za sve </a:t>
            </a:r>
            <a:r>
              <a:rPr lang="hr-HR" sz="2400" dirty="0" smtClean="0">
                <a:latin typeface="Times New Roman" panose="02020603050405020304" pitchFamily="18" charset="0"/>
                <a:cs typeface="Times New Roman" panose="02020603050405020304" pitchFamily="18" charset="0"/>
              </a:rPr>
              <a:t>korisnike </a:t>
            </a:r>
            <a:r>
              <a:rPr lang="hr-HR" sz="2400" dirty="0">
                <a:latin typeface="Times New Roman" panose="02020603050405020304" pitchFamily="18" charset="0"/>
                <a:cs typeface="Times New Roman" panose="02020603050405020304" pitchFamily="18" charset="0"/>
              </a:rPr>
              <a:t>NPP </a:t>
            </a:r>
            <a:r>
              <a:rPr lang="hr-HR" sz="2400" dirty="0" smtClean="0">
                <a:latin typeface="Times New Roman" panose="02020603050405020304" pitchFamily="18" charset="0"/>
                <a:cs typeface="Times New Roman" panose="02020603050405020304" pitchFamily="18" charset="0"/>
              </a:rPr>
              <a:t>koji sukladno </a:t>
            </a:r>
            <a:r>
              <a:rPr lang="hr-HR" sz="2400" b="1" dirty="0">
                <a:latin typeface="Times New Roman" panose="02020603050405020304" pitchFamily="18" charset="0"/>
                <a:cs typeface="Times New Roman" panose="02020603050405020304" pitchFamily="18" charset="0"/>
              </a:rPr>
              <a:t>korisničkim pravima </a:t>
            </a:r>
            <a:r>
              <a:rPr lang="hr-HR" sz="2400" dirty="0">
                <a:latin typeface="Times New Roman" panose="02020603050405020304" pitchFamily="18" charset="0"/>
                <a:cs typeface="Times New Roman" panose="02020603050405020304" pitchFamily="18" charset="0"/>
              </a:rPr>
              <a:t>koriste </a:t>
            </a:r>
            <a:r>
              <a:rPr lang="hr-HR" sz="2400" dirty="0" smtClean="0">
                <a:latin typeface="Times New Roman" panose="02020603050405020304" pitchFamily="18" charset="0"/>
                <a:cs typeface="Times New Roman" panose="02020603050405020304" pitchFamily="18" charset="0"/>
              </a:rPr>
              <a:t>pojedine </a:t>
            </a:r>
            <a:r>
              <a:rPr lang="hr-HR" sz="2400" dirty="0">
                <a:latin typeface="Times New Roman" panose="02020603050405020304" pitchFamily="18" charset="0"/>
                <a:cs typeface="Times New Roman" panose="02020603050405020304" pitchFamily="18" charset="0"/>
              </a:rPr>
              <a:t>module aplikacije. </a:t>
            </a:r>
          </a:p>
        </p:txBody>
      </p:sp>
      <p:pic>
        <p:nvPicPr>
          <p:cNvPr id="5" name="Picture 1"/>
          <p:cNvPicPr>
            <a:picLocks noChangeAspect="1"/>
          </p:cNvPicPr>
          <p:nvPr/>
        </p:nvPicPr>
        <p:blipFill>
          <a:blip r:embed="rId2" cstate="print"/>
          <a:stretch>
            <a:fillRect/>
          </a:stretch>
        </p:blipFill>
        <p:spPr>
          <a:xfrm>
            <a:off x="4882966" y="1888812"/>
            <a:ext cx="7138553" cy="4509441"/>
          </a:xfrm>
          <a:prstGeom prst="rect">
            <a:avLst/>
          </a:prstGeom>
        </p:spPr>
      </p:pic>
    </p:spTree>
    <p:extLst>
      <p:ext uri="{BB962C8B-B14F-4D97-AF65-F5344CB8AC3E}">
        <p14:creationId xmlns:p14="http://schemas.microsoft.com/office/powerpoint/2010/main" val="459749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a:latin typeface="Times New Roman" panose="02020603050405020304" pitchFamily="18" charset="0"/>
                <a:cs typeface="Times New Roman" panose="02020603050405020304" pitchFamily="18" charset="0"/>
              </a:rPr>
              <a:t>Registar nacionalnih preventivnih programa ranog otkrivanja raka (NPP-IS</a:t>
            </a:r>
            <a:r>
              <a:rPr lang="hr-HR" dirty="0" smtClean="0">
                <a:latin typeface="Times New Roman" panose="02020603050405020304" pitchFamily="18" charset="0"/>
                <a:cs typeface="Times New Roman" panose="02020603050405020304" pitchFamily="18" charset="0"/>
              </a:rPr>
              <a:t>)</a:t>
            </a:r>
            <a:endParaRPr lang="hr-HR" dirty="0">
              <a:latin typeface="Times New Roman" panose="02020603050405020304" pitchFamily="18" charset="0"/>
              <a:cs typeface="Times New Roman" panose="02020603050405020304" pitchFamily="18" charset="0"/>
            </a:endParaRPr>
          </a:p>
        </p:txBody>
      </p:sp>
      <p:sp>
        <p:nvSpPr>
          <p:cNvPr id="4" name="TekstniOkvir 3"/>
          <p:cNvSpPr txBox="1"/>
          <p:nvPr/>
        </p:nvSpPr>
        <p:spPr>
          <a:xfrm>
            <a:off x="589935" y="2168013"/>
            <a:ext cx="10542639" cy="4154984"/>
          </a:xfrm>
          <a:prstGeom prst="rect">
            <a:avLst/>
          </a:prstGeom>
          <a:noFill/>
        </p:spPr>
        <p:txBody>
          <a:bodyPr wrap="square" rtlCol="0">
            <a:spAutoFit/>
          </a:bodyPr>
          <a:lstStyle/>
          <a:p>
            <a:pPr marL="285750" indent="-285750">
              <a:buFont typeface="Arial" panose="020B0604020202020204" pitchFamily="34" charset="0"/>
              <a:buChar char="•"/>
            </a:pPr>
            <a:r>
              <a:rPr lang="hr-HR" sz="2400" dirty="0"/>
              <a:t>Modul aplikacije namijenjen voditeljima programa i </a:t>
            </a:r>
            <a:r>
              <a:rPr lang="hr-HR" sz="2400" b="1" dirty="0"/>
              <a:t>nacionalnim koordinatorima </a:t>
            </a:r>
          </a:p>
          <a:p>
            <a:pPr marL="285750" indent="-285750">
              <a:buFont typeface="Arial" panose="020B0604020202020204" pitchFamily="34" charset="0"/>
              <a:buChar char="•"/>
            </a:pPr>
            <a:r>
              <a:rPr lang="hr-HR" sz="2400" dirty="0"/>
              <a:t>Modul aplikacije namijenjen </a:t>
            </a:r>
            <a:r>
              <a:rPr lang="hr-HR" sz="2400" b="1" dirty="0"/>
              <a:t>županijskim koordinatorima </a:t>
            </a:r>
          </a:p>
          <a:p>
            <a:pPr marL="285750" indent="-285750">
              <a:buFont typeface="Arial" panose="020B0604020202020204" pitchFamily="34" charset="0"/>
              <a:buChar char="•"/>
            </a:pPr>
            <a:r>
              <a:rPr lang="hr-HR" sz="2400" dirty="0"/>
              <a:t>Modul aplikacije namijenjen </a:t>
            </a:r>
            <a:r>
              <a:rPr lang="hr-HR" sz="2400" b="1" dirty="0"/>
              <a:t>djelatnicima u ZZJZ </a:t>
            </a:r>
          </a:p>
          <a:p>
            <a:pPr marL="285750" indent="-285750">
              <a:buFont typeface="Arial" panose="020B0604020202020204" pitchFamily="34" charset="0"/>
              <a:buChar char="•"/>
            </a:pPr>
            <a:r>
              <a:rPr lang="hr-HR" sz="2400" dirty="0"/>
              <a:t>Modul aplikacije namijenjen </a:t>
            </a:r>
            <a:r>
              <a:rPr lang="hr-HR" sz="2400" b="1" dirty="0"/>
              <a:t>izabranim liječnicima</a:t>
            </a:r>
          </a:p>
          <a:p>
            <a:pPr marL="285750" indent="-285750">
              <a:buFont typeface="Arial" panose="020B0604020202020204" pitchFamily="34" charset="0"/>
              <a:buChar char="•"/>
            </a:pPr>
            <a:r>
              <a:rPr lang="hr-HR" sz="2400" dirty="0"/>
              <a:t>Modul aplikacije namijenjen </a:t>
            </a:r>
            <a:r>
              <a:rPr lang="hr-HR" sz="2400" b="1" dirty="0"/>
              <a:t>izabranim ginekolozima </a:t>
            </a:r>
          </a:p>
          <a:p>
            <a:pPr marL="285750" indent="-285750">
              <a:buFont typeface="Arial" panose="020B0604020202020204" pitchFamily="34" charset="0"/>
              <a:buChar char="•"/>
            </a:pPr>
            <a:r>
              <a:rPr lang="hr-HR" sz="2400" dirty="0"/>
              <a:t>Modul aplikacije namijenjen </a:t>
            </a:r>
            <a:r>
              <a:rPr lang="hr-HR" sz="2400" b="1" dirty="0" err="1"/>
              <a:t>citolozima</a:t>
            </a:r>
            <a:r>
              <a:rPr lang="hr-HR" sz="2400" b="1" dirty="0"/>
              <a:t>/</a:t>
            </a:r>
            <a:r>
              <a:rPr lang="hr-HR" sz="2400" b="1" dirty="0" err="1"/>
              <a:t>citopatolozima</a:t>
            </a:r>
            <a:r>
              <a:rPr lang="hr-HR" sz="2400" b="1" dirty="0"/>
              <a:t> i </a:t>
            </a:r>
            <a:r>
              <a:rPr lang="hr-HR" sz="2400" b="1" dirty="0" err="1"/>
              <a:t>citotehnolozima</a:t>
            </a:r>
            <a:r>
              <a:rPr lang="hr-HR" sz="2400" b="1" dirty="0"/>
              <a:t> </a:t>
            </a:r>
          </a:p>
          <a:p>
            <a:pPr marL="285750" indent="-285750">
              <a:buFont typeface="Arial" panose="020B0604020202020204" pitchFamily="34" charset="0"/>
              <a:buChar char="•"/>
            </a:pPr>
            <a:r>
              <a:rPr lang="hr-HR" sz="2400" dirty="0"/>
              <a:t>Modul aplikacije namijenjen </a:t>
            </a:r>
            <a:r>
              <a:rPr lang="hr-HR" sz="2400" b="1" dirty="0"/>
              <a:t>radiološkim tehnolozima </a:t>
            </a:r>
          </a:p>
          <a:p>
            <a:pPr marL="285750" indent="-285750">
              <a:buFont typeface="Arial" panose="020B0604020202020204" pitchFamily="34" charset="0"/>
              <a:buChar char="•"/>
            </a:pPr>
            <a:r>
              <a:rPr lang="hr-HR" sz="2400" dirty="0"/>
              <a:t>Modul aplikacije namijenjen </a:t>
            </a:r>
            <a:r>
              <a:rPr lang="hr-HR" sz="2400" b="1" dirty="0"/>
              <a:t>radiolozima i voditeljima </a:t>
            </a:r>
            <a:r>
              <a:rPr lang="hr-HR" sz="2400" b="1" dirty="0" err="1"/>
              <a:t>mamografskih</a:t>
            </a:r>
            <a:r>
              <a:rPr lang="hr-HR" sz="2400" b="1" dirty="0"/>
              <a:t> jedinica </a:t>
            </a:r>
          </a:p>
          <a:p>
            <a:pPr marL="285750" indent="-285750">
              <a:buFont typeface="Arial" panose="020B0604020202020204" pitchFamily="34" charset="0"/>
              <a:buChar char="•"/>
            </a:pPr>
            <a:r>
              <a:rPr lang="hr-HR" sz="2400" dirty="0"/>
              <a:t>Modul aplikacije namijenjen gastroenterolozima – </a:t>
            </a:r>
            <a:r>
              <a:rPr lang="hr-HR" sz="2400" b="1" dirty="0" err="1"/>
              <a:t>kolonoskopičarima</a:t>
            </a:r>
            <a:r>
              <a:rPr lang="hr-HR" sz="2400" dirty="0"/>
              <a:t> </a:t>
            </a:r>
          </a:p>
          <a:p>
            <a:pPr marL="285750" indent="-285750">
              <a:buFont typeface="Arial" panose="020B0604020202020204" pitchFamily="34" charset="0"/>
              <a:buChar char="•"/>
            </a:pPr>
            <a:r>
              <a:rPr lang="hr-HR" sz="2400" dirty="0"/>
              <a:t>Modul aplikacije namijenjen </a:t>
            </a:r>
            <a:r>
              <a:rPr lang="hr-HR" sz="2400" b="1" dirty="0"/>
              <a:t>patolozima</a:t>
            </a:r>
            <a:r>
              <a:rPr lang="hr-HR" sz="2400" dirty="0"/>
              <a:t> </a:t>
            </a:r>
          </a:p>
          <a:p>
            <a:pPr marL="285750" indent="-285750">
              <a:buFont typeface="Arial" panose="020B0604020202020204" pitchFamily="34" charset="0"/>
              <a:buChar char="•"/>
            </a:pPr>
            <a:r>
              <a:rPr lang="hr-HR" sz="2400" dirty="0"/>
              <a:t>Modul aplikacije namijenjen </a:t>
            </a:r>
            <a:r>
              <a:rPr lang="hr-HR" sz="2400" b="1" dirty="0"/>
              <a:t>patronažnim sestrama</a:t>
            </a:r>
          </a:p>
        </p:txBody>
      </p:sp>
    </p:spTree>
    <p:extLst>
      <p:ext uri="{BB962C8B-B14F-4D97-AF65-F5344CB8AC3E}">
        <p14:creationId xmlns:p14="http://schemas.microsoft.com/office/powerpoint/2010/main" val="3296790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a:latin typeface="Times New Roman" panose="02020603050405020304" pitchFamily="18" charset="0"/>
                <a:cs typeface="Times New Roman" panose="02020603050405020304" pitchFamily="18" charset="0"/>
              </a:rPr>
              <a:t>Registar nacionalnih preventivnih programa ranog otkrivanja raka (NPP-IS</a:t>
            </a:r>
            <a:r>
              <a:rPr lang="hr-HR" dirty="0" smtClean="0">
                <a:latin typeface="Times New Roman" panose="02020603050405020304" pitchFamily="18" charset="0"/>
                <a:cs typeface="Times New Roman" panose="02020603050405020304" pitchFamily="18" charset="0"/>
              </a:rPr>
              <a:t>)</a:t>
            </a:r>
            <a:endParaRPr lang="hr-HR" dirty="0">
              <a:latin typeface="Times New Roman" panose="02020603050405020304" pitchFamily="18" charset="0"/>
              <a:cs typeface="Times New Roman" panose="02020603050405020304" pitchFamily="18" charset="0"/>
            </a:endParaRPr>
          </a:p>
        </p:txBody>
      </p:sp>
      <p:sp>
        <p:nvSpPr>
          <p:cNvPr id="4" name="TekstniOkvir 3"/>
          <p:cNvSpPr txBox="1"/>
          <p:nvPr/>
        </p:nvSpPr>
        <p:spPr>
          <a:xfrm>
            <a:off x="589935" y="2168013"/>
            <a:ext cx="10542639" cy="4154984"/>
          </a:xfrm>
          <a:prstGeom prst="rect">
            <a:avLst/>
          </a:prstGeom>
          <a:noFill/>
        </p:spPr>
        <p:txBody>
          <a:bodyPr wrap="square" rtlCol="0">
            <a:spAutoFit/>
          </a:bodyPr>
          <a:lstStyle/>
          <a:p>
            <a:pPr marL="285750" indent="-285750">
              <a:buFont typeface="Arial" panose="020B0604020202020204" pitchFamily="34" charset="0"/>
              <a:buChar char="•"/>
            </a:pPr>
            <a:r>
              <a:rPr lang="hr-HR" sz="2400" dirty="0"/>
              <a:t>Modul aplikacije namijenjen voditeljima programa i </a:t>
            </a:r>
            <a:r>
              <a:rPr lang="hr-HR" sz="2400" b="1" dirty="0"/>
              <a:t>nacionalnim koordinatorima </a:t>
            </a:r>
          </a:p>
          <a:p>
            <a:pPr marL="285750" indent="-285750">
              <a:buFont typeface="Arial" panose="020B0604020202020204" pitchFamily="34" charset="0"/>
              <a:buChar char="•"/>
            </a:pPr>
            <a:r>
              <a:rPr lang="hr-HR" sz="2400" dirty="0"/>
              <a:t>Modul aplikacije namijenjen </a:t>
            </a:r>
            <a:r>
              <a:rPr lang="hr-HR" sz="2400" b="1" dirty="0"/>
              <a:t>županijskim koordinatorima </a:t>
            </a:r>
          </a:p>
          <a:p>
            <a:pPr marL="285750" indent="-285750">
              <a:buFont typeface="Arial" panose="020B0604020202020204" pitchFamily="34" charset="0"/>
              <a:buChar char="•"/>
            </a:pPr>
            <a:r>
              <a:rPr lang="hr-HR" sz="2400" dirty="0"/>
              <a:t>Modul aplikacije namijenjen </a:t>
            </a:r>
            <a:r>
              <a:rPr lang="hr-HR" sz="2400" b="1" dirty="0"/>
              <a:t>djelatnicima u ZZJZ </a:t>
            </a:r>
          </a:p>
          <a:p>
            <a:pPr marL="285750" indent="-285750">
              <a:buFont typeface="Arial" panose="020B0604020202020204" pitchFamily="34" charset="0"/>
              <a:buChar char="•"/>
            </a:pPr>
            <a:r>
              <a:rPr lang="hr-HR" sz="2400" dirty="0"/>
              <a:t>Modul aplikacije namijenjen </a:t>
            </a:r>
            <a:r>
              <a:rPr lang="hr-HR" sz="2400" b="1" dirty="0"/>
              <a:t>izabranim liječnicima</a:t>
            </a:r>
          </a:p>
          <a:p>
            <a:pPr marL="285750" indent="-285750">
              <a:buFont typeface="Arial" panose="020B0604020202020204" pitchFamily="34" charset="0"/>
              <a:buChar char="•"/>
            </a:pPr>
            <a:r>
              <a:rPr lang="hr-HR" sz="2400" dirty="0">
                <a:solidFill>
                  <a:schemeClr val="bg1">
                    <a:lumMod val="85000"/>
                  </a:schemeClr>
                </a:solidFill>
              </a:rPr>
              <a:t>Modul aplikacije namijenjen </a:t>
            </a:r>
            <a:r>
              <a:rPr lang="hr-HR" sz="2400" b="1" dirty="0">
                <a:solidFill>
                  <a:schemeClr val="bg1">
                    <a:lumMod val="85000"/>
                  </a:schemeClr>
                </a:solidFill>
              </a:rPr>
              <a:t>izabranim ginekolozima </a:t>
            </a:r>
          </a:p>
          <a:p>
            <a:pPr marL="285750" indent="-285750">
              <a:buFont typeface="Arial" panose="020B0604020202020204" pitchFamily="34" charset="0"/>
              <a:buChar char="•"/>
            </a:pPr>
            <a:r>
              <a:rPr lang="hr-HR" sz="2400" dirty="0">
                <a:solidFill>
                  <a:schemeClr val="bg1">
                    <a:lumMod val="85000"/>
                  </a:schemeClr>
                </a:solidFill>
              </a:rPr>
              <a:t>Modul aplikacije namijenjen </a:t>
            </a:r>
            <a:r>
              <a:rPr lang="hr-HR" sz="2400" b="1" dirty="0" err="1">
                <a:solidFill>
                  <a:schemeClr val="bg1">
                    <a:lumMod val="85000"/>
                  </a:schemeClr>
                </a:solidFill>
              </a:rPr>
              <a:t>citolozima</a:t>
            </a:r>
            <a:r>
              <a:rPr lang="hr-HR" sz="2400" b="1" dirty="0">
                <a:solidFill>
                  <a:schemeClr val="bg1">
                    <a:lumMod val="85000"/>
                  </a:schemeClr>
                </a:solidFill>
              </a:rPr>
              <a:t>/</a:t>
            </a:r>
            <a:r>
              <a:rPr lang="hr-HR" sz="2400" b="1" dirty="0" err="1">
                <a:solidFill>
                  <a:schemeClr val="bg1">
                    <a:lumMod val="85000"/>
                  </a:schemeClr>
                </a:solidFill>
              </a:rPr>
              <a:t>citopatolozima</a:t>
            </a:r>
            <a:r>
              <a:rPr lang="hr-HR" sz="2400" b="1" dirty="0">
                <a:solidFill>
                  <a:schemeClr val="bg1">
                    <a:lumMod val="85000"/>
                  </a:schemeClr>
                </a:solidFill>
              </a:rPr>
              <a:t> i </a:t>
            </a:r>
            <a:r>
              <a:rPr lang="hr-HR" sz="2400" b="1" dirty="0" err="1">
                <a:solidFill>
                  <a:schemeClr val="bg1">
                    <a:lumMod val="85000"/>
                  </a:schemeClr>
                </a:solidFill>
              </a:rPr>
              <a:t>citotehnolozima</a:t>
            </a:r>
            <a:r>
              <a:rPr lang="hr-HR" sz="2400" b="1" dirty="0">
                <a:solidFill>
                  <a:schemeClr val="bg1">
                    <a:lumMod val="85000"/>
                  </a:schemeClr>
                </a:solidFill>
              </a:rPr>
              <a:t> </a:t>
            </a:r>
          </a:p>
          <a:p>
            <a:pPr marL="285750" indent="-285750">
              <a:buFont typeface="Arial" panose="020B0604020202020204" pitchFamily="34" charset="0"/>
              <a:buChar char="•"/>
            </a:pPr>
            <a:r>
              <a:rPr lang="hr-HR" sz="2400" dirty="0"/>
              <a:t>Modul aplikacije namijenjen </a:t>
            </a:r>
            <a:r>
              <a:rPr lang="hr-HR" sz="2400" b="1" dirty="0"/>
              <a:t>radiološkim tehnolozima </a:t>
            </a:r>
          </a:p>
          <a:p>
            <a:pPr marL="285750" indent="-285750">
              <a:buFont typeface="Arial" panose="020B0604020202020204" pitchFamily="34" charset="0"/>
              <a:buChar char="•"/>
            </a:pPr>
            <a:r>
              <a:rPr lang="hr-HR" sz="2400" dirty="0"/>
              <a:t>Modul aplikacije namijenjen </a:t>
            </a:r>
            <a:r>
              <a:rPr lang="hr-HR" sz="2400" b="1" dirty="0"/>
              <a:t>radiolozima i voditeljima </a:t>
            </a:r>
            <a:r>
              <a:rPr lang="hr-HR" sz="2400" b="1" dirty="0" err="1"/>
              <a:t>mamografskih</a:t>
            </a:r>
            <a:r>
              <a:rPr lang="hr-HR" sz="2400" b="1" dirty="0"/>
              <a:t> jedinica </a:t>
            </a:r>
          </a:p>
          <a:p>
            <a:pPr marL="285750" indent="-285750">
              <a:buFont typeface="Arial" panose="020B0604020202020204" pitchFamily="34" charset="0"/>
              <a:buChar char="•"/>
            </a:pPr>
            <a:r>
              <a:rPr lang="hr-HR" sz="2400" dirty="0">
                <a:solidFill>
                  <a:schemeClr val="bg1">
                    <a:lumMod val="75000"/>
                  </a:schemeClr>
                </a:solidFill>
              </a:rPr>
              <a:t>Modul aplikacije namijenjen gastroenterolozima – </a:t>
            </a:r>
            <a:r>
              <a:rPr lang="hr-HR" sz="2400" b="1" dirty="0" err="1">
                <a:solidFill>
                  <a:schemeClr val="bg1">
                    <a:lumMod val="75000"/>
                  </a:schemeClr>
                </a:solidFill>
              </a:rPr>
              <a:t>kolonoskopičarima</a:t>
            </a:r>
            <a:r>
              <a:rPr lang="hr-HR" sz="2400" dirty="0">
                <a:solidFill>
                  <a:schemeClr val="bg1">
                    <a:lumMod val="75000"/>
                  </a:schemeClr>
                </a:solidFill>
              </a:rPr>
              <a:t> </a:t>
            </a:r>
          </a:p>
          <a:p>
            <a:pPr marL="285750" indent="-285750">
              <a:buFont typeface="Arial" panose="020B0604020202020204" pitchFamily="34" charset="0"/>
              <a:buChar char="•"/>
            </a:pPr>
            <a:r>
              <a:rPr lang="hr-HR" sz="2400" dirty="0"/>
              <a:t>Modul aplikacije namijenjen </a:t>
            </a:r>
            <a:r>
              <a:rPr lang="hr-HR" sz="2400" b="1" dirty="0"/>
              <a:t>patolozima</a:t>
            </a:r>
            <a:r>
              <a:rPr lang="hr-HR" sz="2400" dirty="0"/>
              <a:t> </a:t>
            </a:r>
          </a:p>
          <a:p>
            <a:pPr marL="285750" indent="-285750">
              <a:buFont typeface="Arial" panose="020B0604020202020204" pitchFamily="34" charset="0"/>
              <a:buChar char="•"/>
            </a:pPr>
            <a:r>
              <a:rPr lang="hr-HR" sz="2400" dirty="0"/>
              <a:t>Modul aplikacije namijenjen </a:t>
            </a:r>
            <a:r>
              <a:rPr lang="hr-HR" sz="2400" b="1" dirty="0"/>
              <a:t>patronažnim sestrama</a:t>
            </a:r>
          </a:p>
        </p:txBody>
      </p:sp>
    </p:spTree>
    <p:extLst>
      <p:ext uri="{BB962C8B-B14F-4D97-AF65-F5344CB8AC3E}">
        <p14:creationId xmlns:p14="http://schemas.microsoft.com/office/powerpoint/2010/main" val="3296790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7484" y="365125"/>
            <a:ext cx="11739716" cy="1325563"/>
          </a:xfrm>
        </p:spPr>
        <p:txBody>
          <a:bodyPr>
            <a:normAutofit/>
          </a:bodyPr>
          <a:lstStyle/>
          <a:p>
            <a:r>
              <a:rPr lang="hr-HR" sz="3600" dirty="0"/>
              <a:t>Shema procesa modela ranog otkrivanja </a:t>
            </a:r>
            <a:r>
              <a:rPr lang="hr-HR" sz="3600" dirty="0" smtClean="0"/>
              <a:t>raka</a:t>
            </a:r>
            <a:endParaRPr lang="hr-HR" sz="3600" dirty="0"/>
          </a:p>
        </p:txBody>
      </p:sp>
      <p:sp>
        <p:nvSpPr>
          <p:cNvPr id="5" name="TekstniOkvir 4"/>
          <p:cNvSpPr txBox="1"/>
          <p:nvPr/>
        </p:nvSpPr>
        <p:spPr>
          <a:xfrm>
            <a:off x="7960969" y="2260367"/>
            <a:ext cx="3403717" cy="3139321"/>
          </a:xfrm>
          <a:prstGeom prst="rect">
            <a:avLst/>
          </a:prstGeom>
          <a:noFill/>
        </p:spPr>
        <p:txBody>
          <a:bodyPr wrap="square" rtlCol="0">
            <a:spAutoFit/>
          </a:bodyPr>
          <a:lstStyle/>
          <a:p>
            <a:r>
              <a:rPr lang="hr-HR" dirty="0"/>
              <a:t>Funkcionalnosti:</a:t>
            </a:r>
          </a:p>
          <a:p>
            <a:pPr marL="285750" indent="-285750">
              <a:buFontTx/>
              <a:buChar char="-"/>
            </a:pPr>
            <a:endParaRPr lang="hr-HR" dirty="0"/>
          </a:p>
          <a:p>
            <a:pPr marL="285750" indent="-285750">
              <a:buFontTx/>
              <a:buChar char="-"/>
            </a:pPr>
            <a:r>
              <a:rPr lang="hr-HR" dirty="0" smtClean="0"/>
              <a:t>Priprema pozivanja</a:t>
            </a:r>
            <a:endParaRPr lang="hr-HR" dirty="0"/>
          </a:p>
          <a:p>
            <a:pPr marL="285750" indent="-285750">
              <a:buFontTx/>
              <a:buChar char="-"/>
            </a:pPr>
            <a:r>
              <a:rPr lang="hr-HR" dirty="0"/>
              <a:t>Pozivanje</a:t>
            </a:r>
          </a:p>
          <a:p>
            <a:pPr marL="285750" indent="-285750">
              <a:buFontTx/>
              <a:buChar char="-"/>
            </a:pPr>
            <a:r>
              <a:rPr lang="hr-HR" dirty="0"/>
              <a:t>Odgoda poziva</a:t>
            </a:r>
          </a:p>
          <a:p>
            <a:pPr marL="285750" indent="-285750">
              <a:buFontTx/>
              <a:buChar char="-"/>
            </a:pPr>
            <a:r>
              <a:rPr lang="hr-HR" dirty="0"/>
              <a:t>Evidencija razloga ne-odaziva</a:t>
            </a:r>
          </a:p>
          <a:p>
            <a:pPr marL="285750" indent="-285750">
              <a:buFontTx/>
              <a:buChar char="-"/>
            </a:pPr>
            <a:r>
              <a:rPr lang="hr-HR" dirty="0"/>
              <a:t>Ponovno </a:t>
            </a:r>
            <a:r>
              <a:rPr lang="hr-HR" dirty="0" smtClean="0"/>
              <a:t>pozivanje</a:t>
            </a:r>
          </a:p>
          <a:p>
            <a:pPr marL="285750" indent="-285750">
              <a:buFontTx/>
              <a:buChar char="-"/>
            </a:pPr>
            <a:r>
              <a:rPr lang="hr-HR" dirty="0" smtClean="0"/>
              <a:t>Ugovaranje termina</a:t>
            </a:r>
            <a:endParaRPr lang="hr-HR" dirty="0"/>
          </a:p>
          <a:p>
            <a:pPr marL="285750" indent="-285750">
              <a:buFontTx/>
              <a:buChar char="-"/>
            </a:pPr>
            <a:r>
              <a:rPr lang="hr-HR" dirty="0"/>
              <a:t>Unos </a:t>
            </a:r>
            <a:r>
              <a:rPr lang="hr-HR" dirty="0" smtClean="0"/>
              <a:t>nalaza</a:t>
            </a:r>
            <a:endParaRPr lang="hr-HR" dirty="0"/>
          </a:p>
          <a:p>
            <a:pPr marL="285750" indent="-285750">
              <a:buFontTx/>
              <a:buChar char="-"/>
            </a:pPr>
            <a:r>
              <a:rPr lang="hr-HR" dirty="0" smtClean="0"/>
              <a:t>Izvještavanje</a:t>
            </a:r>
          </a:p>
          <a:p>
            <a:pPr marL="285750" indent="-285750"/>
            <a:r>
              <a:rPr lang="hr-HR" dirty="0" smtClean="0"/>
              <a:t>                          .....</a:t>
            </a:r>
            <a:endParaRPr lang="hr-HR" dirty="0"/>
          </a:p>
        </p:txBody>
      </p:sp>
      <p:pic>
        <p:nvPicPr>
          <p:cNvPr id="6" name="Picture 34" descr="ColonProcesV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1" y="1698171"/>
            <a:ext cx="2710542" cy="150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lika 3"/>
          <p:cNvPicPr>
            <a:picLocks noChangeAspect="1"/>
          </p:cNvPicPr>
          <p:nvPr/>
        </p:nvPicPr>
        <p:blipFill>
          <a:blip r:embed="rId3" cstate="print"/>
          <a:stretch>
            <a:fillRect/>
          </a:stretch>
        </p:blipFill>
        <p:spPr>
          <a:xfrm>
            <a:off x="3679371" y="1658979"/>
            <a:ext cx="2650229" cy="1624157"/>
          </a:xfrm>
          <a:prstGeom prst="rect">
            <a:avLst/>
          </a:prstGeom>
        </p:spPr>
      </p:pic>
      <p:pic>
        <p:nvPicPr>
          <p:cNvPr id="9" name="Slika 2"/>
          <p:cNvPicPr>
            <a:picLocks noChangeAspect="1"/>
          </p:cNvPicPr>
          <p:nvPr/>
        </p:nvPicPr>
        <p:blipFill>
          <a:blip r:embed="rId4" cstate="print"/>
          <a:stretch>
            <a:fillRect/>
          </a:stretch>
        </p:blipFill>
        <p:spPr>
          <a:xfrm>
            <a:off x="2433817" y="3918856"/>
            <a:ext cx="3176492" cy="1903297"/>
          </a:xfrm>
          <a:prstGeom prst="rect">
            <a:avLst/>
          </a:prstGeom>
        </p:spPr>
      </p:pic>
      <p:sp>
        <p:nvSpPr>
          <p:cNvPr id="10" name="TextBox 9"/>
          <p:cNvSpPr txBox="1"/>
          <p:nvPr/>
        </p:nvSpPr>
        <p:spPr>
          <a:xfrm>
            <a:off x="3200400" y="5932714"/>
            <a:ext cx="1382486" cy="369332"/>
          </a:xfrm>
          <a:prstGeom prst="rect">
            <a:avLst/>
          </a:prstGeom>
          <a:noFill/>
        </p:spPr>
        <p:txBody>
          <a:bodyPr wrap="square" rtlCol="0">
            <a:spAutoFit/>
          </a:bodyPr>
          <a:lstStyle/>
          <a:p>
            <a:r>
              <a:rPr lang="hr-HR" dirty="0" smtClean="0"/>
              <a:t>dojka</a:t>
            </a:r>
            <a:endParaRPr lang="hr-HR" dirty="0"/>
          </a:p>
        </p:txBody>
      </p:sp>
      <p:sp>
        <p:nvSpPr>
          <p:cNvPr id="11" name="TextBox 10"/>
          <p:cNvSpPr txBox="1"/>
          <p:nvPr/>
        </p:nvSpPr>
        <p:spPr>
          <a:xfrm>
            <a:off x="3951514" y="3385457"/>
            <a:ext cx="1905000" cy="369332"/>
          </a:xfrm>
          <a:prstGeom prst="rect">
            <a:avLst/>
          </a:prstGeom>
          <a:noFill/>
        </p:spPr>
        <p:txBody>
          <a:bodyPr wrap="square" rtlCol="0">
            <a:spAutoFit/>
          </a:bodyPr>
          <a:lstStyle/>
          <a:p>
            <a:r>
              <a:rPr lang="hr-HR" dirty="0" smtClean="0"/>
              <a:t>vrat maternice</a:t>
            </a:r>
            <a:endParaRPr lang="hr-HR" dirty="0"/>
          </a:p>
        </p:txBody>
      </p:sp>
      <p:sp>
        <p:nvSpPr>
          <p:cNvPr id="12" name="TextBox 11"/>
          <p:cNvSpPr txBox="1"/>
          <p:nvPr/>
        </p:nvSpPr>
        <p:spPr>
          <a:xfrm>
            <a:off x="1088571" y="3341914"/>
            <a:ext cx="1578429" cy="369332"/>
          </a:xfrm>
          <a:prstGeom prst="rect">
            <a:avLst/>
          </a:prstGeom>
          <a:noFill/>
        </p:spPr>
        <p:txBody>
          <a:bodyPr wrap="square" rtlCol="0">
            <a:spAutoFit/>
          </a:bodyPr>
          <a:lstStyle/>
          <a:p>
            <a:r>
              <a:rPr lang="hr-HR" dirty="0" smtClean="0"/>
              <a:t>Debelo crijevo</a:t>
            </a:r>
            <a:endParaRPr lang="hr-HR" dirty="0"/>
          </a:p>
        </p:txBody>
      </p:sp>
    </p:spTree>
    <p:extLst>
      <p:ext uri="{BB962C8B-B14F-4D97-AF65-F5344CB8AC3E}">
        <p14:creationId xmlns:p14="http://schemas.microsoft.com/office/powerpoint/2010/main" val="3218871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89937" y="2415151"/>
            <a:ext cx="11105536" cy="1611158"/>
          </a:xfrm>
        </p:spPr>
        <p:txBody>
          <a:bodyPr>
            <a:normAutofit fontScale="90000"/>
          </a:bodyPr>
          <a:lstStyle/>
          <a:p>
            <a:r>
              <a:rPr lang="hr-HR" dirty="0">
                <a:latin typeface="Times New Roman" panose="02020603050405020304" pitchFamily="18" charset="0"/>
                <a:cs typeface="Times New Roman" panose="02020603050405020304" pitchFamily="18" charset="0"/>
              </a:rPr>
              <a:t>NPP-IS trenutno koristi nekoliko stotina zdravstvenih djelatnika na više od sto lokacija u zdravstvenim ustanovama u cijeloj Hrvatskoj.</a:t>
            </a:r>
          </a:p>
        </p:txBody>
      </p:sp>
    </p:spTree>
    <p:extLst>
      <p:ext uri="{BB962C8B-B14F-4D97-AF65-F5344CB8AC3E}">
        <p14:creationId xmlns:p14="http://schemas.microsoft.com/office/powerpoint/2010/main" val="9051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0"/>
            <a:ext cx="10515600" cy="1325563"/>
          </a:xfrm>
        </p:spPr>
        <p:txBody>
          <a:bodyPr/>
          <a:lstStyle/>
          <a:p>
            <a:r>
              <a:rPr lang="hr-HR" dirty="0">
                <a:latin typeface="Times New Roman" panose="02020603050405020304" pitchFamily="18" charset="0"/>
                <a:cs typeface="Times New Roman" panose="02020603050405020304" pitchFamily="18" charset="0"/>
              </a:rPr>
              <a:t>Problemi povezani s radom NPP-IS</a:t>
            </a:r>
          </a:p>
        </p:txBody>
      </p:sp>
      <p:sp>
        <p:nvSpPr>
          <p:cNvPr id="3" name="TekstniOkvir 2"/>
          <p:cNvSpPr txBox="1"/>
          <p:nvPr/>
        </p:nvSpPr>
        <p:spPr>
          <a:xfrm>
            <a:off x="589936" y="1164134"/>
            <a:ext cx="11046542" cy="4401205"/>
          </a:xfrm>
          <a:prstGeom prst="rect">
            <a:avLst/>
          </a:prstGeom>
          <a:noFill/>
        </p:spPr>
        <p:txBody>
          <a:bodyPr wrap="square" rtlCol="0">
            <a:spAutoFit/>
          </a:bodyPr>
          <a:lstStyle/>
          <a:p>
            <a:pPr marL="342900" indent="-342900">
              <a:buFont typeface="Arial" panose="020B0604020202020204" pitchFamily="34" charset="0"/>
              <a:buChar char="•"/>
            </a:pPr>
            <a:r>
              <a:rPr lang="hr-HR" sz="2800" dirty="0">
                <a:latin typeface="Times New Roman" panose="02020603050405020304" pitchFamily="18" charset="0"/>
                <a:cs typeface="Times New Roman" panose="02020603050405020304" pitchFamily="18" charset="0"/>
              </a:rPr>
              <a:t>Kvaliteta</a:t>
            </a:r>
            <a:r>
              <a:rPr lang="hr-HR" sz="2800" b="1" dirty="0">
                <a:latin typeface="Times New Roman" panose="02020603050405020304" pitchFamily="18" charset="0"/>
                <a:cs typeface="Times New Roman" panose="02020603050405020304" pitchFamily="18" charset="0"/>
              </a:rPr>
              <a:t> adresa </a:t>
            </a:r>
            <a:r>
              <a:rPr lang="hr-HR" sz="2800" dirty="0">
                <a:latin typeface="Times New Roman" panose="02020603050405020304" pitchFamily="18" charset="0"/>
                <a:cs typeface="Times New Roman" panose="02020603050405020304" pitchFamily="18" charset="0"/>
              </a:rPr>
              <a:t>koje se iz službenih izvora države preuzimaju u NPP za potrebe pozivanja,</a:t>
            </a:r>
          </a:p>
          <a:p>
            <a:pPr marL="342900" indent="-342900">
              <a:buFont typeface="Arial" panose="020B0604020202020204" pitchFamily="34" charset="0"/>
              <a:buChar char="•"/>
            </a:pPr>
            <a:r>
              <a:rPr lang="hr-HR" sz="2800" dirty="0">
                <a:latin typeface="Times New Roman" panose="02020603050405020304" pitchFamily="18" charset="0"/>
                <a:cs typeface="Times New Roman" panose="02020603050405020304" pitchFamily="18" charset="0"/>
              </a:rPr>
              <a:t>Procedure koje se koriste za </a:t>
            </a:r>
            <a:r>
              <a:rPr lang="hr-HR" sz="2800" b="1" dirty="0">
                <a:latin typeface="Times New Roman" panose="02020603050405020304" pitchFamily="18" charset="0"/>
                <a:cs typeface="Times New Roman" panose="02020603050405020304" pitchFamily="18" charset="0"/>
              </a:rPr>
              <a:t>isključivanje </a:t>
            </a:r>
            <a:r>
              <a:rPr lang="hr-HR" sz="2800" dirty="0">
                <a:latin typeface="Times New Roman" panose="02020603050405020304" pitchFamily="18" charset="0"/>
                <a:cs typeface="Times New Roman" panose="02020603050405020304" pitchFamily="18" charset="0"/>
              </a:rPr>
              <a:t>(status umrle osobe, dijagnoze raka za potrebe isključivanja preuzete iz računa HZZO-a,…), </a:t>
            </a:r>
          </a:p>
          <a:p>
            <a:pPr marL="342900" indent="-342900">
              <a:buFont typeface="Arial" panose="020B0604020202020204" pitchFamily="34" charset="0"/>
              <a:buChar char="•"/>
            </a:pPr>
            <a:r>
              <a:rPr lang="hr-HR" sz="2800" dirty="0">
                <a:latin typeface="Times New Roman" panose="02020603050405020304" pitchFamily="18" charset="0"/>
                <a:cs typeface="Times New Roman" panose="02020603050405020304" pitchFamily="18" charset="0"/>
              </a:rPr>
              <a:t>Poteškoće u radu zbog povremenog</a:t>
            </a:r>
            <a:r>
              <a:rPr lang="hr-HR" sz="2800" b="1" dirty="0">
                <a:latin typeface="Times New Roman" panose="02020603050405020304" pitchFamily="18" charset="0"/>
                <a:cs typeface="Times New Roman" panose="02020603050405020304" pitchFamily="18" charset="0"/>
              </a:rPr>
              <a:t> usporavanja sustava</a:t>
            </a:r>
            <a:r>
              <a:rPr lang="hr-HR" sz="28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hr-HR" sz="2800" b="1" dirty="0">
                <a:latin typeface="Times New Roman" panose="02020603050405020304" pitchFamily="18" charset="0"/>
                <a:cs typeface="Times New Roman" panose="02020603050405020304" pitchFamily="18" charset="0"/>
              </a:rPr>
              <a:t>Dvostruko upisivanje </a:t>
            </a:r>
            <a:r>
              <a:rPr lang="hr-HR" sz="2800" dirty="0">
                <a:latin typeface="Times New Roman" panose="02020603050405020304" pitchFamily="18" charset="0"/>
                <a:cs typeface="Times New Roman" panose="02020603050405020304" pitchFamily="18" charset="0"/>
              </a:rPr>
              <a:t>podataka, prvo u IS radilišta, a potom u NPP-IS rezultira neupisivanjem podataka,</a:t>
            </a:r>
          </a:p>
          <a:p>
            <a:pPr marL="342900" indent="-342900">
              <a:buFont typeface="Arial" panose="020B0604020202020204" pitchFamily="34" charset="0"/>
              <a:buChar char="•"/>
            </a:pPr>
            <a:r>
              <a:rPr lang="hr-HR" sz="2800" dirty="0" smtClean="0">
                <a:latin typeface="Times New Roman" panose="02020603050405020304" pitchFamily="18" charset="0"/>
                <a:cs typeface="Times New Roman" panose="02020603050405020304" pitchFamily="18" charset="0"/>
              </a:rPr>
              <a:t>Već </a:t>
            </a:r>
            <a:r>
              <a:rPr lang="hr-HR" sz="2800" dirty="0">
                <a:latin typeface="Times New Roman" panose="02020603050405020304" pitchFamily="18" charset="0"/>
                <a:cs typeface="Times New Roman" panose="02020603050405020304" pitchFamily="18" charset="0"/>
              </a:rPr>
              <a:t>dvije godine definirane, ali nerealizirane potrebne dopune NPP-IS</a:t>
            </a:r>
          </a:p>
          <a:p>
            <a:pPr marL="342900" indent="-342900">
              <a:buFont typeface="Arial" panose="020B0604020202020204" pitchFamily="34" charset="0"/>
              <a:buChar char="•"/>
            </a:pPr>
            <a:r>
              <a:rPr lang="hr-HR" sz="2800" dirty="0">
                <a:latin typeface="Times New Roman" panose="02020603050405020304" pitchFamily="18" charset="0"/>
                <a:cs typeface="Times New Roman" panose="02020603050405020304" pitchFamily="18" charset="0"/>
              </a:rPr>
              <a:t>Već dvije godine nije ugovoreno održavanje programa</a:t>
            </a:r>
          </a:p>
          <a:p>
            <a:pPr marL="342900" indent="-342900">
              <a:buFont typeface="Arial" panose="020B0604020202020204" pitchFamily="34" charset="0"/>
              <a:buChar char="•"/>
            </a:pPr>
            <a:endParaRPr lang="hr-H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6791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latin typeface="Times New Roman" panose="02020603050405020304" pitchFamily="18" charset="0"/>
                <a:cs typeface="Times New Roman" panose="02020603050405020304" pitchFamily="18" charset="0"/>
              </a:rPr>
              <a:t>Kako dalje?</a:t>
            </a:r>
          </a:p>
        </p:txBody>
      </p:sp>
      <p:sp>
        <p:nvSpPr>
          <p:cNvPr id="3" name="TekstniOkvir 2"/>
          <p:cNvSpPr txBox="1"/>
          <p:nvPr/>
        </p:nvSpPr>
        <p:spPr>
          <a:xfrm>
            <a:off x="988142" y="1690688"/>
            <a:ext cx="10073148" cy="3785652"/>
          </a:xfrm>
          <a:prstGeom prst="rect">
            <a:avLst/>
          </a:prstGeom>
          <a:noFill/>
        </p:spPr>
        <p:txBody>
          <a:bodyPr wrap="square" rtlCol="0">
            <a:spAutoFit/>
          </a:bodyPr>
          <a:lstStyle/>
          <a:p>
            <a:pPr marL="285750" indent="-285750">
              <a:buFont typeface="Arial" panose="020B0604020202020204" pitchFamily="34" charset="0"/>
              <a:buChar char="•"/>
            </a:pPr>
            <a:r>
              <a:rPr lang="hr-HR" sz="2400" dirty="0">
                <a:latin typeface="Times New Roman" panose="02020603050405020304" pitchFamily="18" charset="0"/>
                <a:cs typeface="Times New Roman" panose="02020603050405020304" pitchFamily="18" charset="0"/>
              </a:rPr>
              <a:t>U suradnji s institucijama nadležnim za podatke o populaciji raditi na procedurama unapređenja </a:t>
            </a:r>
            <a:r>
              <a:rPr lang="hr-HR" sz="2400" b="1" dirty="0">
                <a:latin typeface="Times New Roman" panose="02020603050405020304" pitchFamily="18" charset="0"/>
                <a:cs typeface="Times New Roman" panose="02020603050405020304" pitchFamily="18" charset="0"/>
              </a:rPr>
              <a:t>kvalitete podataka </a:t>
            </a:r>
            <a:r>
              <a:rPr lang="hr-HR" sz="2400" dirty="0">
                <a:latin typeface="Times New Roman" panose="02020603050405020304" pitchFamily="18" charset="0"/>
                <a:cs typeface="Times New Roman" panose="02020603050405020304" pitchFamily="18" charset="0"/>
              </a:rPr>
              <a:t>o</a:t>
            </a:r>
            <a:r>
              <a:rPr lang="hr-HR" sz="2400" b="1" dirty="0">
                <a:latin typeface="Times New Roman" panose="02020603050405020304" pitchFamily="18" charset="0"/>
                <a:cs typeface="Times New Roman" panose="02020603050405020304" pitchFamily="18" charset="0"/>
              </a:rPr>
              <a:t> </a:t>
            </a:r>
            <a:r>
              <a:rPr lang="hr-HR" sz="2400" dirty="0">
                <a:latin typeface="Times New Roman" panose="02020603050405020304" pitchFamily="18" charset="0"/>
                <a:cs typeface="Times New Roman" panose="02020603050405020304" pitchFamily="18" charset="0"/>
              </a:rPr>
              <a:t>osobama ciljnih skupina,</a:t>
            </a:r>
          </a:p>
          <a:p>
            <a:endParaRPr lang="hr-HR"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r-HR" sz="2400" b="1" dirty="0">
                <a:latin typeface="Times New Roman" panose="02020603050405020304" pitchFamily="18" charset="0"/>
                <a:cs typeface="Times New Roman" panose="02020603050405020304" pitchFamily="18" charset="0"/>
              </a:rPr>
              <a:t>Razvojem xml poruka </a:t>
            </a:r>
            <a:r>
              <a:rPr lang="hr-HR" sz="2400" dirty="0">
                <a:latin typeface="Times New Roman" panose="02020603050405020304" pitchFamily="18" charset="0"/>
                <a:cs typeface="Times New Roman" panose="02020603050405020304" pitchFamily="18" charset="0"/>
              </a:rPr>
              <a:t>omogućiti razmjenu podataka između aplikacija</a:t>
            </a:r>
            <a:r>
              <a:rPr lang="hr-HR" sz="2400" b="1" dirty="0">
                <a:latin typeface="Times New Roman" panose="02020603050405020304" pitchFamily="18" charset="0"/>
                <a:cs typeface="Times New Roman" panose="02020603050405020304" pitchFamily="18" charset="0"/>
              </a:rPr>
              <a:t> </a:t>
            </a:r>
            <a:r>
              <a:rPr lang="hr-HR" sz="2400" dirty="0">
                <a:latin typeface="Times New Roman" panose="02020603050405020304" pitchFamily="18" charset="0"/>
                <a:cs typeface="Times New Roman" panose="02020603050405020304" pitchFamily="18" charset="0"/>
              </a:rPr>
              <a:t>i na taj način izbjeći dvostruko upisivanje</a:t>
            </a:r>
            <a:r>
              <a:rPr lang="hr-HR" sz="24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Ugovaranje </a:t>
            </a:r>
            <a:r>
              <a:rPr lang="hr-HR" sz="2400" b="1" dirty="0" smtClean="0">
                <a:latin typeface="Times New Roman" panose="02020603050405020304" pitchFamily="18" charset="0"/>
                <a:cs typeface="Times New Roman" panose="02020603050405020304" pitchFamily="18" charset="0"/>
              </a:rPr>
              <a:t>održavanja sustava </a:t>
            </a:r>
            <a:r>
              <a:rPr lang="hr-HR" sz="2400" dirty="0" smtClean="0">
                <a:latin typeface="Times New Roman" panose="02020603050405020304" pitchFamily="18" charset="0"/>
                <a:cs typeface="Times New Roman" panose="02020603050405020304" pitchFamily="18" charset="0"/>
              </a:rPr>
              <a:t>bez čega postoji stalna prijetnja urušavanja programa i prestanka rada aplikacije,</a:t>
            </a:r>
          </a:p>
          <a:p>
            <a:pPr marL="285750" indent="-285750"/>
            <a:endParaRPr lang="hr-HR" sz="2400" dirty="0">
              <a:latin typeface="Times New Roman" panose="02020603050405020304" pitchFamily="18" charset="0"/>
              <a:cs typeface="Times New Roman" panose="02020603050405020304" pitchFamily="18" charset="0"/>
            </a:endParaRPr>
          </a:p>
          <a:p>
            <a:endParaRPr lang="hr-HR"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hr-H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1243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20213" y="560439"/>
            <a:ext cx="10515600" cy="5501148"/>
          </a:xfrm>
        </p:spPr>
        <p:txBody>
          <a:bodyPr>
            <a:noAutofit/>
          </a:bodyPr>
          <a:lstStyle/>
          <a:p>
            <a:r>
              <a:rPr lang="hr-HR" dirty="0" err="1">
                <a:latin typeface="Times New Roman" panose="02020603050405020304" pitchFamily="18" charset="0"/>
                <a:cs typeface="Times New Roman" panose="02020603050405020304" pitchFamily="18" charset="0"/>
              </a:rPr>
              <a:t>Croscreening</a:t>
            </a:r>
            <a:r>
              <a:rPr lang="hr-HR" dirty="0">
                <a:latin typeface="Times New Roman" panose="02020603050405020304" pitchFamily="18" charset="0"/>
                <a:cs typeface="Times New Roman" panose="02020603050405020304" pitchFamily="18" charset="0"/>
              </a:rPr>
              <a:t> projekt </a:t>
            </a:r>
            <a:r>
              <a:rPr lang="hr-HR" sz="3200" dirty="0">
                <a:latin typeface="Times New Roman" panose="02020603050405020304" pitchFamily="18" charset="0"/>
                <a:cs typeface="Times New Roman" panose="02020603050405020304" pitchFamily="18" charset="0"/>
              </a:rPr>
              <a:t/>
            </a:r>
            <a:br>
              <a:rPr lang="hr-HR" sz="3200" dirty="0">
                <a:latin typeface="Times New Roman" panose="02020603050405020304" pitchFamily="18" charset="0"/>
                <a:cs typeface="Times New Roman" panose="02020603050405020304" pitchFamily="18" charset="0"/>
              </a:rPr>
            </a:br>
            <a:r>
              <a:rPr lang="hr-HR" sz="3200" dirty="0">
                <a:latin typeface="Times New Roman" panose="02020603050405020304" pitchFamily="18" charset="0"/>
                <a:cs typeface="Times New Roman" panose="02020603050405020304" pitchFamily="18" charset="0"/>
              </a:rPr>
              <a:t/>
            </a:r>
            <a:br>
              <a:rPr lang="hr-HR" sz="3200" dirty="0">
                <a:latin typeface="Times New Roman" panose="02020603050405020304" pitchFamily="18" charset="0"/>
                <a:cs typeface="Times New Roman" panose="02020603050405020304" pitchFamily="18" charset="0"/>
              </a:rPr>
            </a:br>
            <a:r>
              <a:rPr lang="hr-HR" sz="3200" dirty="0">
                <a:latin typeface="Times New Roman" panose="02020603050405020304" pitchFamily="18" charset="0"/>
                <a:cs typeface="Times New Roman" panose="02020603050405020304" pitchFamily="18" charset="0"/>
              </a:rPr>
              <a:t>Primjenom elektronske ONKO+ poruke unaprijediti bilježenje ishoda programa probira kroz povezivanje Registra za rak i NPP-IS putem CEZIH-a koji će relevantnim sudionicima distribuirati informacije o novo otkrivenim </a:t>
            </a:r>
            <a:r>
              <a:rPr lang="hr-HR" sz="3200" dirty="0" err="1">
                <a:latin typeface="Times New Roman" panose="02020603050405020304" pitchFamily="18" charset="0"/>
                <a:cs typeface="Times New Roman" panose="02020603050405020304" pitchFamily="18" charset="0"/>
              </a:rPr>
              <a:t>pre-kancerozama</a:t>
            </a:r>
            <a:r>
              <a:rPr lang="hr-HR" sz="3200" dirty="0">
                <a:latin typeface="Times New Roman" panose="02020603050405020304" pitchFamily="18" charset="0"/>
                <a:cs typeface="Times New Roman" panose="02020603050405020304" pitchFamily="18" charset="0"/>
              </a:rPr>
              <a:t> i karcinomima u RH.</a:t>
            </a:r>
            <a:br>
              <a:rPr lang="hr-HR" sz="3200" dirty="0">
                <a:latin typeface="Times New Roman" panose="02020603050405020304" pitchFamily="18" charset="0"/>
                <a:cs typeface="Times New Roman" panose="02020603050405020304" pitchFamily="18" charset="0"/>
              </a:rPr>
            </a:br>
            <a:r>
              <a:rPr lang="hr-HR" sz="3200" dirty="0">
                <a:latin typeface="Times New Roman" panose="02020603050405020304" pitchFamily="18" charset="0"/>
                <a:cs typeface="Times New Roman" panose="02020603050405020304" pitchFamily="18" charset="0"/>
              </a:rPr>
              <a:t> </a:t>
            </a:r>
            <a:br>
              <a:rPr lang="hr-HR" sz="3200" dirty="0">
                <a:latin typeface="Times New Roman" panose="02020603050405020304" pitchFamily="18" charset="0"/>
                <a:cs typeface="Times New Roman" panose="02020603050405020304" pitchFamily="18" charset="0"/>
              </a:rPr>
            </a:br>
            <a:r>
              <a:rPr lang="hr-HR" sz="3200" dirty="0">
                <a:latin typeface="Times New Roman" panose="02020603050405020304" pitchFamily="18" charset="0"/>
                <a:cs typeface="Times New Roman" panose="02020603050405020304" pitchFamily="18" charset="0"/>
              </a:rPr>
              <a:t/>
            </a:r>
            <a:br>
              <a:rPr lang="hr-HR" sz="3200" dirty="0">
                <a:latin typeface="Times New Roman" panose="02020603050405020304" pitchFamily="18" charset="0"/>
                <a:cs typeface="Times New Roman" panose="02020603050405020304" pitchFamily="18" charset="0"/>
              </a:rPr>
            </a:br>
            <a:endParaRPr lang="hr-H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947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20213" y="1445601"/>
            <a:ext cx="11047244" cy="4424516"/>
          </a:xfrm>
        </p:spPr>
        <p:txBody>
          <a:bodyPr>
            <a:noAutofit/>
          </a:bodyPr>
          <a:lstStyle/>
          <a:p>
            <a:r>
              <a:rPr lang="hr-HR" sz="3200" dirty="0">
                <a:latin typeface="Times New Roman" panose="02020603050405020304" pitchFamily="18" charset="0"/>
                <a:cs typeface="Times New Roman" panose="02020603050405020304" pitchFamily="18" charset="0"/>
              </a:rPr>
              <a:t/>
            </a:r>
            <a:br>
              <a:rPr lang="hr-HR" sz="3200" dirty="0">
                <a:latin typeface="Times New Roman" panose="02020603050405020304" pitchFamily="18" charset="0"/>
                <a:cs typeface="Times New Roman" panose="02020603050405020304" pitchFamily="18" charset="0"/>
              </a:rPr>
            </a:br>
            <a:r>
              <a:rPr lang="hr-HR" sz="3200" dirty="0">
                <a:latin typeface="Times New Roman" panose="02020603050405020304" pitchFamily="18" charset="0"/>
                <a:cs typeface="Times New Roman" panose="02020603050405020304" pitchFamily="18" charset="0"/>
              </a:rPr>
              <a:t>Papirnati </a:t>
            </a:r>
            <a:r>
              <a:rPr lang="hr-HR" sz="3200" dirty="0" err="1">
                <a:latin typeface="Times New Roman" panose="02020603050405020304" pitchFamily="18" charset="0"/>
                <a:cs typeface="Times New Roman" panose="02020603050405020304" pitchFamily="18" charset="0"/>
              </a:rPr>
              <a:t>Onko</a:t>
            </a:r>
            <a:r>
              <a:rPr lang="hr-HR" sz="3200" dirty="0">
                <a:latin typeface="Times New Roman" panose="02020603050405020304" pitchFamily="18" charset="0"/>
                <a:cs typeface="Times New Roman" panose="02020603050405020304" pitchFamily="18" charset="0"/>
              </a:rPr>
              <a:t>-obrazac zamjenjuje se elektronskom porukom koja je usklađena s </a:t>
            </a:r>
            <a:r>
              <a:rPr lang="hr-HR" sz="3200" dirty="0" err="1">
                <a:latin typeface="Times New Roman" panose="02020603050405020304" pitchFamily="18" charset="0"/>
                <a:cs typeface="Times New Roman" panose="02020603050405020304" pitchFamily="18" charset="0"/>
              </a:rPr>
              <a:t>međuarodnim</a:t>
            </a:r>
            <a:r>
              <a:rPr lang="hr-HR" sz="3200" dirty="0">
                <a:latin typeface="Times New Roman" panose="02020603050405020304" pitchFamily="18" charset="0"/>
                <a:cs typeface="Times New Roman" panose="02020603050405020304" pitchFamily="18" charset="0"/>
              </a:rPr>
              <a:t> standardima. </a:t>
            </a:r>
            <a:br>
              <a:rPr lang="hr-HR" sz="3200" dirty="0">
                <a:latin typeface="Times New Roman" panose="02020603050405020304" pitchFamily="18" charset="0"/>
                <a:cs typeface="Times New Roman" panose="02020603050405020304" pitchFamily="18" charset="0"/>
              </a:rPr>
            </a:br>
            <a:r>
              <a:rPr lang="hr-HR" sz="3200" dirty="0">
                <a:latin typeface="Times New Roman" panose="02020603050405020304" pitchFamily="18" charset="0"/>
                <a:cs typeface="Times New Roman" panose="02020603050405020304" pitchFamily="18" charset="0"/>
              </a:rPr>
              <a:t/>
            </a:r>
            <a:br>
              <a:rPr lang="hr-HR" sz="3200" dirty="0">
                <a:latin typeface="Times New Roman" panose="02020603050405020304" pitchFamily="18" charset="0"/>
                <a:cs typeface="Times New Roman" panose="02020603050405020304" pitchFamily="18" charset="0"/>
              </a:rPr>
            </a:br>
            <a:r>
              <a:rPr lang="hr-HR" sz="3200" dirty="0">
                <a:latin typeface="Times New Roman" panose="02020603050405020304" pitchFamily="18" charset="0"/>
                <a:cs typeface="Times New Roman" panose="02020603050405020304" pitchFamily="18" charset="0"/>
              </a:rPr>
              <a:t>Jedinstvena poruka koju će koristit svi koji dijagnosticiraju i liječe rak.</a:t>
            </a:r>
            <a:br>
              <a:rPr lang="hr-HR" sz="3200" dirty="0">
                <a:latin typeface="Times New Roman" panose="02020603050405020304" pitchFamily="18" charset="0"/>
                <a:cs typeface="Times New Roman" panose="02020603050405020304" pitchFamily="18" charset="0"/>
              </a:rPr>
            </a:br>
            <a:r>
              <a:rPr lang="hr-HR" sz="3200" dirty="0">
                <a:latin typeface="Times New Roman" panose="02020603050405020304" pitchFamily="18" charset="0"/>
                <a:cs typeface="Times New Roman" panose="02020603050405020304" pitchFamily="18" charset="0"/>
              </a:rPr>
              <a:t/>
            </a:r>
            <a:br>
              <a:rPr lang="hr-HR" sz="3200" dirty="0">
                <a:latin typeface="Times New Roman" panose="02020603050405020304" pitchFamily="18" charset="0"/>
                <a:cs typeface="Times New Roman" panose="02020603050405020304" pitchFamily="18" charset="0"/>
              </a:rPr>
            </a:br>
            <a:r>
              <a:rPr lang="hr-HR" sz="3200" dirty="0">
                <a:latin typeface="Times New Roman" panose="02020603050405020304" pitchFamily="18" charset="0"/>
                <a:cs typeface="Times New Roman" panose="02020603050405020304" pitchFamily="18" charset="0"/>
              </a:rPr>
              <a:t>CEZIH će </a:t>
            </a:r>
            <a:r>
              <a:rPr lang="hr-HR" sz="3200" dirty="0" smtClean="0">
                <a:latin typeface="Times New Roman" panose="02020603050405020304" pitchFamily="18" charset="0"/>
                <a:cs typeface="Times New Roman" panose="02020603050405020304" pitchFamily="18" charset="0"/>
              </a:rPr>
              <a:t>poruke </a:t>
            </a:r>
            <a:r>
              <a:rPr lang="hr-HR" sz="3200" dirty="0">
                <a:latin typeface="Times New Roman" panose="02020603050405020304" pitchFamily="18" charset="0"/>
                <a:cs typeface="Times New Roman" panose="02020603050405020304" pitchFamily="18" charset="0"/>
              </a:rPr>
              <a:t>zaprimati i </a:t>
            </a:r>
            <a:r>
              <a:rPr lang="hr-HR" sz="3200" dirty="0" smtClean="0">
                <a:latin typeface="Times New Roman" panose="02020603050405020304" pitchFamily="18" charset="0"/>
                <a:cs typeface="Times New Roman" panose="02020603050405020304" pitchFamily="18" charset="0"/>
              </a:rPr>
              <a:t>proslijeđivati </a:t>
            </a:r>
            <a:r>
              <a:rPr lang="hr-HR" sz="3200" dirty="0">
                <a:latin typeface="Times New Roman" panose="02020603050405020304" pitchFamily="18" charset="0"/>
                <a:cs typeface="Times New Roman" panose="02020603050405020304" pitchFamily="18" charset="0"/>
              </a:rPr>
              <a:t>dalje odgovarajućim primateljima.</a:t>
            </a:r>
            <a:br>
              <a:rPr lang="hr-HR" sz="3200" dirty="0">
                <a:latin typeface="Times New Roman" panose="02020603050405020304" pitchFamily="18" charset="0"/>
                <a:cs typeface="Times New Roman" panose="02020603050405020304" pitchFamily="18" charset="0"/>
              </a:rPr>
            </a:br>
            <a:r>
              <a:rPr lang="hr-HR" sz="3200" dirty="0">
                <a:latin typeface="Times New Roman" panose="02020603050405020304" pitchFamily="18" charset="0"/>
                <a:cs typeface="Times New Roman" panose="02020603050405020304" pitchFamily="18" charset="0"/>
              </a:rPr>
              <a:t/>
            </a:r>
            <a:br>
              <a:rPr lang="hr-HR" sz="3200" dirty="0">
                <a:latin typeface="Times New Roman" panose="02020603050405020304" pitchFamily="18" charset="0"/>
                <a:cs typeface="Times New Roman" panose="02020603050405020304" pitchFamily="18" charset="0"/>
              </a:rPr>
            </a:br>
            <a:endParaRPr lang="hr-HR" sz="3200" dirty="0">
              <a:latin typeface="Times New Roman" panose="02020603050405020304" pitchFamily="18" charset="0"/>
              <a:cs typeface="Times New Roman" panose="02020603050405020304" pitchFamily="18" charset="0"/>
            </a:endParaRPr>
          </a:p>
        </p:txBody>
      </p:sp>
      <p:sp>
        <p:nvSpPr>
          <p:cNvPr id="3" name="TekstniOkvir 2"/>
          <p:cNvSpPr txBox="1"/>
          <p:nvPr/>
        </p:nvSpPr>
        <p:spPr>
          <a:xfrm>
            <a:off x="720213" y="546879"/>
            <a:ext cx="6755408" cy="707886"/>
          </a:xfrm>
          <a:prstGeom prst="rect">
            <a:avLst/>
          </a:prstGeom>
          <a:noFill/>
        </p:spPr>
        <p:txBody>
          <a:bodyPr wrap="square" rtlCol="0">
            <a:spAutoFit/>
          </a:bodyPr>
          <a:lstStyle/>
          <a:p>
            <a:r>
              <a:rPr lang="hr-HR" sz="4000" dirty="0">
                <a:latin typeface="Times New Roman" panose="02020603050405020304" pitchFamily="18" charset="0"/>
                <a:cs typeface="Times New Roman" panose="02020603050405020304" pitchFamily="18" charset="0"/>
              </a:rPr>
              <a:t>Zašto ONKO+ poruka?</a:t>
            </a:r>
          </a:p>
        </p:txBody>
      </p:sp>
    </p:spTree>
    <p:extLst>
      <p:ext uri="{BB962C8B-B14F-4D97-AF65-F5344CB8AC3E}">
        <p14:creationId xmlns:p14="http://schemas.microsoft.com/office/powerpoint/2010/main" val="291006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98206" y="471948"/>
            <a:ext cx="11061291" cy="3130089"/>
          </a:xfrm>
        </p:spPr>
        <p:txBody>
          <a:bodyPr>
            <a:noAutofit/>
          </a:bodyPr>
          <a:lstStyle/>
          <a:p>
            <a:r>
              <a:rPr lang="hr-HR" sz="3200" b="1" dirty="0" smtClean="0">
                <a:latin typeface="Times New Roman" panose="02020603050405020304" pitchFamily="18" charset="0"/>
                <a:cs typeface="Times New Roman" panose="02020603050405020304" pitchFamily="18" charset="0"/>
              </a:rPr>
              <a:t>Hrvatski registar za rak i registar Nacionalnih preventivnih  programa ranog otkrivanja raka</a:t>
            </a:r>
            <a:br>
              <a:rPr lang="hr-HR" sz="3200" b="1" dirty="0" smtClean="0">
                <a:latin typeface="Times New Roman" panose="02020603050405020304" pitchFamily="18" charset="0"/>
                <a:cs typeface="Times New Roman" panose="02020603050405020304" pitchFamily="18" charset="0"/>
              </a:rPr>
            </a:br>
            <a:r>
              <a:rPr lang="hr-HR" sz="3200" b="1" dirty="0" smtClean="0">
                <a:latin typeface="Times New Roman" panose="02020603050405020304" pitchFamily="18" charset="0"/>
                <a:cs typeface="Times New Roman" panose="02020603050405020304" pitchFamily="18" charset="0"/>
              </a:rPr>
              <a:t/>
            </a:r>
            <a:br>
              <a:rPr lang="hr-HR" sz="3200" b="1" dirty="0" smtClean="0">
                <a:latin typeface="Times New Roman" panose="02020603050405020304" pitchFamily="18" charset="0"/>
                <a:cs typeface="Times New Roman" panose="02020603050405020304" pitchFamily="18" charset="0"/>
              </a:rPr>
            </a:br>
            <a:r>
              <a:rPr lang="hr-HR" sz="3200" i="1" dirty="0" smtClean="0">
                <a:latin typeface="Times New Roman" panose="02020603050405020304" pitchFamily="18" charset="0"/>
                <a:cs typeface="Times New Roman" panose="02020603050405020304" pitchFamily="18" charset="0"/>
              </a:rPr>
              <a:t>Croatian cancer and screening registry</a:t>
            </a:r>
            <a:endParaRPr lang="hr-HR" sz="3200" i="1" dirty="0">
              <a:latin typeface="Times New Roman" panose="02020603050405020304" pitchFamily="18" charset="0"/>
              <a:cs typeface="Times New Roman" panose="02020603050405020304" pitchFamily="18" charset="0"/>
            </a:endParaRPr>
          </a:p>
        </p:txBody>
      </p:sp>
      <p:sp>
        <p:nvSpPr>
          <p:cNvPr id="3" name="Podnaslov 2"/>
          <p:cNvSpPr>
            <a:spLocks noGrp="1"/>
          </p:cNvSpPr>
          <p:nvPr>
            <p:ph type="subTitle" idx="1"/>
          </p:nvPr>
        </p:nvSpPr>
        <p:spPr>
          <a:xfrm>
            <a:off x="707923" y="3602037"/>
            <a:ext cx="10751574" cy="2916749"/>
          </a:xfrm>
        </p:spPr>
        <p:txBody>
          <a:bodyPr>
            <a:noAutofit/>
          </a:bodyPr>
          <a:lstStyle/>
          <a:p>
            <a:endParaRPr lang="hr-HR" sz="1400" dirty="0">
              <a:latin typeface="Times New Roman" panose="02020603050405020304" pitchFamily="18" charset="0"/>
              <a:cs typeface="Times New Roman" panose="02020603050405020304" pitchFamily="18" charset="0"/>
            </a:endParaRPr>
          </a:p>
          <a:p>
            <a:endParaRPr lang="hr-HR" sz="1400" dirty="0">
              <a:latin typeface="Times New Roman" panose="02020603050405020304" pitchFamily="18" charset="0"/>
              <a:cs typeface="Times New Roman" panose="02020603050405020304" pitchFamily="18" charset="0"/>
            </a:endParaRPr>
          </a:p>
          <a:p>
            <a:r>
              <a:rPr lang="hr-HR" sz="1400" dirty="0">
                <a:latin typeface="Times New Roman" panose="02020603050405020304" pitchFamily="18" charset="0"/>
                <a:cs typeface="Times New Roman" panose="02020603050405020304" pitchFamily="18" charset="0"/>
              </a:rPr>
              <a:t>Marijan Erceg</a:t>
            </a:r>
          </a:p>
          <a:p>
            <a:endParaRPr lang="hr-HR" sz="1400" dirty="0">
              <a:latin typeface="Times New Roman" panose="02020603050405020304" pitchFamily="18" charset="0"/>
              <a:cs typeface="Times New Roman" panose="02020603050405020304" pitchFamily="18" charset="0"/>
            </a:endParaRPr>
          </a:p>
          <a:p>
            <a:r>
              <a:rPr lang="hr-HR" sz="1400" dirty="0">
                <a:latin typeface="Times New Roman" panose="02020603050405020304" pitchFamily="18" charset="0"/>
                <a:cs typeface="Times New Roman" panose="02020603050405020304" pitchFamily="18" charset="0"/>
              </a:rPr>
              <a:t>Hrvatski zavod za javno zdravstvo</a:t>
            </a:r>
          </a:p>
          <a:p>
            <a:r>
              <a:rPr lang="hr-HR" sz="1400" i="1" dirty="0">
                <a:latin typeface="Times New Roman" panose="02020603050405020304" pitchFamily="18" charset="0"/>
                <a:cs typeface="Times New Roman" panose="02020603050405020304" pitchFamily="18" charset="0"/>
              </a:rPr>
              <a:t>Croatian Institute </a:t>
            </a:r>
            <a:r>
              <a:rPr lang="hr-HR" sz="1400" i="1" dirty="0" err="1">
                <a:latin typeface="Times New Roman" panose="02020603050405020304" pitchFamily="18" charset="0"/>
                <a:cs typeface="Times New Roman" panose="02020603050405020304" pitchFamily="18" charset="0"/>
              </a:rPr>
              <a:t>of</a:t>
            </a:r>
            <a:r>
              <a:rPr lang="hr-HR" sz="1400" i="1" dirty="0">
                <a:latin typeface="Times New Roman" panose="02020603050405020304" pitchFamily="18" charset="0"/>
                <a:cs typeface="Times New Roman" panose="02020603050405020304" pitchFamily="18" charset="0"/>
              </a:rPr>
              <a:t> </a:t>
            </a:r>
            <a:r>
              <a:rPr lang="hr-HR" sz="1400" i="1" dirty="0" err="1">
                <a:latin typeface="Times New Roman" panose="02020603050405020304" pitchFamily="18" charset="0"/>
                <a:cs typeface="Times New Roman" panose="02020603050405020304" pitchFamily="18" charset="0"/>
              </a:rPr>
              <a:t>Public</a:t>
            </a:r>
            <a:r>
              <a:rPr lang="hr-HR" sz="1400" i="1" dirty="0">
                <a:latin typeface="Times New Roman" panose="02020603050405020304" pitchFamily="18" charset="0"/>
                <a:cs typeface="Times New Roman" panose="02020603050405020304" pitchFamily="18" charset="0"/>
              </a:rPr>
              <a:t> Health</a:t>
            </a:r>
          </a:p>
          <a:p>
            <a:endParaRPr lang="hr-HR" sz="1400" dirty="0">
              <a:latin typeface="Times New Roman" panose="02020603050405020304" pitchFamily="18" charset="0"/>
              <a:cs typeface="Times New Roman" panose="02020603050405020304" pitchFamily="18" charset="0"/>
            </a:endParaRPr>
          </a:p>
          <a:p>
            <a:endParaRPr lang="hr-HR" sz="1400" dirty="0">
              <a:latin typeface="Times New Roman" panose="02020603050405020304" pitchFamily="18" charset="0"/>
              <a:cs typeface="Times New Roman" panose="02020603050405020304" pitchFamily="18" charset="0"/>
            </a:endParaRPr>
          </a:p>
          <a:p>
            <a:r>
              <a:rPr lang="hr-HR" sz="1400" dirty="0" smtClean="0">
                <a:latin typeface="Times New Roman" panose="02020603050405020304" pitchFamily="18" charset="0"/>
                <a:cs typeface="Times New Roman" panose="02020603050405020304" pitchFamily="18" charset="0"/>
              </a:rPr>
              <a:t>Split, 20.2.2017</a:t>
            </a:r>
            <a:r>
              <a:rPr lang="hr-HR"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6895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ONKO+ poruka – temeljni </a:t>
            </a:r>
            <a:r>
              <a:rPr lang="hr-HR" dirty="0" smtClean="0"/>
              <a:t>koncept procesa</a:t>
            </a:r>
            <a:endParaRPr lang="hr-HR" dirty="0"/>
          </a:p>
        </p:txBody>
      </p:sp>
      <p:graphicFrame>
        <p:nvGraphicFramePr>
          <p:cNvPr id="3" name="Object 4"/>
          <p:cNvGraphicFramePr>
            <a:graphicFrameLocks noChangeAspect="1"/>
          </p:cNvGraphicFramePr>
          <p:nvPr>
            <p:extLst>
              <p:ext uri="{D42A27DB-BD31-4B8C-83A1-F6EECF244321}">
                <p14:modId xmlns:p14="http://schemas.microsoft.com/office/powerpoint/2010/main" val="4233469836"/>
              </p:ext>
            </p:extLst>
          </p:nvPr>
        </p:nvGraphicFramePr>
        <p:xfrm>
          <a:off x="1576945" y="1690688"/>
          <a:ext cx="8524875" cy="4133850"/>
        </p:xfrm>
        <a:graphic>
          <a:graphicData uri="http://schemas.openxmlformats.org/presentationml/2006/ole">
            <mc:AlternateContent xmlns:mc="http://schemas.openxmlformats.org/markup-compatibility/2006">
              <mc:Choice xmlns:v="urn:schemas-microsoft-com:vml" Requires="v">
                <p:oleObj spid="_x0000_s1185" r:id="rId3" imgW="9706043" imgH="4705440" progId="">
                  <p:embed/>
                </p:oleObj>
              </mc:Choice>
              <mc:Fallback>
                <p:oleObj r:id="rId3" imgW="9706043" imgH="4705440" progId="">
                  <p:embed/>
                  <p:pic>
                    <p:nvPicPr>
                      <p:cNvPr id="0" name="Picture 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945" y="1690688"/>
                        <a:ext cx="8524875" cy="413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55757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cstate="print"/>
          <a:stretch>
            <a:fillRect/>
          </a:stretch>
        </p:blipFill>
        <p:spPr>
          <a:xfrm>
            <a:off x="6224336" y="0"/>
            <a:ext cx="4675238" cy="6805050"/>
          </a:xfrm>
          <a:prstGeom prst="rect">
            <a:avLst/>
          </a:prstGeom>
        </p:spPr>
      </p:pic>
      <p:sp>
        <p:nvSpPr>
          <p:cNvPr id="2" name="TekstniOkvir 1"/>
          <p:cNvSpPr txBox="1"/>
          <p:nvPr/>
        </p:nvSpPr>
        <p:spPr>
          <a:xfrm>
            <a:off x="1026695" y="2982034"/>
            <a:ext cx="4973052" cy="1200329"/>
          </a:xfrm>
          <a:prstGeom prst="rect">
            <a:avLst/>
          </a:prstGeom>
          <a:noFill/>
        </p:spPr>
        <p:txBody>
          <a:bodyPr wrap="square" rtlCol="0">
            <a:spAutoFit/>
          </a:bodyPr>
          <a:lstStyle/>
          <a:p>
            <a:r>
              <a:rPr lang="hr-HR" sz="2400" dirty="0">
                <a:latin typeface="Times New Roman" panose="02020603050405020304" pitchFamily="18" charset="0"/>
                <a:cs typeface="Times New Roman" panose="02020603050405020304" pitchFamily="18" charset="0"/>
              </a:rPr>
              <a:t>Poruka razvijena na osnovu detaljne snimke procesa u zdravstvenim ustanovama.</a:t>
            </a:r>
          </a:p>
        </p:txBody>
      </p:sp>
    </p:spTree>
    <p:extLst>
      <p:ext uri="{BB962C8B-B14F-4D97-AF65-F5344CB8AC3E}">
        <p14:creationId xmlns:p14="http://schemas.microsoft.com/office/powerpoint/2010/main" val="1635313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49595"/>
            <a:ext cx="10515600" cy="1074521"/>
          </a:xfrm>
        </p:spPr>
        <p:txBody>
          <a:bodyPr/>
          <a:lstStyle/>
          <a:p>
            <a:r>
              <a:rPr lang="hr-HR" dirty="0"/>
              <a:t>Primjer procesa – negativan nalaz</a:t>
            </a:r>
          </a:p>
        </p:txBody>
      </p:sp>
      <p:pic>
        <p:nvPicPr>
          <p:cNvPr id="3" name="Slika 2"/>
          <p:cNvPicPr>
            <a:picLocks noChangeAspect="1"/>
          </p:cNvPicPr>
          <p:nvPr/>
        </p:nvPicPr>
        <p:blipFill>
          <a:blip r:embed="rId2" cstate="print"/>
          <a:stretch>
            <a:fillRect/>
          </a:stretch>
        </p:blipFill>
        <p:spPr>
          <a:xfrm>
            <a:off x="2476041" y="1475158"/>
            <a:ext cx="7239918" cy="5117051"/>
          </a:xfrm>
          <a:prstGeom prst="rect">
            <a:avLst/>
          </a:prstGeom>
        </p:spPr>
      </p:pic>
    </p:spTree>
    <p:extLst>
      <p:ext uri="{BB962C8B-B14F-4D97-AF65-F5344CB8AC3E}">
        <p14:creationId xmlns:p14="http://schemas.microsoft.com/office/powerpoint/2010/main" val="685208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52948" y="173397"/>
            <a:ext cx="10515600" cy="962230"/>
          </a:xfrm>
        </p:spPr>
        <p:txBody>
          <a:bodyPr/>
          <a:lstStyle/>
          <a:p>
            <a:r>
              <a:rPr lang="hr-HR" dirty="0"/>
              <a:t>Primjer procesa – pozitivna dijagnoza</a:t>
            </a:r>
          </a:p>
        </p:txBody>
      </p:sp>
      <p:pic>
        <p:nvPicPr>
          <p:cNvPr id="3" name="Slika 2"/>
          <p:cNvPicPr>
            <a:picLocks noChangeAspect="1"/>
          </p:cNvPicPr>
          <p:nvPr/>
        </p:nvPicPr>
        <p:blipFill>
          <a:blip r:embed="rId2" cstate="print"/>
          <a:stretch>
            <a:fillRect/>
          </a:stretch>
        </p:blipFill>
        <p:spPr>
          <a:xfrm>
            <a:off x="2064143" y="1335521"/>
            <a:ext cx="7562269" cy="5278338"/>
          </a:xfrm>
          <a:prstGeom prst="rect">
            <a:avLst/>
          </a:prstGeom>
        </p:spPr>
      </p:pic>
    </p:spTree>
    <p:extLst>
      <p:ext uri="{BB962C8B-B14F-4D97-AF65-F5344CB8AC3E}">
        <p14:creationId xmlns:p14="http://schemas.microsoft.com/office/powerpoint/2010/main" val="4183118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917985"/>
          </a:xfrm>
        </p:spPr>
        <p:txBody>
          <a:bodyPr>
            <a:normAutofit fontScale="90000"/>
          </a:bodyPr>
          <a:lstStyle/>
          <a:p>
            <a:r>
              <a:rPr lang="hr-HR" dirty="0"/>
              <a:t>Primjer složenog procesa – pozitivna dijagnoza</a:t>
            </a:r>
          </a:p>
        </p:txBody>
      </p:sp>
      <p:pic>
        <p:nvPicPr>
          <p:cNvPr id="4" name="Slika 3"/>
          <p:cNvPicPr>
            <a:picLocks noChangeAspect="1"/>
          </p:cNvPicPr>
          <p:nvPr/>
        </p:nvPicPr>
        <p:blipFill>
          <a:blip r:embed="rId2" cstate="print"/>
          <a:stretch>
            <a:fillRect/>
          </a:stretch>
        </p:blipFill>
        <p:spPr>
          <a:xfrm>
            <a:off x="2359464" y="1571310"/>
            <a:ext cx="7030619" cy="4954243"/>
          </a:xfrm>
          <a:prstGeom prst="rect">
            <a:avLst/>
          </a:prstGeom>
        </p:spPr>
      </p:pic>
    </p:spTree>
    <p:extLst>
      <p:ext uri="{BB962C8B-B14F-4D97-AF65-F5344CB8AC3E}">
        <p14:creationId xmlns:p14="http://schemas.microsoft.com/office/powerpoint/2010/main" val="3060762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latin typeface="Times New Roman" panose="02020603050405020304" pitchFamily="18" charset="0"/>
                <a:cs typeface="Times New Roman" panose="02020603050405020304" pitchFamily="18" charset="0"/>
              </a:rPr>
              <a:t>Kada se šalje ONKO+ poruka</a:t>
            </a:r>
          </a:p>
        </p:txBody>
      </p:sp>
      <p:sp>
        <p:nvSpPr>
          <p:cNvPr id="3" name="TekstniOkvir 2"/>
          <p:cNvSpPr txBox="1"/>
          <p:nvPr/>
        </p:nvSpPr>
        <p:spPr>
          <a:xfrm>
            <a:off x="1592826" y="2433484"/>
            <a:ext cx="8244348" cy="2308324"/>
          </a:xfrm>
          <a:prstGeom prst="rect">
            <a:avLst/>
          </a:prstGeom>
          <a:noFill/>
        </p:spPr>
        <p:txBody>
          <a:bodyPr wrap="square" rtlCol="0">
            <a:spAutoFit/>
          </a:bodyPr>
          <a:lstStyle/>
          <a:p>
            <a:pPr marL="342900" lvl="0" indent="-342900">
              <a:lnSpc>
                <a:spcPct val="150000"/>
              </a:lnSpc>
              <a:buFont typeface="+mj-lt"/>
              <a:buAutoNum type="arabicPeriod"/>
            </a:pPr>
            <a:r>
              <a:rPr lang="hr-HR" sz="2400" dirty="0">
                <a:latin typeface="Times New Roman" panose="02020603050405020304" pitchFamily="18" charset="0"/>
                <a:cs typeface="Times New Roman" panose="02020603050405020304" pitchFamily="18" charset="0"/>
              </a:rPr>
              <a:t>Prilikom zaključavanja patološkog nalaza, obvezno</a:t>
            </a:r>
          </a:p>
          <a:p>
            <a:pPr marL="342900" lvl="0" indent="-342900">
              <a:lnSpc>
                <a:spcPct val="150000"/>
              </a:lnSpc>
              <a:buFont typeface="+mj-lt"/>
              <a:buAutoNum type="arabicPeriod"/>
            </a:pPr>
            <a:r>
              <a:rPr lang="hr-HR" sz="2400" dirty="0">
                <a:latin typeface="Times New Roman" panose="02020603050405020304" pitchFamily="18" charset="0"/>
                <a:cs typeface="Times New Roman" panose="02020603050405020304" pitchFamily="18" charset="0"/>
              </a:rPr>
              <a:t>Prilikom zaključavanja otpusnog pisma iz bolnice, obvezno</a:t>
            </a:r>
          </a:p>
          <a:p>
            <a:pPr marL="342900" lvl="0" indent="-342900">
              <a:lnSpc>
                <a:spcPct val="150000"/>
              </a:lnSpc>
              <a:buFont typeface="+mj-lt"/>
              <a:buAutoNum type="arabicPeriod"/>
            </a:pPr>
            <a:r>
              <a:rPr lang="hr-HR" sz="2400" dirty="0">
                <a:latin typeface="Times New Roman" panose="02020603050405020304" pitchFamily="18" charset="0"/>
                <a:cs typeface="Times New Roman" panose="02020603050405020304" pitchFamily="18" charset="0"/>
              </a:rPr>
              <a:t>Prilikom zaključavanja nalaza </a:t>
            </a:r>
            <a:r>
              <a:rPr lang="hr-HR" sz="2400" dirty="0" err="1">
                <a:latin typeface="Times New Roman" panose="02020603050405020304" pitchFamily="18" charset="0"/>
                <a:cs typeface="Times New Roman" panose="02020603050405020304" pitchFamily="18" charset="0"/>
              </a:rPr>
              <a:t>citologa</a:t>
            </a:r>
            <a:r>
              <a:rPr lang="hr-HR" sz="2400" dirty="0">
                <a:latin typeface="Times New Roman" panose="02020603050405020304" pitchFamily="18" charset="0"/>
                <a:cs typeface="Times New Roman" panose="02020603050405020304" pitchFamily="18" charset="0"/>
              </a:rPr>
              <a:t>, obvezno</a:t>
            </a:r>
          </a:p>
          <a:p>
            <a:pPr marL="342900" lvl="0" indent="-342900">
              <a:lnSpc>
                <a:spcPct val="150000"/>
              </a:lnSpc>
              <a:buFont typeface="+mj-lt"/>
              <a:buAutoNum type="arabicPeriod"/>
            </a:pPr>
            <a:r>
              <a:rPr lang="hr-HR" sz="2400" dirty="0">
                <a:latin typeface="Times New Roman" panose="02020603050405020304" pitchFamily="18" charset="0"/>
                <a:cs typeface="Times New Roman" panose="02020603050405020304" pitchFamily="18" charset="0"/>
              </a:rPr>
              <a:t>Po procjeni zdravstvenog djelatnika.</a:t>
            </a:r>
          </a:p>
        </p:txBody>
      </p:sp>
    </p:spTree>
    <p:extLst>
      <p:ext uri="{BB962C8B-B14F-4D97-AF65-F5344CB8AC3E}">
        <p14:creationId xmlns:p14="http://schemas.microsoft.com/office/powerpoint/2010/main" val="3729722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dirty="0">
                <a:latin typeface="Times New Roman" panose="02020603050405020304" pitchFamily="18" charset="0"/>
                <a:cs typeface="Times New Roman" panose="02020603050405020304" pitchFamily="18" charset="0"/>
              </a:rPr>
              <a:t>Informacije koje nosi ONKO+ poruka za potrebe NPP-IS</a:t>
            </a:r>
          </a:p>
        </p:txBody>
      </p:sp>
      <p:sp>
        <p:nvSpPr>
          <p:cNvPr id="5" name="TekstniOkvir 4"/>
          <p:cNvSpPr txBox="1"/>
          <p:nvPr/>
        </p:nvSpPr>
        <p:spPr>
          <a:xfrm>
            <a:off x="1017639" y="2182761"/>
            <a:ext cx="8244348" cy="369332"/>
          </a:xfrm>
          <a:prstGeom prst="rect">
            <a:avLst/>
          </a:prstGeom>
          <a:noFill/>
        </p:spPr>
        <p:txBody>
          <a:bodyPr wrap="square" rtlCol="0">
            <a:spAutoFit/>
          </a:bodyPr>
          <a:lstStyle/>
          <a:p>
            <a:endParaRPr lang="hr-HR" dirty="0">
              <a:latin typeface="Times New Roman" panose="02020603050405020304" pitchFamily="18" charset="0"/>
              <a:cs typeface="Times New Roman" panose="02020603050405020304" pitchFamily="18" charset="0"/>
            </a:endParaRPr>
          </a:p>
        </p:txBody>
      </p:sp>
      <p:sp>
        <p:nvSpPr>
          <p:cNvPr id="7" name="TekstniOkvir 6"/>
          <p:cNvSpPr txBox="1"/>
          <p:nvPr/>
        </p:nvSpPr>
        <p:spPr>
          <a:xfrm>
            <a:off x="2204884" y="1828800"/>
            <a:ext cx="5869858" cy="4154984"/>
          </a:xfrm>
          <a:prstGeom prst="rect">
            <a:avLst/>
          </a:prstGeom>
          <a:noFill/>
        </p:spPr>
        <p:txBody>
          <a:bodyPr wrap="square" rtlCol="0">
            <a:spAutoFit/>
          </a:bodyPr>
          <a:lstStyle/>
          <a:p>
            <a:pPr lvl="0"/>
            <a:r>
              <a:rPr lang="hr-HR" sz="2400" dirty="0">
                <a:latin typeface="Times New Roman" panose="02020603050405020304" pitchFamily="18" charset="0"/>
                <a:cs typeface="Times New Roman" panose="02020603050405020304" pitchFamily="18" charset="0"/>
              </a:rPr>
              <a:t>MAMMA program</a:t>
            </a:r>
          </a:p>
          <a:p>
            <a:pPr lvl="1"/>
            <a:r>
              <a:rPr lang="hr-HR" sz="2400" dirty="0">
                <a:latin typeface="Times New Roman" panose="02020603050405020304" pitchFamily="18" charset="0"/>
                <a:cs typeface="Times New Roman" panose="02020603050405020304" pitchFamily="18" charset="0"/>
              </a:rPr>
              <a:t>C50, D05, D24, D48.6</a:t>
            </a:r>
          </a:p>
          <a:p>
            <a:pPr lvl="1"/>
            <a:endParaRPr lang="hr-HR" sz="2400" dirty="0">
              <a:latin typeface="Times New Roman" panose="02020603050405020304" pitchFamily="18" charset="0"/>
              <a:cs typeface="Times New Roman" panose="02020603050405020304" pitchFamily="18" charset="0"/>
            </a:endParaRPr>
          </a:p>
          <a:p>
            <a:pPr lvl="0"/>
            <a:r>
              <a:rPr lang="hr-HR" sz="2400" dirty="0">
                <a:latin typeface="Times New Roman" panose="02020603050405020304" pitchFamily="18" charset="0"/>
                <a:cs typeface="Times New Roman" panose="02020603050405020304" pitchFamily="18" charset="0"/>
              </a:rPr>
              <a:t>CRC program</a:t>
            </a:r>
          </a:p>
          <a:p>
            <a:pPr lvl="1"/>
            <a:r>
              <a:rPr lang="hr-HR" sz="2400" dirty="0">
                <a:latin typeface="Times New Roman" panose="02020603050405020304" pitchFamily="18" charset="0"/>
                <a:cs typeface="Times New Roman" panose="02020603050405020304" pitchFamily="18" charset="0"/>
              </a:rPr>
              <a:t>C18, C19, C20, C21</a:t>
            </a:r>
          </a:p>
          <a:p>
            <a:pPr lvl="1"/>
            <a:r>
              <a:rPr lang="hr-HR" sz="2400" dirty="0">
                <a:latin typeface="Times New Roman" panose="02020603050405020304" pitchFamily="18" charset="0"/>
                <a:cs typeface="Times New Roman" panose="02020603050405020304" pitchFamily="18" charset="0"/>
              </a:rPr>
              <a:t>D01.0, D01.1, D01.2, D01.3, D12, D37.3, D37.4, D37.5</a:t>
            </a:r>
          </a:p>
          <a:p>
            <a:pPr lvl="0"/>
            <a:endParaRPr lang="hr-HR" sz="2400" dirty="0">
              <a:latin typeface="Times New Roman" panose="02020603050405020304" pitchFamily="18" charset="0"/>
              <a:cs typeface="Times New Roman" panose="02020603050405020304" pitchFamily="18" charset="0"/>
            </a:endParaRPr>
          </a:p>
          <a:p>
            <a:pPr lvl="0"/>
            <a:r>
              <a:rPr lang="hr-HR" sz="2400" dirty="0" err="1">
                <a:latin typeface="Times New Roman" panose="02020603050405020304" pitchFamily="18" charset="0"/>
                <a:cs typeface="Times New Roman" panose="02020603050405020304" pitchFamily="18" charset="0"/>
              </a:rPr>
              <a:t>Cerviks</a:t>
            </a:r>
            <a:r>
              <a:rPr lang="hr-HR" sz="2400" dirty="0">
                <a:latin typeface="Times New Roman" panose="02020603050405020304" pitchFamily="18" charset="0"/>
                <a:cs typeface="Times New Roman" panose="02020603050405020304" pitchFamily="18" charset="0"/>
              </a:rPr>
              <a:t> program</a:t>
            </a:r>
          </a:p>
          <a:p>
            <a:pPr lvl="1"/>
            <a:r>
              <a:rPr lang="hr-HR" sz="2400" dirty="0">
                <a:latin typeface="Times New Roman" panose="02020603050405020304" pitchFamily="18" charset="0"/>
                <a:cs typeface="Times New Roman" panose="02020603050405020304" pitchFamily="18" charset="0"/>
              </a:rPr>
              <a:t>C53, D06, N87.0, N87.1, N87.2, D26</a:t>
            </a:r>
          </a:p>
          <a:p>
            <a:endParaRPr lang="hr-H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0769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03840" y="1443790"/>
            <a:ext cx="3946358" cy="3842084"/>
          </a:xfrm>
        </p:spPr>
        <p:txBody>
          <a:bodyPr>
            <a:normAutofit fontScale="90000"/>
          </a:bodyPr>
          <a:lstStyle/>
          <a:p>
            <a:r>
              <a:rPr lang="hr-HR" sz="2800" dirty="0"/>
              <a:t>O pacijentu</a:t>
            </a:r>
            <a:br>
              <a:rPr lang="hr-HR" sz="2800" dirty="0"/>
            </a:br>
            <a:r>
              <a:rPr lang="hr-HR" sz="2800" dirty="0"/>
              <a:t>O  prijavitelju</a:t>
            </a:r>
            <a:br>
              <a:rPr lang="hr-HR" sz="2800" dirty="0"/>
            </a:br>
            <a:r>
              <a:rPr lang="hr-HR" sz="2800" dirty="0"/>
              <a:t>Vremenski slijed</a:t>
            </a:r>
            <a:br>
              <a:rPr lang="hr-HR" sz="2800" dirty="0"/>
            </a:br>
            <a:r>
              <a:rPr lang="hr-HR" sz="2800" dirty="0"/>
              <a:t>Dijagnoza</a:t>
            </a:r>
            <a:br>
              <a:rPr lang="hr-HR" sz="2800" dirty="0"/>
            </a:br>
            <a:r>
              <a:rPr lang="hr-HR" sz="2800" dirty="0"/>
              <a:t>Histološki tip</a:t>
            </a:r>
            <a:br>
              <a:rPr lang="hr-HR" sz="2800" dirty="0"/>
            </a:br>
            <a:r>
              <a:rPr lang="hr-HR" sz="2800" dirty="0"/>
              <a:t>Stadij (TNM, FIGO)</a:t>
            </a:r>
            <a:br>
              <a:rPr lang="hr-HR" sz="2800" dirty="0"/>
            </a:br>
            <a:r>
              <a:rPr lang="hr-HR" sz="2800" dirty="0"/>
              <a:t>Opis tumora</a:t>
            </a:r>
            <a:br>
              <a:rPr lang="hr-HR" sz="2800" dirty="0"/>
            </a:br>
            <a:r>
              <a:rPr lang="hr-HR" sz="2800" dirty="0"/>
              <a:t>Terapija</a:t>
            </a:r>
            <a:br>
              <a:rPr lang="hr-HR" sz="2800" dirty="0"/>
            </a:br>
            <a:r>
              <a:rPr lang="hr-HR" sz="2800" dirty="0"/>
              <a:t>….</a:t>
            </a:r>
            <a:r>
              <a:rPr lang="hr-HR" dirty="0"/>
              <a:t/>
            </a:r>
            <a:br>
              <a:rPr lang="hr-HR" dirty="0"/>
            </a:br>
            <a:endParaRPr lang="hr-HR" dirty="0"/>
          </a:p>
        </p:txBody>
      </p:sp>
      <p:pic>
        <p:nvPicPr>
          <p:cNvPr id="4" name="Slika 3"/>
          <p:cNvPicPr>
            <a:picLocks noChangeAspect="1"/>
          </p:cNvPicPr>
          <p:nvPr/>
        </p:nvPicPr>
        <p:blipFill>
          <a:blip r:embed="rId2" cstate="print"/>
          <a:stretch>
            <a:fillRect/>
          </a:stretch>
        </p:blipFill>
        <p:spPr>
          <a:xfrm>
            <a:off x="7097611" y="0"/>
            <a:ext cx="3911763" cy="6858000"/>
          </a:xfrm>
          <a:prstGeom prst="rect">
            <a:avLst/>
          </a:prstGeom>
        </p:spPr>
      </p:pic>
      <p:sp>
        <p:nvSpPr>
          <p:cNvPr id="3" name="TekstniOkvir 2"/>
          <p:cNvSpPr txBox="1"/>
          <p:nvPr/>
        </p:nvSpPr>
        <p:spPr>
          <a:xfrm>
            <a:off x="753979" y="609600"/>
            <a:ext cx="5342021" cy="646331"/>
          </a:xfrm>
          <a:prstGeom prst="rect">
            <a:avLst/>
          </a:prstGeom>
          <a:noFill/>
        </p:spPr>
        <p:txBody>
          <a:bodyPr wrap="square" rtlCol="0">
            <a:spAutoFit/>
          </a:bodyPr>
          <a:lstStyle/>
          <a:p>
            <a:r>
              <a:rPr lang="hr-HR" sz="3600" dirty="0">
                <a:latin typeface="Times New Roman" panose="02020603050405020304" pitchFamily="18" charset="0"/>
                <a:cs typeface="Times New Roman" panose="02020603050405020304" pitchFamily="18" charset="0"/>
              </a:rPr>
              <a:t>Struktura poruke:</a:t>
            </a:r>
          </a:p>
        </p:txBody>
      </p:sp>
    </p:spTree>
    <p:extLst>
      <p:ext uri="{BB962C8B-B14F-4D97-AF65-F5344CB8AC3E}">
        <p14:creationId xmlns:p14="http://schemas.microsoft.com/office/powerpoint/2010/main" val="2842323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Koristi</a:t>
            </a:r>
          </a:p>
        </p:txBody>
      </p:sp>
      <p:sp>
        <p:nvSpPr>
          <p:cNvPr id="4" name="Content Placeholder 2"/>
          <p:cNvSpPr txBox="1">
            <a:spLocks/>
          </p:cNvSpPr>
          <p:nvPr/>
        </p:nvSpPr>
        <p:spPr>
          <a:xfrm>
            <a:off x="838200" y="1471663"/>
            <a:ext cx="10515600" cy="51798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2400" dirty="0"/>
              <a:t>Jedinstvena </a:t>
            </a:r>
            <a:r>
              <a:rPr lang="hr-HR" sz="2400" dirty="0" err="1"/>
              <a:t>Onko</a:t>
            </a:r>
            <a:r>
              <a:rPr lang="hr-HR" sz="2400" dirty="0"/>
              <a:t>+ poruka za sve sudionike na razini zdravstvenog sustava: </a:t>
            </a:r>
          </a:p>
          <a:p>
            <a:pPr lvl="2"/>
            <a:r>
              <a:rPr lang="hr-HR" sz="2400" dirty="0"/>
              <a:t>unificiranost podataka, načina prijave </a:t>
            </a:r>
          </a:p>
          <a:p>
            <a:pPr lvl="2"/>
            <a:r>
              <a:rPr lang="hr-HR" sz="2400" dirty="0"/>
              <a:t>učinkovitiji i racionalniji razvoj i održavanje informacijskih sustava na integrirani način</a:t>
            </a:r>
          </a:p>
          <a:p>
            <a:pPr lvl="2"/>
            <a:r>
              <a:rPr lang="hr-HR" sz="2400" dirty="0"/>
              <a:t>skraćeno vrijeme prijave</a:t>
            </a:r>
          </a:p>
          <a:p>
            <a:pPr lvl="2"/>
            <a:r>
              <a:rPr lang="hr-HR" sz="2400" dirty="0"/>
              <a:t>povećanje obuhvata</a:t>
            </a:r>
          </a:p>
          <a:p>
            <a:r>
              <a:rPr lang="hr-HR" sz="2400" dirty="0"/>
              <a:t>Prihvat informacija odmah po njihovom nastajanju </a:t>
            </a:r>
          </a:p>
          <a:p>
            <a:r>
              <a:rPr lang="hr-HR" sz="2400" dirty="0"/>
              <a:t>Uspostava dvosmjernog slanja poruke ka Registru za rak i Registrima probira za rano otkrivanje raka omogućiti će bolju i ujednačenu kontrolu kvalitete provođenja Nacionalnih programa ranog otkrivanja raka.</a:t>
            </a:r>
          </a:p>
          <a:p>
            <a:r>
              <a:rPr lang="hr-HR" sz="2400" dirty="0"/>
              <a:t>Visoki sigurnosni standard</a:t>
            </a:r>
          </a:p>
          <a:p>
            <a:pPr lvl="1"/>
            <a:r>
              <a:rPr lang="hr-HR" dirty="0"/>
              <a:t>validacija i nadogradnja podataka</a:t>
            </a:r>
          </a:p>
          <a:p>
            <a:pPr lvl="1"/>
            <a:r>
              <a:rPr lang="hr-HR" dirty="0"/>
              <a:t>raspoloživost podataka i ostalim dionicima zdravstvenog sustava</a:t>
            </a:r>
          </a:p>
        </p:txBody>
      </p:sp>
    </p:spTree>
    <p:extLst>
      <p:ext uri="{BB962C8B-B14F-4D97-AF65-F5344CB8AC3E}">
        <p14:creationId xmlns:p14="http://schemas.microsoft.com/office/powerpoint/2010/main" val="2029167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ONKO+ poruka omogućava</a:t>
            </a:r>
          </a:p>
        </p:txBody>
      </p:sp>
      <p:sp>
        <p:nvSpPr>
          <p:cNvPr id="3" name="Content Placeholder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2000" dirty="0">
                <a:latin typeface="Times New Roman" panose="02020603050405020304" pitchFamily="18" charset="0"/>
                <a:cs typeface="Times New Roman" panose="02020603050405020304" pitchFamily="18" charset="0"/>
              </a:rPr>
              <a:t>Definiranje poslovnih pravila, strukture podataka, logičkih kontrola i pripadajućih kodnih lista za bilježenje informacija o provedenoj zdravstvenoj skrbi osoba sa sumnjom na malignu bolest. </a:t>
            </a:r>
          </a:p>
          <a:p>
            <a:r>
              <a:rPr lang="hr-HR" sz="2000" dirty="0">
                <a:latin typeface="Times New Roman" panose="02020603050405020304" pitchFamily="18" charset="0"/>
                <a:cs typeface="Times New Roman" panose="02020603050405020304" pitchFamily="18" charset="0"/>
              </a:rPr>
              <a:t>Podloga za izradu prve verzije smjernica za bilježenje informacija prilikom pružanja zdravstvene skrbi osobama oboljelim od malignih bolesti.</a:t>
            </a:r>
          </a:p>
          <a:p>
            <a:r>
              <a:rPr lang="hr-HR" sz="2000" dirty="0">
                <a:latin typeface="Times New Roman" panose="02020603050405020304" pitchFamily="18" charset="0"/>
                <a:cs typeface="Times New Roman" panose="02020603050405020304" pitchFamily="18" charset="0"/>
              </a:rPr>
              <a:t>Uspostavu procesne, semantičke i tehničke razine </a:t>
            </a:r>
            <a:r>
              <a:rPr lang="hr-HR" sz="2000" dirty="0" err="1">
                <a:latin typeface="Times New Roman" panose="02020603050405020304" pitchFamily="18" charset="0"/>
                <a:cs typeface="Times New Roman" panose="02020603050405020304" pitchFamily="18" charset="0"/>
              </a:rPr>
              <a:t>interoperabilnosti</a:t>
            </a:r>
            <a:r>
              <a:rPr lang="hr-HR" sz="2000" dirty="0">
                <a:latin typeface="Times New Roman" panose="02020603050405020304" pitchFamily="18" charset="0"/>
                <a:cs typeface="Times New Roman" panose="02020603050405020304" pitchFamily="18" charset="0"/>
              </a:rPr>
              <a:t> svih sudionika procesa (Ministarstvo, HZJZ, HZZO, zdravstvene ustanove i pripadajući laboratoriji)</a:t>
            </a:r>
          </a:p>
          <a:p>
            <a:r>
              <a:rPr lang="hr-HR" sz="2000" dirty="0">
                <a:latin typeface="Times New Roman" panose="02020603050405020304" pitchFamily="18" charset="0"/>
                <a:cs typeface="Times New Roman" panose="02020603050405020304" pitchFamily="18" charset="0"/>
              </a:rPr>
              <a:t>Podlogu za prilagodbu legislative, planiranje  i pružanje logističke podrške svim dionicima u certificiranju (NPP, </a:t>
            </a:r>
            <a:r>
              <a:rPr lang="hr-HR" sz="2000" dirty="0" err="1">
                <a:latin typeface="Times New Roman" panose="02020603050405020304" pitchFamily="18" charset="0"/>
                <a:cs typeface="Times New Roman" panose="02020603050405020304" pitchFamily="18" charset="0"/>
              </a:rPr>
              <a:t>Gx</a:t>
            </a:r>
            <a:r>
              <a:rPr lang="hr-HR" sz="2000" dirty="0">
                <a:latin typeface="Times New Roman" panose="02020603050405020304" pitchFamily="18" charset="0"/>
                <a:cs typeface="Times New Roman" panose="02020603050405020304" pitchFamily="18" charset="0"/>
              </a:rPr>
              <a:t>, G100, Registri).</a:t>
            </a:r>
          </a:p>
          <a:p>
            <a:r>
              <a:rPr lang="hr-HR" sz="2000" dirty="0">
                <a:latin typeface="Times New Roman" panose="02020603050405020304" pitchFamily="18" charset="0"/>
                <a:cs typeface="Times New Roman" panose="02020603050405020304" pitchFamily="18" charset="0"/>
              </a:rPr>
              <a:t>Postupno ukidanje obveze prikupljanja podataka koji već postoje u državnim temeljnim registrima. </a:t>
            </a:r>
          </a:p>
          <a:p>
            <a:r>
              <a:rPr lang="hr-HR" sz="2000" dirty="0">
                <a:latin typeface="Times New Roman" panose="02020603050405020304" pitchFamily="18" charset="0"/>
                <a:cs typeface="Times New Roman" panose="02020603050405020304" pitchFamily="18" charset="0"/>
              </a:rPr>
              <a:t>Redistribuciju posla djelatnika i orijentaciju ka analitičkim aktivnostima </a:t>
            </a:r>
          </a:p>
          <a:p>
            <a:r>
              <a:rPr lang="hr-HR" sz="2000" dirty="0">
                <a:latin typeface="Times New Roman" panose="02020603050405020304" pitchFamily="18" charset="0"/>
                <a:cs typeface="Times New Roman" panose="02020603050405020304" pitchFamily="18" charset="0"/>
              </a:rPr>
              <a:t>Informacije potrebne za planiranje onkološkog sustava</a:t>
            </a:r>
          </a:p>
        </p:txBody>
      </p:sp>
    </p:spTree>
    <p:extLst>
      <p:ext uri="{BB962C8B-B14F-4D97-AF65-F5344CB8AC3E}">
        <p14:creationId xmlns:p14="http://schemas.microsoft.com/office/powerpoint/2010/main" val="111175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1088572" y="1061883"/>
            <a:ext cx="9545016" cy="3046988"/>
          </a:xfrm>
          <a:prstGeom prst="rect">
            <a:avLst/>
          </a:prstGeom>
          <a:noFill/>
        </p:spPr>
        <p:txBody>
          <a:bodyPr wrap="square" rtlCol="0">
            <a:spAutoFit/>
          </a:bodyPr>
          <a:lstStyle/>
          <a:p>
            <a:r>
              <a:rPr lang="hr-HR" sz="2400" dirty="0">
                <a:latin typeface="Times New Roman" panose="02020603050405020304" pitchFamily="18" charset="0"/>
                <a:cs typeface="Times New Roman" panose="02020603050405020304" pitchFamily="18" charset="0"/>
              </a:rPr>
              <a:t>U suvremenim zdravstvenim sustavima </a:t>
            </a:r>
            <a:r>
              <a:rPr lang="hr-HR" sz="2400" dirty="0" smtClean="0">
                <a:latin typeface="Times New Roman" panose="02020603050405020304" pitchFamily="18" charset="0"/>
                <a:cs typeface="Times New Roman" panose="02020603050405020304" pitchFamily="18" charset="0"/>
              </a:rPr>
              <a:t>koristi </a:t>
            </a:r>
            <a:r>
              <a:rPr lang="hr-HR" sz="2400" dirty="0">
                <a:latin typeface="Times New Roman" panose="02020603050405020304" pitchFamily="18" charset="0"/>
                <a:cs typeface="Times New Roman" panose="02020603050405020304" pitchFamily="18" charset="0"/>
              </a:rPr>
              <a:t>sve više informacija u pružanju zdravstvene skrbi. </a:t>
            </a:r>
          </a:p>
          <a:p>
            <a:endParaRPr lang="hr-HR" sz="2400" dirty="0">
              <a:latin typeface="Times New Roman" panose="02020603050405020304" pitchFamily="18" charset="0"/>
              <a:cs typeface="Times New Roman" panose="02020603050405020304" pitchFamily="18" charset="0"/>
            </a:endParaRPr>
          </a:p>
          <a:p>
            <a:r>
              <a:rPr lang="hr-HR" sz="2400" dirty="0">
                <a:latin typeface="Times New Roman" panose="02020603050405020304" pitchFamily="18" charset="0"/>
                <a:cs typeface="Times New Roman" panose="02020603050405020304" pitchFamily="18" charset="0"/>
              </a:rPr>
              <a:t>Današnje informacijsko komunikacijske tehnologije mogu povezati sve sudionike u procesu i osigurati informacije potrebne za upravljanje, praćenje i evaluaciju procesa.</a:t>
            </a:r>
          </a:p>
          <a:p>
            <a:endParaRPr lang="hr-HR" sz="2400" dirty="0">
              <a:latin typeface="Times New Roman" panose="02020603050405020304" pitchFamily="18" charset="0"/>
              <a:cs typeface="Times New Roman" panose="02020603050405020304" pitchFamily="18" charset="0"/>
            </a:endParaRPr>
          </a:p>
          <a:p>
            <a:r>
              <a:rPr lang="hr-HR" sz="2400" dirty="0">
                <a:latin typeface="Times New Roman" panose="02020603050405020304" pitchFamily="18" charset="0"/>
                <a:cs typeface="Times New Roman" panose="02020603050405020304" pitchFamily="18" charset="0"/>
              </a:rPr>
              <a:t>Preduvjet za to je njihova </a:t>
            </a:r>
            <a:r>
              <a:rPr lang="hr-HR" sz="2400" dirty="0" err="1">
                <a:latin typeface="Times New Roman" panose="02020603050405020304" pitchFamily="18" charset="0"/>
                <a:cs typeface="Times New Roman" panose="02020603050405020304" pitchFamily="18" charset="0"/>
              </a:rPr>
              <a:t>interoperabilnost</a:t>
            </a:r>
            <a:r>
              <a:rPr lang="hr-HR" sz="2400" dirty="0">
                <a:latin typeface="Times New Roman" panose="02020603050405020304" pitchFamily="18" charset="0"/>
                <a:cs typeface="Times New Roman" panose="02020603050405020304" pitchFamily="18" charset="0"/>
              </a:rPr>
              <a:t> i međusobna komunikacija. </a:t>
            </a:r>
          </a:p>
        </p:txBody>
      </p:sp>
    </p:spTree>
    <p:extLst>
      <p:ext uri="{BB962C8B-B14F-4D97-AF65-F5344CB8AC3E}">
        <p14:creationId xmlns:p14="http://schemas.microsoft.com/office/powerpoint/2010/main" val="372956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3265" y="870155"/>
            <a:ext cx="7905136" cy="5256916"/>
          </a:xfrm>
          <a:prstGeom prst="rect">
            <a:avLst/>
          </a:prstGeom>
        </p:spPr>
      </p:pic>
    </p:spTree>
    <p:extLst>
      <p:ext uri="{BB962C8B-B14F-4D97-AF65-F5344CB8AC3E}">
        <p14:creationId xmlns:p14="http://schemas.microsoft.com/office/powerpoint/2010/main" val="127703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a:latin typeface="Times New Roman" panose="02020603050405020304" pitchFamily="18" charset="0"/>
                <a:cs typeface="Times New Roman" panose="02020603050405020304" pitchFamily="18" charset="0"/>
              </a:rPr>
              <a:t>Integriranost zdravstvenih informacija</a:t>
            </a:r>
          </a:p>
        </p:txBody>
      </p:sp>
      <p:sp>
        <p:nvSpPr>
          <p:cNvPr id="3" name="Rezervirano mjesto sadržaja 2"/>
          <p:cNvSpPr>
            <a:spLocks noGrp="1"/>
          </p:cNvSpPr>
          <p:nvPr>
            <p:ph idx="1"/>
          </p:nvPr>
        </p:nvSpPr>
        <p:spPr>
          <a:xfrm>
            <a:off x="838200" y="1690688"/>
            <a:ext cx="10515600" cy="4351338"/>
          </a:xfrm>
        </p:spPr>
        <p:txBody>
          <a:bodyPr>
            <a:normAutofit/>
          </a:bodyPr>
          <a:lstStyle/>
          <a:p>
            <a:pPr marL="0" indent="0">
              <a:buNone/>
            </a:pPr>
            <a:r>
              <a:rPr lang="hr-HR" dirty="0">
                <a:latin typeface="Times New Roman" panose="02020603050405020304" pitchFamily="18" charset="0"/>
                <a:cs typeface="Times New Roman" panose="02020603050405020304" pitchFamily="18" charset="0"/>
              </a:rPr>
              <a:t>Zdravstveni informacijski sustav (ZIS) treba integrirati sve podatke koji cirkuliraju u zdravstvenom sustavu te uz visok stupanj sigurnosti i zaštićenosti osigurati dostupnost podataka ovlaštenim subjektima. Svaki korisnik zdravstvene zaštite treba imati svoj jedinstveni </a:t>
            </a:r>
            <a:r>
              <a:rPr lang="hr-HR" i="1" dirty="0">
                <a:latin typeface="Times New Roman" panose="02020603050405020304" pitchFamily="18" charset="0"/>
                <a:cs typeface="Times New Roman" panose="02020603050405020304" pitchFamily="18" charset="0"/>
              </a:rPr>
              <a:t>elektronički zdravstveni zapis</a:t>
            </a:r>
            <a:r>
              <a:rPr lang="hr-HR" dirty="0">
                <a:latin typeface="Times New Roman" panose="02020603050405020304" pitchFamily="18" charset="0"/>
                <a:cs typeface="Times New Roman" panose="02020603050405020304" pitchFamily="18" charset="0"/>
              </a:rPr>
              <a:t> (EZZ) koji se puni u raznim segmentima zdravstvene zaštite (ordinaciji liječnika obiteljske medicine, specijalističkoj ordinaciji, bolnici, laboratoriju, dijagnostičkoj jedinici i drugdje). Fizički ne mora nužno biti na jednom mjestu, ali mora postojati mogućnost povezivanja dijelova tog zapisa uvijek kada je to potrebno, kada to zahtijeva ovlaštena osoba (liječnik tijekom pružanja zdravstvene usluge pacijentu) i uz suglasnost pacijenta.</a:t>
            </a:r>
          </a:p>
        </p:txBody>
      </p:sp>
      <p:sp>
        <p:nvSpPr>
          <p:cNvPr id="4" name="TekstniOkvir 3"/>
          <p:cNvSpPr txBox="1"/>
          <p:nvPr/>
        </p:nvSpPr>
        <p:spPr>
          <a:xfrm>
            <a:off x="7211962" y="6042026"/>
            <a:ext cx="3495367" cy="646331"/>
          </a:xfrm>
          <a:prstGeom prst="rect">
            <a:avLst/>
          </a:prstGeom>
          <a:noFill/>
        </p:spPr>
        <p:txBody>
          <a:bodyPr wrap="square" rtlCol="0">
            <a:spAutoFit/>
          </a:bodyPr>
          <a:lstStyle/>
          <a:p>
            <a:r>
              <a:rPr lang="hr-HR" sz="1200" dirty="0">
                <a:latin typeface="Times New Roman" panose="02020603050405020304" pitchFamily="18" charset="0"/>
                <a:cs typeface="Times New Roman" panose="02020603050405020304" pitchFamily="18" charset="0"/>
              </a:rPr>
              <a:t>Deklaracija o </a:t>
            </a:r>
            <a:r>
              <a:rPr lang="hr-HR" sz="1200" b="1" dirty="0">
                <a:latin typeface="Times New Roman" panose="02020603050405020304" pitchFamily="18" charset="0"/>
                <a:cs typeface="Times New Roman" panose="02020603050405020304" pitchFamily="18" charset="0"/>
              </a:rPr>
              <a:t>e-zdravlju</a:t>
            </a:r>
          </a:p>
          <a:p>
            <a:r>
              <a:rPr lang="hr-HR" sz="1200" dirty="0">
                <a:latin typeface="Times New Roman" panose="02020603050405020304" pitchFamily="18" charset="0"/>
                <a:cs typeface="Times New Roman" panose="02020603050405020304" pitchFamily="18" charset="0"/>
              </a:rPr>
              <a:t>Odbor za e-zdravlje</a:t>
            </a:r>
          </a:p>
          <a:p>
            <a:r>
              <a:rPr lang="hr-HR" sz="1200" dirty="0">
                <a:latin typeface="Times New Roman" panose="02020603050405020304" pitchFamily="18" charset="0"/>
                <a:cs typeface="Times New Roman" panose="02020603050405020304" pitchFamily="18" charset="0"/>
              </a:rPr>
              <a:t>Akademija medicinskih znanosti Hrvatske</a:t>
            </a:r>
          </a:p>
        </p:txBody>
      </p:sp>
    </p:spTree>
    <p:extLst>
      <p:ext uri="{BB962C8B-B14F-4D97-AF65-F5344CB8AC3E}">
        <p14:creationId xmlns:p14="http://schemas.microsoft.com/office/powerpoint/2010/main" val="1926751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latin typeface="Times New Roman" panose="02020603050405020304" pitchFamily="18" charset="0"/>
                <a:cs typeface="Times New Roman" panose="02020603050405020304" pitchFamily="18" charset="0"/>
              </a:rPr>
              <a:t>Registar za rak (Croatian </a:t>
            </a:r>
            <a:r>
              <a:rPr lang="hr-HR" dirty="0" err="1">
                <a:latin typeface="Times New Roman" panose="02020603050405020304" pitchFamily="18" charset="0"/>
                <a:cs typeface="Times New Roman" panose="02020603050405020304" pitchFamily="18" charset="0"/>
              </a:rPr>
              <a:t>cancer</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registry</a:t>
            </a:r>
            <a:r>
              <a:rPr lang="hr-HR" dirty="0">
                <a:latin typeface="Times New Roman" panose="02020603050405020304" pitchFamily="18" charset="0"/>
                <a:cs typeface="Times New Roman" panose="02020603050405020304" pitchFamily="18" charset="0"/>
              </a:rPr>
              <a:t>)</a:t>
            </a:r>
          </a:p>
        </p:txBody>
      </p:sp>
      <p:sp>
        <p:nvSpPr>
          <p:cNvPr id="3" name="Rezervirano mjesto sadržaja 2"/>
          <p:cNvSpPr>
            <a:spLocks noGrp="1"/>
          </p:cNvSpPr>
          <p:nvPr>
            <p:ph idx="1"/>
          </p:nvPr>
        </p:nvSpPr>
        <p:spPr/>
        <p:txBody>
          <a:bodyPr>
            <a:normAutofit fontScale="92500" lnSpcReduction="10000"/>
          </a:bodyPr>
          <a:lstStyle/>
          <a:p>
            <a:r>
              <a:rPr lang="hr-HR" dirty="0">
                <a:latin typeface="Times New Roman" panose="02020603050405020304" pitchFamily="18" charset="0"/>
                <a:cs typeface="Times New Roman" panose="02020603050405020304" pitchFamily="18" charset="0"/>
              </a:rPr>
              <a:t>Registar za rak Hrvatske osnovan je 1959. godine. </a:t>
            </a:r>
          </a:p>
          <a:p>
            <a:r>
              <a:rPr lang="hr-HR" dirty="0">
                <a:latin typeface="Times New Roman" panose="02020603050405020304" pitchFamily="18" charset="0"/>
                <a:cs typeface="Times New Roman" panose="02020603050405020304" pitchFamily="18" charset="0"/>
              </a:rPr>
              <a:t>Počevši od 1968. godine podaci se obrađuju elektronički. </a:t>
            </a:r>
          </a:p>
          <a:p>
            <a:r>
              <a:rPr lang="hr-HR" dirty="0">
                <a:latin typeface="Times New Roman" panose="02020603050405020304" pitchFamily="18" charset="0"/>
                <a:cs typeface="Times New Roman" panose="02020603050405020304" pitchFamily="18" charset="0"/>
              </a:rPr>
              <a:t>Od 1994. godine Registar za rak Hrvatske punopravni je član Međunarodnog udruženja registara za rak sa sjedištem u </a:t>
            </a:r>
            <a:r>
              <a:rPr lang="hr-HR" dirty="0" err="1">
                <a:latin typeface="Times New Roman" panose="02020603050405020304" pitchFamily="18" charset="0"/>
                <a:cs typeface="Times New Roman" panose="02020603050405020304" pitchFamily="18" charset="0"/>
              </a:rPr>
              <a:t>Lyonu</a:t>
            </a:r>
            <a:r>
              <a:rPr lang="hr-HR" dirty="0">
                <a:latin typeface="Times New Roman" panose="02020603050405020304" pitchFamily="18" charset="0"/>
                <a:cs typeface="Times New Roman" panose="02020603050405020304" pitchFamily="18" charset="0"/>
              </a:rPr>
              <a:t> (IACR), Francuska. Uključivanjem u Europsku mrežu registara za rak (ENCR), Registar je ušao u bazu podataka o </a:t>
            </a:r>
            <a:r>
              <a:rPr lang="hr-HR" dirty="0" err="1">
                <a:latin typeface="Times New Roman" panose="02020603050405020304" pitchFamily="18" charset="0"/>
                <a:cs typeface="Times New Roman" panose="02020603050405020304" pitchFamily="18" charset="0"/>
              </a:rPr>
              <a:t>incidenciji</a:t>
            </a:r>
            <a:r>
              <a:rPr lang="hr-HR" dirty="0">
                <a:latin typeface="Times New Roman" panose="02020603050405020304" pitchFamily="18" charset="0"/>
                <a:cs typeface="Times New Roman" panose="02020603050405020304" pitchFamily="18" charset="0"/>
              </a:rPr>
              <a:t> i mortalitetu od raka (EUROCIM).</a:t>
            </a:r>
          </a:p>
          <a:p>
            <a:r>
              <a:rPr lang="hr-HR" dirty="0">
                <a:latin typeface="Times New Roman" panose="02020603050405020304" pitchFamily="18" charset="0"/>
                <a:cs typeface="Times New Roman" panose="02020603050405020304" pitchFamily="18" charset="0"/>
              </a:rPr>
              <a:t>Podaci Registra za rak Hrvatske objavljeni su u publikacijama Međunarodne agencije za istraživanje raka ”</a:t>
            </a:r>
            <a:r>
              <a:rPr lang="hr-HR" dirty="0" err="1">
                <a:latin typeface="Times New Roman" panose="02020603050405020304" pitchFamily="18" charset="0"/>
                <a:cs typeface="Times New Roman" panose="02020603050405020304" pitchFamily="18" charset="0"/>
              </a:rPr>
              <a:t>Incidencija</a:t>
            </a:r>
            <a:r>
              <a:rPr lang="hr-HR" dirty="0">
                <a:latin typeface="Times New Roman" panose="02020603050405020304" pitchFamily="18" charset="0"/>
                <a:cs typeface="Times New Roman" panose="02020603050405020304" pitchFamily="18" charset="0"/>
              </a:rPr>
              <a:t> raka na pet kontinenata”, volumen VII (za razdoblje 1988-1992), VIII (1993-1997), IX (1998-2002) i X (2003-2007).</a:t>
            </a:r>
          </a:p>
          <a:p>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65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latin typeface="Times New Roman" panose="02020603050405020304" pitchFamily="18" charset="0"/>
                <a:cs typeface="Times New Roman" panose="02020603050405020304" pitchFamily="18" charset="0"/>
              </a:rPr>
              <a:t>Registar za rak – izvori podataka</a:t>
            </a:r>
          </a:p>
        </p:txBody>
      </p:sp>
      <p:sp>
        <p:nvSpPr>
          <p:cNvPr id="3" name="Rezervirano mjesto sadržaja 2"/>
          <p:cNvSpPr>
            <a:spLocks noGrp="1"/>
          </p:cNvSpPr>
          <p:nvPr>
            <p:ph idx="1"/>
          </p:nvPr>
        </p:nvSpPr>
        <p:spPr>
          <a:xfrm>
            <a:off x="427892" y="1690688"/>
            <a:ext cx="8732150" cy="2720891"/>
          </a:xfrm>
        </p:spPr>
        <p:txBody>
          <a:bodyPr>
            <a:normAutofit lnSpcReduction="10000"/>
          </a:bodyPr>
          <a:lstStyle/>
          <a:p>
            <a:r>
              <a:rPr lang="hr-HR" dirty="0">
                <a:latin typeface="Times New Roman" panose="02020603050405020304" pitchFamily="18" charset="0"/>
                <a:cs typeface="Times New Roman" panose="02020603050405020304" pitchFamily="18" charset="0"/>
              </a:rPr>
              <a:t>Bolesničko-statistički list – </a:t>
            </a:r>
            <a:r>
              <a:rPr lang="hr-HR" dirty="0" err="1">
                <a:latin typeface="Times New Roman" panose="02020603050405020304" pitchFamily="18" charset="0"/>
                <a:cs typeface="Times New Roman" panose="02020603050405020304" pitchFamily="18" charset="0"/>
              </a:rPr>
              <a:t>Onko</a:t>
            </a:r>
            <a:r>
              <a:rPr lang="hr-HR" dirty="0">
                <a:latin typeface="Times New Roman" panose="02020603050405020304" pitchFamily="18" charset="0"/>
                <a:cs typeface="Times New Roman" panose="02020603050405020304" pitchFamily="18" charset="0"/>
              </a:rPr>
              <a:t> tip (obrazac JZ-ONK)</a:t>
            </a:r>
          </a:p>
          <a:p>
            <a:pPr marL="0" indent="0">
              <a:buNone/>
            </a:pPr>
            <a:endParaRPr lang="hr-HR" dirty="0">
              <a:latin typeface="Times New Roman" panose="02020603050405020304" pitchFamily="18" charset="0"/>
              <a:cs typeface="Times New Roman" panose="02020603050405020304" pitchFamily="18" charset="0"/>
            </a:endParaRPr>
          </a:p>
          <a:p>
            <a:r>
              <a:rPr lang="hr-HR" dirty="0">
                <a:latin typeface="Times New Roman" panose="02020603050405020304" pitchFamily="18" charset="0"/>
                <a:cs typeface="Times New Roman" panose="02020603050405020304" pitchFamily="18" charset="0"/>
              </a:rPr>
              <a:t>Prijava maligne </a:t>
            </a:r>
            <a:r>
              <a:rPr lang="hr-HR" dirty="0" err="1">
                <a:latin typeface="Times New Roman" panose="02020603050405020304" pitchFamily="18" charset="0"/>
                <a:cs typeface="Times New Roman" panose="02020603050405020304" pitchFamily="18" charset="0"/>
              </a:rPr>
              <a:t>neoplazme</a:t>
            </a:r>
            <a:r>
              <a:rPr lang="hr-HR" dirty="0">
                <a:latin typeface="Times New Roman" panose="02020603050405020304" pitchFamily="18" charset="0"/>
                <a:cs typeface="Times New Roman" panose="02020603050405020304" pitchFamily="18" charset="0"/>
              </a:rPr>
              <a:t> (obrazac JZ-NEO). </a:t>
            </a:r>
          </a:p>
          <a:p>
            <a:pPr marL="0" indent="0">
              <a:buNone/>
            </a:pPr>
            <a:endParaRPr lang="hr-HR" dirty="0">
              <a:latin typeface="Times New Roman" panose="02020603050405020304" pitchFamily="18" charset="0"/>
              <a:cs typeface="Times New Roman" panose="02020603050405020304" pitchFamily="18" charset="0"/>
            </a:endParaRPr>
          </a:p>
          <a:p>
            <a:r>
              <a:rPr lang="hr-HR" dirty="0">
                <a:latin typeface="Times New Roman" panose="02020603050405020304" pitchFamily="18" charset="0"/>
                <a:cs typeface="Times New Roman" panose="02020603050405020304" pitchFamily="18" charset="0"/>
              </a:rPr>
              <a:t>Obrada obrazaca zaprimljenih u papirnatom obliku. Obrade kasne do dvije godine.</a:t>
            </a:r>
          </a:p>
          <a:p>
            <a:pPr marL="0" indent="0">
              <a:buNone/>
            </a:pPr>
            <a:endParaRPr lang="hr-HR" dirty="0">
              <a:latin typeface="Times New Roman" panose="02020603050405020304" pitchFamily="18" charset="0"/>
              <a:cs typeface="Times New Roman" panose="02020603050405020304" pitchFamily="18" charset="0"/>
            </a:endParaRPr>
          </a:p>
        </p:txBody>
      </p:sp>
      <p:pic>
        <p:nvPicPr>
          <p:cNvPr id="6" name="Slika 5"/>
          <p:cNvPicPr>
            <a:picLocks noChangeAspect="1"/>
          </p:cNvPicPr>
          <p:nvPr/>
        </p:nvPicPr>
        <p:blipFill>
          <a:blip r:embed="rId2" cstate="print"/>
          <a:stretch>
            <a:fillRect/>
          </a:stretch>
        </p:blipFill>
        <p:spPr>
          <a:xfrm>
            <a:off x="9245191" y="3595898"/>
            <a:ext cx="1988681" cy="2869995"/>
          </a:xfrm>
          <a:prstGeom prst="rect">
            <a:avLst/>
          </a:prstGeom>
          <a:ln>
            <a:solidFill>
              <a:schemeClr val="accent1"/>
            </a:solidFill>
          </a:ln>
        </p:spPr>
      </p:pic>
      <p:pic>
        <p:nvPicPr>
          <p:cNvPr id="7" name="Slika 6"/>
          <p:cNvPicPr>
            <a:picLocks noChangeAspect="1"/>
          </p:cNvPicPr>
          <p:nvPr/>
        </p:nvPicPr>
        <p:blipFill>
          <a:blip r:embed="rId3" cstate="print"/>
          <a:stretch>
            <a:fillRect/>
          </a:stretch>
        </p:blipFill>
        <p:spPr>
          <a:xfrm>
            <a:off x="9245191" y="204105"/>
            <a:ext cx="2023460" cy="3054909"/>
          </a:xfrm>
          <a:prstGeom prst="rect">
            <a:avLst/>
          </a:prstGeom>
          <a:ln>
            <a:solidFill>
              <a:schemeClr val="accent1"/>
            </a:solidFill>
          </a:ln>
        </p:spPr>
      </p:pic>
    </p:spTree>
    <p:extLst>
      <p:ext uri="{BB962C8B-B14F-4D97-AF65-F5344CB8AC3E}">
        <p14:creationId xmlns:p14="http://schemas.microsoft.com/office/powerpoint/2010/main" val="1532092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latin typeface="Times New Roman" panose="02020603050405020304" pitchFamily="18" charset="0"/>
                <a:cs typeface="Times New Roman" panose="02020603050405020304" pitchFamily="18" charset="0"/>
              </a:rPr>
              <a:t>Redovito publiciranje podataka</a:t>
            </a:r>
          </a:p>
        </p:txBody>
      </p:sp>
      <p:sp>
        <p:nvSpPr>
          <p:cNvPr id="3" name="TekstniOkvir 2"/>
          <p:cNvSpPr txBox="1"/>
          <p:nvPr/>
        </p:nvSpPr>
        <p:spPr>
          <a:xfrm>
            <a:off x="513348" y="2024284"/>
            <a:ext cx="7689190" cy="3231654"/>
          </a:xfrm>
          <a:prstGeom prst="rect">
            <a:avLst/>
          </a:prstGeom>
          <a:noFill/>
        </p:spPr>
        <p:txBody>
          <a:bodyPr wrap="square" rtlCol="0">
            <a:spAutoFit/>
          </a:bodyPr>
          <a:lstStyle/>
          <a:p>
            <a:pPr marL="285750" indent="-285750">
              <a:buFont typeface="Arial" panose="020B0604020202020204" pitchFamily="34" charset="0"/>
              <a:buChar char="•"/>
            </a:pPr>
            <a:r>
              <a:rPr lang="hr-HR" sz="2800" dirty="0">
                <a:latin typeface="Times New Roman" panose="02020603050405020304" pitchFamily="18" charset="0"/>
                <a:cs typeface="Times New Roman" panose="02020603050405020304" pitchFamily="18" charset="0"/>
              </a:rPr>
              <a:t>Objavljuje podatke o </a:t>
            </a:r>
            <a:r>
              <a:rPr lang="hr-HR" sz="2800" dirty="0" err="1">
                <a:latin typeface="Times New Roman" panose="02020603050405020304" pitchFamily="18" charset="0"/>
                <a:cs typeface="Times New Roman" panose="02020603050405020304" pitchFamily="18" charset="0"/>
              </a:rPr>
              <a:t>incidenciji</a:t>
            </a:r>
            <a:r>
              <a:rPr lang="hr-HR" sz="2800" dirty="0">
                <a:latin typeface="Times New Roman" panose="02020603050405020304" pitchFamily="18" charset="0"/>
                <a:cs typeface="Times New Roman" panose="02020603050405020304" pitchFamily="18" charset="0"/>
              </a:rPr>
              <a:t> i smrtnosti</a:t>
            </a:r>
          </a:p>
          <a:p>
            <a:endParaRPr lang="hr-HR"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r-HR" sz="2800" dirty="0">
                <a:latin typeface="Times New Roman" panose="02020603050405020304" pitchFamily="18" charset="0"/>
                <a:cs typeface="Times New Roman" panose="02020603050405020304" pitchFamily="18" charset="0"/>
              </a:rPr>
              <a:t>Publikacije:</a:t>
            </a:r>
          </a:p>
          <a:p>
            <a:pPr marL="742950" lvl="1" indent="-285750">
              <a:buFont typeface="Arial" panose="020B0604020202020204" pitchFamily="34" charset="0"/>
              <a:buChar char="•"/>
            </a:pPr>
            <a:r>
              <a:rPr lang="hr-HR" sz="2000" dirty="0">
                <a:latin typeface="Times New Roman" panose="02020603050405020304" pitchFamily="18" charset="0"/>
                <a:cs typeface="Times New Roman" panose="02020603050405020304" pitchFamily="18" charset="0"/>
              </a:rPr>
              <a:t>Ljetopis Hrvatskog zavoda za javno zdravstvo </a:t>
            </a:r>
          </a:p>
          <a:p>
            <a:pPr marL="742950" lvl="1" indent="-285750">
              <a:buFont typeface="Arial" panose="020B0604020202020204" pitchFamily="34" charset="0"/>
              <a:buChar char="•"/>
            </a:pPr>
            <a:r>
              <a:rPr lang="hr-HR" sz="2000" dirty="0">
                <a:latin typeface="Times New Roman" panose="02020603050405020304" pitchFamily="18" charset="0"/>
                <a:cs typeface="Times New Roman" panose="02020603050405020304" pitchFamily="18" charset="0"/>
              </a:rPr>
              <a:t>Bilten Registra za rak</a:t>
            </a:r>
          </a:p>
          <a:p>
            <a:pPr marL="742950" lvl="1" indent="-285750">
              <a:buFont typeface="Arial" panose="020B0604020202020204" pitchFamily="34" charset="0"/>
              <a:buChar char="•"/>
            </a:pPr>
            <a:r>
              <a:rPr lang="hr-HR" sz="2000" dirty="0">
                <a:latin typeface="Times New Roman" panose="02020603050405020304" pitchFamily="18" charset="0"/>
                <a:cs typeface="Times New Roman" panose="02020603050405020304" pitchFamily="18" charset="0"/>
              </a:rPr>
              <a:t>Podaci Registra za rak Hrvatske objavljeni su u publikacijama Međunarodne agencije za istraživanje raka ”</a:t>
            </a:r>
            <a:r>
              <a:rPr lang="hr-HR" sz="2000" dirty="0" err="1">
                <a:latin typeface="Times New Roman" panose="02020603050405020304" pitchFamily="18" charset="0"/>
                <a:cs typeface="Times New Roman" panose="02020603050405020304" pitchFamily="18" charset="0"/>
              </a:rPr>
              <a:t>Incidencija</a:t>
            </a:r>
            <a:r>
              <a:rPr lang="hr-HR" sz="2000" dirty="0">
                <a:latin typeface="Times New Roman" panose="02020603050405020304" pitchFamily="18" charset="0"/>
                <a:cs typeface="Times New Roman" panose="02020603050405020304" pitchFamily="18" charset="0"/>
              </a:rPr>
              <a:t> raka na pet kontinenata”, volumen VII (za razdoblje 1988-1992), VIII (1993-1997), IX (1998-2002) i X (2003-2007).</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5854" y="309009"/>
            <a:ext cx="1748872" cy="2477568"/>
          </a:xfrm>
          <a:prstGeom prst="rect">
            <a:avLst/>
          </a:prstGeom>
          <a:ln>
            <a:solidFill>
              <a:schemeClr val="accent1"/>
            </a:solidFill>
          </a:ln>
        </p:spPr>
      </p:pic>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7455" y="2943775"/>
            <a:ext cx="1781175" cy="2562225"/>
          </a:xfrm>
          <a:prstGeom prst="rect">
            <a:avLst/>
          </a:prstGeom>
        </p:spPr>
      </p:pic>
      <p:pic>
        <p:nvPicPr>
          <p:cNvPr id="7" name="Slika 6"/>
          <p:cNvPicPr>
            <a:picLocks noChangeAspect="1"/>
          </p:cNvPicPr>
          <p:nvPr/>
        </p:nvPicPr>
        <p:blipFill>
          <a:blip r:embed="rId4" cstate="print"/>
          <a:stretch>
            <a:fillRect/>
          </a:stretch>
        </p:blipFill>
        <p:spPr>
          <a:xfrm>
            <a:off x="10198043" y="309009"/>
            <a:ext cx="1743146" cy="2477568"/>
          </a:xfrm>
          <a:prstGeom prst="rect">
            <a:avLst/>
          </a:prstGeom>
          <a:ln>
            <a:solidFill>
              <a:schemeClr val="accent1"/>
            </a:solidFill>
          </a:ln>
        </p:spPr>
      </p:pic>
    </p:spTree>
    <p:extLst>
      <p:ext uri="{BB962C8B-B14F-4D97-AF65-F5344CB8AC3E}">
        <p14:creationId xmlns:p14="http://schemas.microsoft.com/office/powerpoint/2010/main" val="257212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26690" y="365126"/>
            <a:ext cx="10515600" cy="962230"/>
          </a:xfrm>
        </p:spPr>
        <p:txBody>
          <a:bodyPr>
            <a:noAutofit/>
          </a:bodyPr>
          <a:lstStyle/>
          <a:p>
            <a:r>
              <a:rPr lang="hr-HR" sz="3200" b="1" dirty="0" smtClean="0">
                <a:latin typeface="Times New Roman" panose="02020603050405020304" pitchFamily="18" charset="0"/>
                <a:cs typeface="Times New Roman" panose="02020603050405020304" pitchFamily="18" charset="0"/>
              </a:rPr>
              <a:t>Nacionalni javnozdravstveni informacijski sustava</a:t>
            </a:r>
            <a:r>
              <a:rPr lang="hr-HR" sz="3200" dirty="0" smtClean="0">
                <a:latin typeface="Times New Roman" panose="02020603050405020304" pitchFamily="18" charset="0"/>
                <a:cs typeface="Times New Roman" panose="02020603050405020304" pitchFamily="18" charset="0"/>
              </a:rPr>
              <a:t> </a:t>
            </a:r>
            <a:r>
              <a:rPr lang="hr-HR" sz="3200" b="1" dirty="0" smtClean="0">
                <a:latin typeface="Times New Roman" panose="02020603050405020304" pitchFamily="18" charset="0"/>
                <a:cs typeface="Times New Roman" panose="02020603050405020304" pitchFamily="18" charset="0"/>
              </a:rPr>
              <a:t>(NAJS) -</a:t>
            </a:r>
            <a:r>
              <a:rPr lang="hr-HR" sz="3200" dirty="0" smtClean="0">
                <a:latin typeface="Times New Roman" panose="02020603050405020304" pitchFamily="18" charset="0"/>
                <a:cs typeface="Times New Roman" panose="02020603050405020304" pitchFamily="18" charset="0"/>
              </a:rPr>
              <a:t> platforma za upravljanje javnozdravstvenim registrima</a:t>
            </a:r>
            <a:endParaRPr lang="hr-HR" sz="3200" dirty="0">
              <a:latin typeface="Times New Roman" panose="02020603050405020304" pitchFamily="18" charset="0"/>
              <a:cs typeface="Times New Roman" panose="02020603050405020304" pitchFamily="18" charset="0"/>
            </a:endParaRPr>
          </a:p>
        </p:txBody>
      </p:sp>
      <p:sp>
        <p:nvSpPr>
          <p:cNvPr id="3" name="TekstniOkvir 2"/>
          <p:cNvSpPr txBox="1"/>
          <p:nvPr/>
        </p:nvSpPr>
        <p:spPr>
          <a:xfrm>
            <a:off x="811161" y="3097161"/>
            <a:ext cx="10633587" cy="1607574"/>
          </a:xfrm>
          <a:prstGeom prst="rect">
            <a:avLst/>
          </a:prstGeom>
          <a:noFill/>
        </p:spPr>
        <p:txBody>
          <a:bodyPr wrap="square" rtlCol="0">
            <a:spAutoFit/>
          </a:bodyPr>
          <a:lstStyle/>
          <a:p>
            <a:endParaRPr lang="hr-HR" dirty="0"/>
          </a:p>
        </p:txBody>
      </p:sp>
      <p:sp>
        <p:nvSpPr>
          <p:cNvPr id="4" name="TekstniOkvir 3"/>
          <p:cNvSpPr txBox="1"/>
          <p:nvPr/>
        </p:nvSpPr>
        <p:spPr>
          <a:xfrm>
            <a:off x="796061" y="1415091"/>
            <a:ext cx="10338620" cy="5262979"/>
          </a:xfrm>
          <a:prstGeom prst="rect">
            <a:avLst/>
          </a:prstGeom>
          <a:noFill/>
        </p:spPr>
        <p:txBody>
          <a:bodyPr wrap="square" rtlCol="0">
            <a:spAutoFit/>
          </a:bodyPr>
          <a:lstStyle/>
          <a:p>
            <a:r>
              <a:rPr lang="hr-HR" sz="2800" b="1" dirty="0" smtClean="0">
                <a:solidFill>
                  <a:schemeClr val="bg2">
                    <a:lumMod val="75000"/>
                  </a:schemeClr>
                </a:solidFill>
                <a:latin typeface="Times New Roman" panose="02020603050405020304" pitchFamily="18" charset="0"/>
                <a:cs typeface="Times New Roman" panose="02020603050405020304" pitchFamily="18" charset="0"/>
              </a:rPr>
              <a:t>Domena </a:t>
            </a:r>
            <a:r>
              <a:rPr lang="hr-HR" sz="2800" b="1" dirty="0">
                <a:solidFill>
                  <a:schemeClr val="bg2">
                    <a:lumMod val="75000"/>
                  </a:schemeClr>
                </a:solidFill>
                <a:latin typeface="Times New Roman" panose="02020603050405020304" pitchFamily="18" charset="0"/>
                <a:cs typeface="Times New Roman" panose="02020603050405020304" pitchFamily="18" charset="0"/>
              </a:rPr>
              <a:t>zaraznih bolesti: </a:t>
            </a:r>
            <a:r>
              <a:rPr lang="hr-HR" sz="2800" dirty="0">
                <a:solidFill>
                  <a:schemeClr val="bg2">
                    <a:lumMod val="75000"/>
                  </a:schemeClr>
                </a:solidFill>
                <a:latin typeface="Times New Roman" panose="02020603050405020304" pitchFamily="18" charset="0"/>
                <a:cs typeface="Times New Roman" panose="02020603050405020304" pitchFamily="18" charset="0"/>
              </a:rPr>
              <a:t>Sustav prijavljivanja zaraznih bolesti s registrom, Registar Legioneloza, Registar TBC, Registar nuspojava cijepljenja, Registar HIV/AIDS</a:t>
            </a:r>
          </a:p>
          <a:p>
            <a:r>
              <a:rPr lang="hr-HR" sz="2800" b="1" dirty="0">
                <a:solidFill>
                  <a:schemeClr val="bg2">
                    <a:lumMod val="75000"/>
                  </a:schemeClr>
                </a:solidFill>
                <a:latin typeface="Times New Roman" panose="02020603050405020304" pitchFamily="18" charset="0"/>
                <a:cs typeface="Times New Roman" panose="02020603050405020304" pitchFamily="18" charset="0"/>
              </a:rPr>
              <a:t>Domena resursa u zdravstvu: </a:t>
            </a:r>
            <a:r>
              <a:rPr lang="hr-HR" sz="2800" dirty="0">
                <a:solidFill>
                  <a:schemeClr val="bg2">
                    <a:lumMod val="75000"/>
                  </a:schemeClr>
                </a:solidFill>
                <a:latin typeface="Times New Roman" panose="02020603050405020304" pitchFamily="18" charset="0"/>
                <a:cs typeface="Times New Roman" panose="02020603050405020304" pitchFamily="18" charset="0"/>
              </a:rPr>
              <a:t>Nacionalni registar pružatelja zdravstvene zaštite</a:t>
            </a:r>
          </a:p>
          <a:p>
            <a:r>
              <a:rPr lang="hr-HR" sz="2800" b="1" dirty="0">
                <a:solidFill>
                  <a:schemeClr val="bg2">
                    <a:lumMod val="75000"/>
                  </a:schemeClr>
                </a:solidFill>
                <a:latin typeface="Times New Roman" panose="02020603050405020304" pitchFamily="18" charset="0"/>
                <a:cs typeface="Times New Roman" panose="02020603050405020304" pitchFamily="18" charset="0"/>
              </a:rPr>
              <a:t>Domena uzroka smrti: </a:t>
            </a:r>
            <a:r>
              <a:rPr lang="hr-HR" sz="2800" dirty="0">
                <a:solidFill>
                  <a:schemeClr val="bg2">
                    <a:lumMod val="75000"/>
                  </a:schemeClr>
                </a:solidFill>
                <a:latin typeface="Times New Roman" panose="02020603050405020304" pitchFamily="18" charset="0"/>
                <a:cs typeface="Times New Roman" panose="02020603050405020304" pitchFamily="18" charset="0"/>
              </a:rPr>
              <a:t>Baza uzroka smrti, Registar izvršenih samoubojstava</a:t>
            </a:r>
          </a:p>
          <a:p>
            <a:r>
              <a:rPr lang="hr-HR" sz="2800" b="1" dirty="0">
                <a:solidFill>
                  <a:schemeClr val="bg2">
                    <a:lumMod val="75000"/>
                  </a:schemeClr>
                </a:solidFill>
                <a:latin typeface="Times New Roman" panose="02020603050405020304" pitchFamily="18" charset="0"/>
                <a:cs typeface="Times New Roman" panose="02020603050405020304" pitchFamily="18" charset="0"/>
              </a:rPr>
              <a:t>Domena invaliditeti: </a:t>
            </a:r>
            <a:r>
              <a:rPr lang="hr-HR" sz="2800" dirty="0">
                <a:solidFill>
                  <a:schemeClr val="bg2">
                    <a:lumMod val="75000"/>
                  </a:schemeClr>
                </a:solidFill>
                <a:latin typeface="Times New Roman" panose="02020603050405020304" pitchFamily="18" charset="0"/>
                <a:cs typeface="Times New Roman" panose="02020603050405020304" pitchFamily="18" charset="0"/>
              </a:rPr>
              <a:t>Registar osoba s invaliditetom</a:t>
            </a:r>
          </a:p>
          <a:p>
            <a:r>
              <a:rPr lang="hr-HR" sz="2800" b="1" dirty="0">
                <a:solidFill>
                  <a:srgbClr val="FF0000"/>
                </a:solidFill>
                <a:latin typeface="Times New Roman" panose="02020603050405020304" pitchFamily="18" charset="0"/>
                <a:cs typeface="Times New Roman" panose="02020603050405020304" pitchFamily="18" charset="0"/>
              </a:rPr>
              <a:t>Domena malignih bolesti: </a:t>
            </a:r>
            <a:r>
              <a:rPr lang="hr-HR" sz="2800" dirty="0">
                <a:solidFill>
                  <a:srgbClr val="FF0000"/>
                </a:solidFill>
                <a:latin typeface="Times New Roman" panose="02020603050405020304" pitchFamily="18" charset="0"/>
                <a:cs typeface="Times New Roman" panose="02020603050405020304" pitchFamily="18" charset="0"/>
              </a:rPr>
              <a:t>Registar za rak</a:t>
            </a:r>
          </a:p>
          <a:p>
            <a:r>
              <a:rPr lang="hr-HR" sz="2800" b="1" dirty="0">
                <a:solidFill>
                  <a:schemeClr val="bg2">
                    <a:lumMod val="75000"/>
                  </a:schemeClr>
                </a:solidFill>
                <a:latin typeface="Times New Roman" panose="02020603050405020304" pitchFamily="18" charset="0"/>
                <a:cs typeface="Times New Roman" panose="02020603050405020304" pitchFamily="18" charset="0"/>
              </a:rPr>
              <a:t>Domena bolnice: </a:t>
            </a:r>
            <a:r>
              <a:rPr lang="hr-HR" sz="2800" dirty="0">
                <a:solidFill>
                  <a:schemeClr val="bg2">
                    <a:lumMod val="75000"/>
                  </a:schemeClr>
                </a:solidFill>
                <a:latin typeface="Times New Roman" panose="02020603050405020304" pitchFamily="18" charset="0"/>
                <a:cs typeface="Times New Roman" panose="02020603050405020304" pitchFamily="18" charset="0"/>
              </a:rPr>
              <a:t>Evidencija hospitalizacija, rehabilitacija i dnevnih bolnica, Registar prekida trudnoće, Registar poroda, Registar psihoza</a:t>
            </a:r>
            <a:endParaRPr lang="hr-HR" sz="2800" dirty="0">
              <a:latin typeface="Times New Roman" panose="02020603050405020304" pitchFamily="18" charset="0"/>
              <a:cs typeface="Times New Roman" panose="02020603050405020304" pitchFamily="18" charset="0"/>
            </a:endParaRPr>
          </a:p>
          <a:p>
            <a:endParaRPr lang="hr-H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869438"/>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1098</Words>
  <Application>Microsoft Office PowerPoint</Application>
  <PresentationFormat>Widescreen</PresentationFormat>
  <Paragraphs>150</Paragraphs>
  <Slides>29</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0</vt:i4>
      </vt:variant>
      <vt:variant>
        <vt:lpstr>Slide Titles</vt:lpstr>
      </vt:variant>
      <vt:variant>
        <vt:i4>29</vt:i4>
      </vt:variant>
    </vt:vector>
  </HeadingPairs>
  <TitlesOfParts>
    <vt:vector size="35" baseType="lpstr">
      <vt:lpstr>Arial</vt:lpstr>
      <vt:lpstr>Calibri</vt:lpstr>
      <vt:lpstr>Calibri Light</vt:lpstr>
      <vt:lpstr>Times New Roman</vt:lpstr>
      <vt:lpstr>Tema sustava Office</vt:lpstr>
      <vt:lpstr>1_Office tema</vt:lpstr>
      <vt:lpstr>PowerPoint Presentation</vt:lpstr>
      <vt:lpstr>Hrvatski registar za rak i registar Nacionalnih preventivnih  programa ranog otkrivanja raka  Croatian cancer and screening registry</vt:lpstr>
      <vt:lpstr>PowerPoint Presentation</vt:lpstr>
      <vt:lpstr>PowerPoint Presentation</vt:lpstr>
      <vt:lpstr>Integriranost zdravstvenih informacija</vt:lpstr>
      <vt:lpstr>Registar za rak (Croatian cancer registry)</vt:lpstr>
      <vt:lpstr>Registar za rak – izvori podataka</vt:lpstr>
      <vt:lpstr>Redovito publiciranje podataka</vt:lpstr>
      <vt:lpstr>Nacionalni javnozdravstveni informacijski sustava (NAJS) - platforma za upravljanje javnozdravstvenim registrima</vt:lpstr>
      <vt:lpstr>Koje mogućnosti pruža platforma NAJS?</vt:lpstr>
      <vt:lpstr>Registar nacionalnih preventivnih programa ranog otkrivanja raka (NPP-IS)</vt:lpstr>
      <vt:lpstr>Registar nacionalnih preventivnih programa ranog otkrivanja raka (NPP-IS)</vt:lpstr>
      <vt:lpstr>Registar nacionalnih preventivnih programa ranog otkrivanja raka (NPP-IS)</vt:lpstr>
      <vt:lpstr>Shema procesa modela ranog otkrivanja raka</vt:lpstr>
      <vt:lpstr>NPP-IS trenutno koristi nekoliko stotina zdravstvenih djelatnika na više od sto lokacija u zdravstvenim ustanovama u cijeloj Hrvatskoj.</vt:lpstr>
      <vt:lpstr>Problemi povezani s radom NPP-IS</vt:lpstr>
      <vt:lpstr>Kako dalje?</vt:lpstr>
      <vt:lpstr>Croscreening projekt   Primjenom elektronske ONKO+ poruke unaprijediti bilježenje ishoda programa probira kroz povezivanje Registra za rak i NPP-IS putem CEZIH-a koji će relevantnim sudionicima distribuirati informacije o novo otkrivenim pre-kancerozama i karcinomima u RH.    </vt:lpstr>
      <vt:lpstr> Papirnati Onko-obrazac zamjenjuje se elektronskom porukom koja je usklađena s međuarodnim standardima.   Jedinstvena poruka koju će koristit svi koji dijagnosticiraju i liječe rak.  CEZIH će poruke zaprimati i proslijeđivati dalje odgovarajućim primateljima.  </vt:lpstr>
      <vt:lpstr>ONKO+ poruka – temeljni koncept procesa</vt:lpstr>
      <vt:lpstr>PowerPoint Presentation</vt:lpstr>
      <vt:lpstr>Primjer procesa – negativan nalaz</vt:lpstr>
      <vt:lpstr>Primjer procesa – pozitivna dijagnoza</vt:lpstr>
      <vt:lpstr>Primjer složenog procesa – pozitivna dijagnoza</vt:lpstr>
      <vt:lpstr>Kada se šalje ONKO+ poruka</vt:lpstr>
      <vt:lpstr>Informacije koje nosi ONKO+ poruka za potrebe NPP-IS</vt:lpstr>
      <vt:lpstr>O pacijentu O  prijavitelju Vremenski slijed Dijagnoza Histološki tip Stadij (TNM, FIGO) Opis tumora Terapija …. </vt:lpstr>
      <vt:lpstr>Koristi</vt:lpstr>
      <vt:lpstr>ONKO+ poruka omogućava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Hrvatski registar za rak i registar Nacionalnog programa ranog otkrivanja raka dojke Croatian cancer and screening registry, breast cancer epidemiology</dc:title>
  <dc:creator>Marijan Erceg</dc:creator>
  <cp:lastModifiedBy>Helena Trbušić</cp:lastModifiedBy>
  <cp:revision>188</cp:revision>
  <dcterms:created xsi:type="dcterms:W3CDTF">2017-02-14T16:43:52Z</dcterms:created>
  <dcterms:modified xsi:type="dcterms:W3CDTF">2017-02-24T08:17:28Z</dcterms:modified>
</cp:coreProperties>
</file>