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28"/>
  </p:notesMasterIdLst>
  <p:sldIdLst>
    <p:sldId id="275" r:id="rId2"/>
    <p:sldId id="256" r:id="rId3"/>
    <p:sldId id="276" r:id="rId4"/>
    <p:sldId id="300" r:id="rId5"/>
    <p:sldId id="304" r:id="rId6"/>
    <p:sldId id="302" r:id="rId7"/>
    <p:sldId id="303" r:id="rId8"/>
    <p:sldId id="305" r:id="rId9"/>
    <p:sldId id="278" r:id="rId10"/>
    <p:sldId id="290" r:id="rId11"/>
    <p:sldId id="277" r:id="rId12"/>
    <p:sldId id="289" r:id="rId13"/>
    <p:sldId id="294" r:id="rId14"/>
    <p:sldId id="295" r:id="rId15"/>
    <p:sldId id="279" r:id="rId16"/>
    <p:sldId id="288" r:id="rId17"/>
    <p:sldId id="286" r:id="rId18"/>
    <p:sldId id="285" r:id="rId19"/>
    <p:sldId id="284" r:id="rId20"/>
    <p:sldId id="298" r:id="rId21"/>
    <p:sldId id="299" r:id="rId22"/>
    <p:sldId id="281" r:id="rId23"/>
    <p:sldId id="287" r:id="rId24"/>
    <p:sldId id="282" r:id="rId25"/>
    <p:sldId id="296" r:id="rId26"/>
    <p:sldId id="297" r:id="rId27"/>
  </p:sldIdLst>
  <p:sldSz cx="9144000" cy="6858000" type="screen4x3"/>
  <p:notesSz cx="6858000" cy="9144000"/>
  <p:defaultTextStyle>
    <a:defPPr>
      <a:defRPr lang="en-US"/>
    </a:defPPr>
    <a:lvl1pPr marL="0" algn="l" defTabSz="1024075" rtl="0" eaLnBrk="1" latinLnBrk="0" hangingPunct="1">
      <a:defRPr sz="2000" kern="1200">
        <a:solidFill>
          <a:schemeClr val="tx1"/>
        </a:solidFill>
        <a:latin typeface="+mn-lt"/>
        <a:ea typeface="+mn-ea"/>
        <a:cs typeface="+mn-cs"/>
      </a:defRPr>
    </a:lvl1pPr>
    <a:lvl2pPr marL="512038" algn="l" defTabSz="1024075" rtl="0" eaLnBrk="1" latinLnBrk="0" hangingPunct="1">
      <a:defRPr sz="2000" kern="1200">
        <a:solidFill>
          <a:schemeClr val="tx1"/>
        </a:solidFill>
        <a:latin typeface="+mn-lt"/>
        <a:ea typeface="+mn-ea"/>
        <a:cs typeface="+mn-cs"/>
      </a:defRPr>
    </a:lvl2pPr>
    <a:lvl3pPr marL="1024075" algn="l" defTabSz="1024075" rtl="0" eaLnBrk="1" latinLnBrk="0" hangingPunct="1">
      <a:defRPr sz="2000" kern="1200">
        <a:solidFill>
          <a:schemeClr val="tx1"/>
        </a:solidFill>
        <a:latin typeface="+mn-lt"/>
        <a:ea typeface="+mn-ea"/>
        <a:cs typeface="+mn-cs"/>
      </a:defRPr>
    </a:lvl3pPr>
    <a:lvl4pPr marL="1536113" algn="l" defTabSz="1024075" rtl="0" eaLnBrk="1" latinLnBrk="0" hangingPunct="1">
      <a:defRPr sz="2000" kern="1200">
        <a:solidFill>
          <a:schemeClr val="tx1"/>
        </a:solidFill>
        <a:latin typeface="+mn-lt"/>
        <a:ea typeface="+mn-ea"/>
        <a:cs typeface="+mn-cs"/>
      </a:defRPr>
    </a:lvl4pPr>
    <a:lvl5pPr marL="2048151" algn="l" defTabSz="1024075" rtl="0" eaLnBrk="1" latinLnBrk="0" hangingPunct="1">
      <a:defRPr sz="2000" kern="1200">
        <a:solidFill>
          <a:schemeClr val="tx1"/>
        </a:solidFill>
        <a:latin typeface="+mn-lt"/>
        <a:ea typeface="+mn-ea"/>
        <a:cs typeface="+mn-cs"/>
      </a:defRPr>
    </a:lvl5pPr>
    <a:lvl6pPr marL="2560189" algn="l" defTabSz="1024075" rtl="0" eaLnBrk="1" latinLnBrk="0" hangingPunct="1">
      <a:defRPr sz="2000" kern="1200">
        <a:solidFill>
          <a:schemeClr val="tx1"/>
        </a:solidFill>
        <a:latin typeface="+mn-lt"/>
        <a:ea typeface="+mn-ea"/>
        <a:cs typeface="+mn-cs"/>
      </a:defRPr>
    </a:lvl6pPr>
    <a:lvl7pPr marL="3072226" algn="l" defTabSz="1024075" rtl="0" eaLnBrk="1" latinLnBrk="0" hangingPunct="1">
      <a:defRPr sz="2000" kern="1200">
        <a:solidFill>
          <a:schemeClr val="tx1"/>
        </a:solidFill>
        <a:latin typeface="+mn-lt"/>
        <a:ea typeface="+mn-ea"/>
        <a:cs typeface="+mn-cs"/>
      </a:defRPr>
    </a:lvl7pPr>
    <a:lvl8pPr marL="3584264" algn="l" defTabSz="1024075" rtl="0" eaLnBrk="1" latinLnBrk="0" hangingPunct="1">
      <a:defRPr sz="2000" kern="1200">
        <a:solidFill>
          <a:schemeClr val="tx1"/>
        </a:solidFill>
        <a:latin typeface="+mn-lt"/>
        <a:ea typeface="+mn-ea"/>
        <a:cs typeface="+mn-cs"/>
      </a:defRPr>
    </a:lvl8pPr>
    <a:lvl9pPr marL="4096301" algn="l" defTabSz="102407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 initials="x"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6" autoAdjust="0"/>
    <p:restoredTop sz="93863" autoAdjust="0"/>
  </p:normalViewPr>
  <p:slideViewPr>
    <p:cSldViewPr snapToGrid="0">
      <p:cViewPr varScale="1">
        <p:scale>
          <a:sx n="86" d="100"/>
          <a:sy n="86" d="100"/>
        </p:scale>
        <p:origin x="984" y="96"/>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6T11:07:02.350" idx="1">
    <p:pos x="5375" y="234"/>
    <p:text>Gal perdaryti is fotografuotos i normalia</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482BE-4A34-4B00-9821-2488BCFCD4C7}" type="doc">
      <dgm:prSet loTypeId="urn:microsoft.com/office/officeart/2005/8/layout/hProcess9" loCatId="process" qsTypeId="urn:microsoft.com/office/officeart/2005/8/quickstyle/simple1" qsCatId="simple" csTypeId="urn:microsoft.com/office/officeart/2005/8/colors/accent1_2" csCatId="accent1" phldr="1"/>
      <dgm:spPr/>
    </dgm:pt>
    <dgm:pt modelId="{A6B266F1-7D4B-4E82-9070-8EE7DD78D64C}">
      <dgm:prSet phldrT="[Tekstas]"/>
      <dgm:spPr/>
      <dgm:t>
        <a:bodyPr/>
        <a:lstStyle/>
        <a:p>
          <a:r>
            <a:rPr lang="en-GB" dirty="0" smtClean="0"/>
            <a:t>Organisation and management</a:t>
          </a:r>
          <a:endParaRPr lang="en-US" dirty="0"/>
        </a:p>
      </dgm:t>
    </dgm:pt>
    <dgm:pt modelId="{BC7E89AF-9200-4F40-8B7C-4CA42301D7A0}" type="parTrans" cxnId="{44DEBD87-5DD0-4EA1-AAA6-044D1DB64BF1}">
      <dgm:prSet/>
      <dgm:spPr/>
      <dgm:t>
        <a:bodyPr/>
        <a:lstStyle/>
        <a:p>
          <a:endParaRPr lang="en-US"/>
        </a:p>
      </dgm:t>
    </dgm:pt>
    <dgm:pt modelId="{326BAF52-C781-46B6-9B1F-01CF29C51432}" type="sibTrans" cxnId="{44DEBD87-5DD0-4EA1-AAA6-044D1DB64BF1}">
      <dgm:prSet/>
      <dgm:spPr/>
      <dgm:t>
        <a:bodyPr/>
        <a:lstStyle/>
        <a:p>
          <a:endParaRPr lang="en-US"/>
        </a:p>
      </dgm:t>
    </dgm:pt>
    <dgm:pt modelId="{3B4BE698-5D11-4C77-AF9B-3492B541BE44}">
      <dgm:prSet phldrT="[Tekstas]"/>
      <dgm:spPr/>
      <dgm:t>
        <a:bodyPr/>
        <a:lstStyle/>
        <a:p>
          <a:r>
            <a:rPr lang="en-GB" dirty="0" smtClean="0"/>
            <a:t>Clinical</a:t>
          </a:r>
        </a:p>
        <a:p>
          <a:r>
            <a:rPr lang="en-GB" dirty="0" smtClean="0"/>
            <a:t>Process</a:t>
          </a:r>
          <a:endParaRPr lang="en-US" dirty="0"/>
        </a:p>
      </dgm:t>
    </dgm:pt>
    <dgm:pt modelId="{59BB6C2D-809C-4585-9F86-DF83733A8671}" type="parTrans" cxnId="{EB186A92-9EB2-4061-BCF0-F36AD195A24D}">
      <dgm:prSet/>
      <dgm:spPr/>
      <dgm:t>
        <a:bodyPr/>
        <a:lstStyle/>
        <a:p>
          <a:endParaRPr lang="en-US"/>
        </a:p>
      </dgm:t>
    </dgm:pt>
    <dgm:pt modelId="{1D09A005-2E59-46FD-A041-0B7D356561C1}" type="sibTrans" cxnId="{EB186A92-9EB2-4061-BCF0-F36AD195A24D}">
      <dgm:prSet/>
      <dgm:spPr/>
      <dgm:t>
        <a:bodyPr/>
        <a:lstStyle/>
        <a:p>
          <a:endParaRPr lang="en-US"/>
        </a:p>
      </dgm:t>
    </dgm:pt>
    <dgm:pt modelId="{4BAE6990-3B47-4A04-B0DD-6D89DEE29153}">
      <dgm:prSet phldrT="[Tekstas]"/>
      <dgm:spPr/>
      <dgm:t>
        <a:bodyPr/>
        <a:lstStyle/>
        <a:p>
          <a:r>
            <a:rPr lang="en-GB" dirty="0" smtClean="0"/>
            <a:t>Impact and outcome</a:t>
          </a:r>
          <a:endParaRPr lang="en-US" dirty="0"/>
        </a:p>
      </dgm:t>
    </dgm:pt>
    <dgm:pt modelId="{E7208E49-96FE-4774-8BE6-CD2F03C14225}" type="parTrans" cxnId="{B77E5C2E-1DAE-43E7-B64D-7C02527C3C76}">
      <dgm:prSet/>
      <dgm:spPr/>
      <dgm:t>
        <a:bodyPr/>
        <a:lstStyle/>
        <a:p>
          <a:endParaRPr lang="en-US"/>
        </a:p>
      </dgm:t>
    </dgm:pt>
    <dgm:pt modelId="{61EDC380-1D5A-4C40-BFAB-CB6EF18B1F3D}" type="sibTrans" cxnId="{B77E5C2E-1DAE-43E7-B64D-7C02527C3C76}">
      <dgm:prSet/>
      <dgm:spPr/>
      <dgm:t>
        <a:bodyPr/>
        <a:lstStyle/>
        <a:p>
          <a:endParaRPr lang="en-US"/>
        </a:p>
      </dgm:t>
    </dgm:pt>
    <dgm:pt modelId="{EA40A787-BAE5-4DF9-958D-FEEA0882F6E8}" type="pres">
      <dgm:prSet presAssocID="{30A482BE-4A34-4B00-9821-2488BCFCD4C7}" presName="CompostProcess" presStyleCnt="0">
        <dgm:presLayoutVars>
          <dgm:dir/>
          <dgm:resizeHandles val="exact"/>
        </dgm:presLayoutVars>
      </dgm:prSet>
      <dgm:spPr/>
    </dgm:pt>
    <dgm:pt modelId="{F8AD52A4-A9A4-4F52-BA62-E1F77EB01FA3}" type="pres">
      <dgm:prSet presAssocID="{30A482BE-4A34-4B00-9821-2488BCFCD4C7}" presName="arrow" presStyleLbl="bgShp" presStyleIdx="0" presStyleCnt="1"/>
      <dgm:spPr/>
    </dgm:pt>
    <dgm:pt modelId="{2393DE6D-6054-4ACE-AB7A-F8696516B005}" type="pres">
      <dgm:prSet presAssocID="{30A482BE-4A34-4B00-9821-2488BCFCD4C7}" presName="linearProcess" presStyleCnt="0"/>
      <dgm:spPr/>
    </dgm:pt>
    <dgm:pt modelId="{DE2C3A6C-F2DF-404F-BC6C-23B0B2789B96}" type="pres">
      <dgm:prSet presAssocID="{A6B266F1-7D4B-4E82-9070-8EE7DD78D64C}" presName="textNode" presStyleLbl="node1" presStyleIdx="0" presStyleCnt="3">
        <dgm:presLayoutVars>
          <dgm:bulletEnabled val="1"/>
        </dgm:presLayoutVars>
      </dgm:prSet>
      <dgm:spPr/>
      <dgm:t>
        <a:bodyPr/>
        <a:lstStyle/>
        <a:p>
          <a:endParaRPr lang="en-US"/>
        </a:p>
      </dgm:t>
    </dgm:pt>
    <dgm:pt modelId="{BE7B503D-E8F8-427B-8532-CEC2B0F7B5A0}" type="pres">
      <dgm:prSet presAssocID="{326BAF52-C781-46B6-9B1F-01CF29C51432}" presName="sibTrans" presStyleCnt="0"/>
      <dgm:spPr/>
    </dgm:pt>
    <dgm:pt modelId="{930CFF31-64C7-41B4-8267-1283CD8037B6}" type="pres">
      <dgm:prSet presAssocID="{3B4BE698-5D11-4C77-AF9B-3492B541BE44}" presName="textNode" presStyleLbl="node1" presStyleIdx="1" presStyleCnt="3">
        <dgm:presLayoutVars>
          <dgm:bulletEnabled val="1"/>
        </dgm:presLayoutVars>
      </dgm:prSet>
      <dgm:spPr/>
      <dgm:t>
        <a:bodyPr/>
        <a:lstStyle/>
        <a:p>
          <a:endParaRPr lang="en-US"/>
        </a:p>
      </dgm:t>
    </dgm:pt>
    <dgm:pt modelId="{435115C3-AD70-46DD-B96E-3DF2C7FFD012}" type="pres">
      <dgm:prSet presAssocID="{1D09A005-2E59-46FD-A041-0B7D356561C1}" presName="sibTrans" presStyleCnt="0"/>
      <dgm:spPr/>
    </dgm:pt>
    <dgm:pt modelId="{A7E339BD-0A11-4DDD-A507-18E34CCCCDB2}" type="pres">
      <dgm:prSet presAssocID="{4BAE6990-3B47-4A04-B0DD-6D89DEE29153}" presName="textNode" presStyleLbl="node1" presStyleIdx="2" presStyleCnt="3">
        <dgm:presLayoutVars>
          <dgm:bulletEnabled val="1"/>
        </dgm:presLayoutVars>
      </dgm:prSet>
      <dgm:spPr/>
      <dgm:t>
        <a:bodyPr/>
        <a:lstStyle/>
        <a:p>
          <a:endParaRPr lang="en-US"/>
        </a:p>
      </dgm:t>
    </dgm:pt>
  </dgm:ptLst>
  <dgm:cxnLst>
    <dgm:cxn modelId="{D7FF209F-C5B2-474F-97C2-11F3DEE7BC5E}" type="presOf" srcId="{3B4BE698-5D11-4C77-AF9B-3492B541BE44}" destId="{930CFF31-64C7-41B4-8267-1283CD8037B6}" srcOrd="0" destOrd="0" presId="urn:microsoft.com/office/officeart/2005/8/layout/hProcess9"/>
    <dgm:cxn modelId="{D0B55A5F-CEE5-427D-AD3E-953A006872B7}" type="presOf" srcId="{30A482BE-4A34-4B00-9821-2488BCFCD4C7}" destId="{EA40A787-BAE5-4DF9-958D-FEEA0882F6E8}" srcOrd="0" destOrd="0" presId="urn:microsoft.com/office/officeart/2005/8/layout/hProcess9"/>
    <dgm:cxn modelId="{44DEBD87-5DD0-4EA1-AAA6-044D1DB64BF1}" srcId="{30A482BE-4A34-4B00-9821-2488BCFCD4C7}" destId="{A6B266F1-7D4B-4E82-9070-8EE7DD78D64C}" srcOrd="0" destOrd="0" parTransId="{BC7E89AF-9200-4F40-8B7C-4CA42301D7A0}" sibTransId="{326BAF52-C781-46B6-9B1F-01CF29C51432}"/>
    <dgm:cxn modelId="{DB7CC21D-EC14-4734-A1E4-919A9F87B470}" type="presOf" srcId="{A6B266F1-7D4B-4E82-9070-8EE7DD78D64C}" destId="{DE2C3A6C-F2DF-404F-BC6C-23B0B2789B96}" srcOrd="0" destOrd="0" presId="urn:microsoft.com/office/officeart/2005/8/layout/hProcess9"/>
    <dgm:cxn modelId="{EB186A92-9EB2-4061-BCF0-F36AD195A24D}" srcId="{30A482BE-4A34-4B00-9821-2488BCFCD4C7}" destId="{3B4BE698-5D11-4C77-AF9B-3492B541BE44}" srcOrd="1" destOrd="0" parTransId="{59BB6C2D-809C-4585-9F86-DF83733A8671}" sibTransId="{1D09A005-2E59-46FD-A041-0B7D356561C1}"/>
    <dgm:cxn modelId="{B77E5C2E-1DAE-43E7-B64D-7C02527C3C76}" srcId="{30A482BE-4A34-4B00-9821-2488BCFCD4C7}" destId="{4BAE6990-3B47-4A04-B0DD-6D89DEE29153}" srcOrd="2" destOrd="0" parTransId="{E7208E49-96FE-4774-8BE6-CD2F03C14225}" sibTransId="{61EDC380-1D5A-4C40-BFAB-CB6EF18B1F3D}"/>
    <dgm:cxn modelId="{8F8D57BB-EA37-4187-887B-D20CBC367376}" type="presOf" srcId="{4BAE6990-3B47-4A04-B0DD-6D89DEE29153}" destId="{A7E339BD-0A11-4DDD-A507-18E34CCCCDB2}" srcOrd="0" destOrd="0" presId="urn:microsoft.com/office/officeart/2005/8/layout/hProcess9"/>
    <dgm:cxn modelId="{822708E9-A9A9-4335-8990-BA2928DCD665}" type="presParOf" srcId="{EA40A787-BAE5-4DF9-958D-FEEA0882F6E8}" destId="{F8AD52A4-A9A4-4F52-BA62-E1F77EB01FA3}" srcOrd="0" destOrd="0" presId="urn:microsoft.com/office/officeart/2005/8/layout/hProcess9"/>
    <dgm:cxn modelId="{F243AA08-3A3F-49C7-8F3A-821D738D8E01}" type="presParOf" srcId="{EA40A787-BAE5-4DF9-958D-FEEA0882F6E8}" destId="{2393DE6D-6054-4ACE-AB7A-F8696516B005}" srcOrd="1" destOrd="0" presId="urn:microsoft.com/office/officeart/2005/8/layout/hProcess9"/>
    <dgm:cxn modelId="{A0D35D7E-C473-46F5-9347-BF72F2628827}" type="presParOf" srcId="{2393DE6D-6054-4ACE-AB7A-F8696516B005}" destId="{DE2C3A6C-F2DF-404F-BC6C-23B0B2789B96}" srcOrd="0" destOrd="0" presId="urn:microsoft.com/office/officeart/2005/8/layout/hProcess9"/>
    <dgm:cxn modelId="{60A49139-F8D0-493B-A320-6F296E86329B}" type="presParOf" srcId="{2393DE6D-6054-4ACE-AB7A-F8696516B005}" destId="{BE7B503D-E8F8-427B-8532-CEC2B0F7B5A0}" srcOrd="1" destOrd="0" presId="urn:microsoft.com/office/officeart/2005/8/layout/hProcess9"/>
    <dgm:cxn modelId="{121034EB-7F57-44C5-91F4-8DC85E861784}" type="presParOf" srcId="{2393DE6D-6054-4ACE-AB7A-F8696516B005}" destId="{930CFF31-64C7-41B4-8267-1283CD8037B6}" srcOrd="2" destOrd="0" presId="urn:microsoft.com/office/officeart/2005/8/layout/hProcess9"/>
    <dgm:cxn modelId="{E017C279-7BCA-4FF8-8C24-EEC198AFDB4E}" type="presParOf" srcId="{2393DE6D-6054-4ACE-AB7A-F8696516B005}" destId="{435115C3-AD70-46DD-B96E-3DF2C7FFD012}" srcOrd="3" destOrd="0" presId="urn:microsoft.com/office/officeart/2005/8/layout/hProcess9"/>
    <dgm:cxn modelId="{615EF4AD-7BAA-4628-883C-03F56EB2D7C1}" type="presParOf" srcId="{2393DE6D-6054-4ACE-AB7A-F8696516B005}" destId="{A7E339BD-0A11-4DDD-A507-18E34CCCCD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482BE-4A34-4B00-9821-2488BCFCD4C7}" type="doc">
      <dgm:prSet loTypeId="urn:microsoft.com/office/officeart/2005/8/layout/hProcess9" loCatId="process" qsTypeId="urn:microsoft.com/office/officeart/2005/8/quickstyle/simple1" qsCatId="simple" csTypeId="urn:microsoft.com/office/officeart/2005/8/colors/accent1_2" csCatId="accent1" phldr="1"/>
      <dgm:spPr/>
    </dgm:pt>
    <dgm:pt modelId="{A6B266F1-7D4B-4E82-9070-8EE7DD78D64C}">
      <dgm:prSet phldrT="[Tekstas]"/>
      <dgm:spPr/>
      <dgm:t>
        <a:bodyPr/>
        <a:lstStyle/>
        <a:p>
          <a:r>
            <a:rPr lang="en-GB" dirty="0" smtClean="0"/>
            <a:t>Organisation and management</a:t>
          </a:r>
          <a:endParaRPr lang="en-US" dirty="0"/>
        </a:p>
      </dgm:t>
    </dgm:pt>
    <dgm:pt modelId="{BC7E89AF-9200-4F40-8B7C-4CA42301D7A0}" type="parTrans" cxnId="{44DEBD87-5DD0-4EA1-AAA6-044D1DB64BF1}">
      <dgm:prSet/>
      <dgm:spPr/>
      <dgm:t>
        <a:bodyPr/>
        <a:lstStyle/>
        <a:p>
          <a:endParaRPr lang="en-US"/>
        </a:p>
      </dgm:t>
    </dgm:pt>
    <dgm:pt modelId="{326BAF52-C781-46B6-9B1F-01CF29C51432}" type="sibTrans" cxnId="{44DEBD87-5DD0-4EA1-AAA6-044D1DB64BF1}">
      <dgm:prSet/>
      <dgm:spPr/>
      <dgm:t>
        <a:bodyPr/>
        <a:lstStyle/>
        <a:p>
          <a:endParaRPr lang="en-US"/>
        </a:p>
      </dgm:t>
    </dgm:pt>
    <dgm:pt modelId="{3B4BE698-5D11-4C77-AF9B-3492B541BE44}">
      <dgm:prSet phldrT="[Tekstas]"/>
      <dgm:spPr/>
      <dgm:t>
        <a:bodyPr/>
        <a:lstStyle/>
        <a:p>
          <a:r>
            <a:rPr lang="en-GB" dirty="0" smtClean="0"/>
            <a:t>Clinical</a:t>
          </a:r>
        </a:p>
        <a:p>
          <a:r>
            <a:rPr lang="en-GB" dirty="0" smtClean="0"/>
            <a:t>Process</a:t>
          </a:r>
          <a:endParaRPr lang="en-US" dirty="0"/>
        </a:p>
      </dgm:t>
    </dgm:pt>
    <dgm:pt modelId="{59BB6C2D-809C-4585-9F86-DF83733A8671}" type="parTrans" cxnId="{EB186A92-9EB2-4061-BCF0-F36AD195A24D}">
      <dgm:prSet/>
      <dgm:spPr/>
      <dgm:t>
        <a:bodyPr/>
        <a:lstStyle/>
        <a:p>
          <a:endParaRPr lang="en-US"/>
        </a:p>
      </dgm:t>
    </dgm:pt>
    <dgm:pt modelId="{1D09A005-2E59-46FD-A041-0B7D356561C1}" type="sibTrans" cxnId="{EB186A92-9EB2-4061-BCF0-F36AD195A24D}">
      <dgm:prSet/>
      <dgm:spPr/>
      <dgm:t>
        <a:bodyPr/>
        <a:lstStyle/>
        <a:p>
          <a:endParaRPr lang="en-US"/>
        </a:p>
      </dgm:t>
    </dgm:pt>
    <dgm:pt modelId="{4BAE6990-3B47-4A04-B0DD-6D89DEE29153}">
      <dgm:prSet phldrT="[Tekstas]"/>
      <dgm:spPr/>
      <dgm:t>
        <a:bodyPr/>
        <a:lstStyle/>
        <a:p>
          <a:r>
            <a:rPr lang="en-GB" dirty="0" smtClean="0"/>
            <a:t>Impact and outcome</a:t>
          </a:r>
          <a:endParaRPr lang="en-US" dirty="0"/>
        </a:p>
      </dgm:t>
    </dgm:pt>
    <dgm:pt modelId="{E7208E49-96FE-4774-8BE6-CD2F03C14225}" type="parTrans" cxnId="{B77E5C2E-1DAE-43E7-B64D-7C02527C3C76}">
      <dgm:prSet/>
      <dgm:spPr/>
      <dgm:t>
        <a:bodyPr/>
        <a:lstStyle/>
        <a:p>
          <a:endParaRPr lang="en-US"/>
        </a:p>
      </dgm:t>
    </dgm:pt>
    <dgm:pt modelId="{61EDC380-1D5A-4C40-BFAB-CB6EF18B1F3D}" type="sibTrans" cxnId="{B77E5C2E-1DAE-43E7-B64D-7C02527C3C76}">
      <dgm:prSet/>
      <dgm:spPr/>
      <dgm:t>
        <a:bodyPr/>
        <a:lstStyle/>
        <a:p>
          <a:endParaRPr lang="en-US"/>
        </a:p>
      </dgm:t>
    </dgm:pt>
    <dgm:pt modelId="{EA40A787-BAE5-4DF9-958D-FEEA0882F6E8}" type="pres">
      <dgm:prSet presAssocID="{30A482BE-4A34-4B00-9821-2488BCFCD4C7}" presName="CompostProcess" presStyleCnt="0">
        <dgm:presLayoutVars>
          <dgm:dir/>
          <dgm:resizeHandles val="exact"/>
        </dgm:presLayoutVars>
      </dgm:prSet>
      <dgm:spPr/>
    </dgm:pt>
    <dgm:pt modelId="{F8AD52A4-A9A4-4F52-BA62-E1F77EB01FA3}" type="pres">
      <dgm:prSet presAssocID="{30A482BE-4A34-4B00-9821-2488BCFCD4C7}" presName="arrow" presStyleLbl="bgShp" presStyleIdx="0" presStyleCnt="1"/>
      <dgm:spPr/>
    </dgm:pt>
    <dgm:pt modelId="{2393DE6D-6054-4ACE-AB7A-F8696516B005}" type="pres">
      <dgm:prSet presAssocID="{30A482BE-4A34-4B00-9821-2488BCFCD4C7}" presName="linearProcess" presStyleCnt="0"/>
      <dgm:spPr/>
    </dgm:pt>
    <dgm:pt modelId="{DE2C3A6C-F2DF-404F-BC6C-23B0B2789B96}" type="pres">
      <dgm:prSet presAssocID="{A6B266F1-7D4B-4E82-9070-8EE7DD78D64C}" presName="textNode" presStyleLbl="node1" presStyleIdx="0" presStyleCnt="3">
        <dgm:presLayoutVars>
          <dgm:bulletEnabled val="1"/>
        </dgm:presLayoutVars>
      </dgm:prSet>
      <dgm:spPr/>
      <dgm:t>
        <a:bodyPr/>
        <a:lstStyle/>
        <a:p>
          <a:endParaRPr lang="en-US"/>
        </a:p>
      </dgm:t>
    </dgm:pt>
    <dgm:pt modelId="{BE7B503D-E8F8-427B-8532-CEC2B0F7B5A0}" type="pres">
      <dgm:prSet presAssocID="{326BAF52-C781-46B6-9B1F-01CF29C51432}" presName="sibTrans" presStyleCnt="0"/>
      <dgm:spPr/>
    </dgm:pt>
    <dgm:pt modelId="{930CFF31-64C7-41B4-8267-1283CD8037B6}" type="pres">
      <dgm:prSet presAssocID="{3B4BE698-5D11-4C77-AF9B-3492B541BE44}" presName="textNode" presStyleLbl="node1" presStyleIdx="1" presStyleCnt="3">
        <dgm:presLayoutVars>
          <dgm:bulletEnabled val="1"/>
        </dgm:presLayoutVars>
      </dgm:prSet>
      <dgm:spPr/>
      <dgm:t>
        <a:bodyPr/>
        <a:lstStyle/>
        <a:p>
          <a:endParaRPr lang="en-US"/>
        </a:p>
      </dgm:t>
    </dgm:pt>
    <dgm:pt modelId="{435115C3-AD70-46DD-B96E-3DF2C7FFD012}" type="pres">
      <dgm:prSet presAssocID="{1D09A005-2E59-46FD-A041-0B7D356561C1}" presName="sibTrans" presStyleCnt="0"/>
      <dgm:spPr/>
    </dgm:pt>
    <dgm:pt modelId="{A7E339BD-0A11-4DDD-A507-18E34CCCCDB2}" type="pres">
      <dgm:prSet presAssocID="{4BAE6990-3B47-4A04-B0DD-6D89DEE29153}" presName="textNode" presStyleLbl="node1" presStyleIdx="2" presStyleCnt="3">
        <dgm:presLayoutVars>
          <dgm:bulletEnabled val="1"/>
        </dgm:presLayoutVars>
      </dgm:prSet>
      <dgm:spPr/>
      <dgm:t>
        <a:bodyPr/>
        <a:lstStyle/>
        <a:p>
          <a:endParaRPr lang="en-US"/>
        </a:p>
      </dgm:t>
    </dgm:pt>
  </dgm:ptLst>
  <dgm:cxnLst>
    <dgm:cxn modelId="{855548BE-D5E3-44DA-BE94-14239D499AA5}" type="presOf" srcId="{4BAE6990-3B47-4A04-B0DD-6D89DEE29153}" destId="{A7E339BD-0A11-4DDD-A507-18E34CCCCDB2}" srcOrd="0" destOrd="0" presId="urn:microsoft.com/office/officeart/2005/8/layout/hProcess9"/>
    <dgm:cxn modelId="{44DEBD87-5DD0-4EA1-AAA6-044D1DB64BF1}" srcId="{30A482BE-4A34-4B00-9821-2488BCFCD4C7}" destId="{A6B266F1-7D4B-4E82-9070-8EE7DD78D64C}" srcOrd="0" destOrd="0" parTransId="{BC7E89AF-9200-4F40-8B7C-4CA42301D7A0}" sibTransId="{326BAF52-C781-46B6-9B1F-01CF29C51432}"/>
    <dgm:cxn modelId="{EB186A92-9EB2-4061-BCF0-F36AD195A24D}" srcId="{30A482BE-4A34-4B00-9821-2488BCFCD4C7}" destId="{3B4BE698-5D11-4C77-AF9B-3492B541BE44}" srcOrd="1" destOrd="0" parTransId="{59BB6C2D-809C-4585-9F86-DF83733A8671}" sibTransId="{1D09A005-2E59-46FD-A041-0B7D356561C1}"/>
    <dgm:cxn modelId="{B77E5C2E-1DAE-43E7-B64D-7C02527C3C76}" srcId="{30A482BE-4A34-4B00-9821-2488BCFCD4C7}" destId="{4BAE6990-3B47-4A04-B0DD-6D89DEE29153}" srcOrd="2" destOrd="0" parTransId="{E7208E49-96FE-4774-8BE6-CD2F03C14225}" sibTransId="{61EDC380-1D5A-4C40-BFAB-CB6EF18B1F3D}"/>
    <dgm:cxn modelId="{198E4D96-6E70-4549-A5B1-5E9BB63C78F6}" type="presOf" srcId="{3B4BE698-5D11-4C77-AF9B-3492B541BE44}" destId="{930CFF31-64C7-41B4-8267-1283CD8037B6}" srcOrd="0" destOrd="0" presId="urn:microsoft.com/office/officeart/2005/8/layout/hProcess9"/>
    <dgm:cxn modelId="{E85CA92A-22A7-4B6E-8FD7-4F2FC400FD67}" type="presOf" srcId="{A6B266F1-7D4B-4E82-9070-8EE7DD78D64C}" destId="{DE2C3A6C-F2DF-404F-BC6C-23B0B2789B96}" srcOrd="0" destOrd="0" presId="urn:microsoft.com/office/officeart/2005/8/layout/hProcess9"/>
    <dgm:cxn modelId="{9795206F-745C-498E-A8BF-92C46487C6A4}" type="presOf" srcId="{30A482BE-4A34-4B00-9821-2488BCFCD4C7}" destId="{EA40A787-BAE5-4DF9-958D-FEEA0882F6E8}" srcOrd="0" destOrd="0" presId="urn:microsoft.com/office/officeart/2005/8/layout/hProcess9"/>
    <dgm:cxn modelId="{FBBEC69D-B32A-4309-809C-537AA73DC123}" type="presParOf" srcId="{EA40A787-BAE5-4DF9-958D-FEEA0882F6E8}" destId="{F8AD52A4-A9A4-4F52-BA62-E1F77EB01FA3}" srcOrd="0" destOrd="0" presId="urn:microsoft.com/office/officeart/2005/8/layout/hProcess9"/>
    <dgm:cxn modelId="{3B157120-3B49-40F7-A83E-902D405789A4}" type="presParOf" srcId="{EA40A787-BAE5-4DF9-958D-FEEA0882F6E8}" destId="{2393DE6D-6054-4ACE-AB7A-F8696516B005}" srcOrd="1" destOrd="0" presId="urn:microsoft.com/office/officeart/2005/8/layout/hProcess9"/>
    <dgm:cxn modelId="{A1598AB2-7CB0-4BAD-A213-E37FCF8F9418}" type="presParOf" srcId="{2393DE6D-6054-4ACE-AB7A-F8696516B005}" destId="{DE2C3A6C-F2DF-404F-BC6C-23B0B2789B96}" srcOrd="0" destOrd="0" presId="urn:microsoft.com/office/officeart/2005/8/layout/hProcess9"/>
    <dgm:cxn modelId="{D15AF7A4-D24A-4AA9-BE95-B9358FB066C2}" type="presParOf" srcId="{2393DE6D-6054-4ACE-AB7A-F8696516B005}" destId="{BE7B503D-E8F8-427B-8532-CEC2B0F7B5A0}" srcOrd="1" destOrd="0" presId="urn:microsoft.com/office/officeart/2005/8/layout/hProcess9"/>
    <dgm:cxn modelId="{E47AD607-64E5-48D6-BED9-B5FEB8265F57}" type="presParOf" srcId="{2393DE6D-6054-4ACE-AB7A-F8696516B005}" destId="{930CFF31-64C7-41B4-8267-1283CD8037B6}" srcOrd="2" destOrd="0" presId="urn:microsoft.com/office/officeart/2005/8/layout/hProcess9"/>
    <dgm:cxn modelId="{6CB3E5E1-42E5-4B6F-B3F0-259E38FC5F25}" type="presParOf" srcId="{2393DE6D-6054-4ACE-AB7A-F8696516B005}" destId="{435115C3-AD70-46DD-B96E-3DF2C7FFD012}" srcOrd="3" destOrd="0" presId="urn:microsoft.com/office/officeart/2005/8/layout/hProcess9"/>
    <dgm:cxn modelId="{CB5D5F5F-8314-41BD-BC8C-1A9EAEEAE891}" type="presParOf" srcId="{2393DE6D-6054-4ACE-AB7A-F8696516B005}" destId="{A7E339BD-0A11-4DDD-A507-18E34CCCCD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D52A4-A9A4-4F52-BA62-E1F77EB01FA3}">
      <dsp:nvSpPr>
        <dsp:cNvPr id="0" name=""/>
        <dsp:cNvSpPr/>
      </dsp:nvSpPr>
      <dsp:spPr>
        <a:xfrm>
          <a:off x="591502" y="0"/>
          <a:ext cx="6703695" cy="43513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C3A6C-F2DF-404F-BC6C-23B0B2789B96}">
      <dsp:nvSpPr>
        <dsp:cNvPr id="0" name=""/>
        <dsp:cNvSpPr/>
      </dsp:nvSpPr>
      <dsp:spPr>
        <a:xfrm>
          <a:off x="8472"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Organisation and management</a:t>
          </a:r>
          <a:endParaRPr lang="en-US" sz="3100" kern="1200" dirty="0"/>
        </a:p>
      </dsp:txBody>
      <dsp:txXfrm>
        <a:off x="93438" y="1390367"/>
        <a:ext cx="2368599" cy="1570603"/>
      </dsp:txXfrm>
    </dsp:sp>
    <dsp:sp modelId="{930CFF31-64C7-41B4-8267-1283CD8037B6}">
      <dsp:nvSpPr>
        <dsp:cNvPr id="0" name=""/>
        <dsp:cNvSpPr/>
      </dsp:nvSpPr>
      <dsp:spPr>
        <a:xfrm>
          <a:off x="2674084"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Clinical</a:t>
          </a:r>
        </a:p>
        <a:p>
          <a:pPr lvl="0" algn="ctr" defTabSz="1377950">
            <a:lnSpc>
              <a:spcPct val="90000"/>
            </a:lnSpc>
            <a:spcBef>
              <a:spcPct val="0"/>
            </a:spcBef>
            <a:spcAft>
              <a:spcPct val="35000"/>
            </a:spcAft>
          </a:pPr>
          <a:r>
            <a:rPr lang="en-GB" sz="3100" kern="1200" dirty="0" smtClean="0"/>
            <a:t>Process</a:t>
          </a:r>
          <a:endParaRPr lang="en-US" sz="3100" kern="1200" dirty="0"/>
        </a:p>
      </dsp:txBody>
      <dsp:txXfrm>
        <a:off x="2759050" y="1390367"/>
        <a:ext cx="2368599" cy="1570603"/>
      </dsp:txXfrm>
    </dsp:sp>
    <dsp:sp modelId="{A7E339BD-0A11-4DDD-A507-18E34CCCCDB2}">
      <dsp:nvSpPr>
        <dsp:cNvPr id="0" name=""/>
        <dsp:cNvSpPr/>
      </dsp:nvSpPr>
      <dsp:spPr>
        <a:xfrm>
          <a:off x="5339696"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Impact and outcome</a:t>
          </a:r>
          <a:endParaRPr lang="en-US" sz="3100" kern="1200" dirty="0"/>
        </a:p>
      </dsp:txBody>
      <dsp:txXfrm>
        <a:off x="5424662" y="1390367"/>
        <a:ext cx="2368599"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D52A4-A9A4-4F52-BA62-E1F77EB01FA3}">
      <dsp:nvSpPr>
        <dsp:cNvPr id="0" name=""/>
        <dsp:cNvSpPr/>
      </dsp:nvSpPr>
      <dsp:spPr>
        <a:xfrm>
          <a:off x="591502" y="0"/>
          <a:ext cx="6703695" cy="43513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C3A6C-F2DF-404F-BC6C-23B0B2789B96}">
      <dsp:nvSpPr>
        <dsp:cNvPr id="0" name=""/>
        <dsp:cNvSpPr/>
      </dsp:nvSpPr>
      <dsp:spPr>
        <a:xfrm>
          <a:off x="8472"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Organisation and management</a:t>
          </a:r>
          <a:endParaRPr lang="en-US" sz="3100" kern="1200" dirty="0"/>
        </a:p>
      </dsp:txBody>
      <dsp:txXfrm>
        <a:off x="93438" y="1390367"/>
        <a:ext cx="2368599" cy="1570603"/>
      </dsp:txXfrm>
    </dsp:sp>
    <dsp:sp modelId="{930CFF31-64C7-41B4-8267-1283CD8037B6}">
      <dsp:nvSpPr>
        <dsp:cNvPr id="0" name=""/>
        <dsp:cNvSpPr/>
      </dsp:nvSpPr>
      <dsp:spPr>
        <a:xfrm>
          <a:off x="2674084"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Clinical</a:t>
          </a:r>
        </a:p>
        <a:p>
          <a:pPr lvl="0" algn="ctr" defTabSz="1377950">
            <a:lnSpc>
              <a:spcPct val="90000"/>
            </a:lnSpc>
            <a:spcBef>
              <a:spcPct val="0"/>
            </a:spcBef>
            <a:spcAft>
              <a:spcPct val="35000"/>
            </a:spcAft>
          </a:pPr>
          <a:r>
            <a:rPr lang="en-GB" sz="3100" kern="1200" dirty="0" smtClean="0"/>
            <a:t>Process</a:t>
          </a:r>
          <a:endParaRPr lang="en-US" sz="3100" kern="1200" dirty="0"/>
        </a:p>
      </dsp:txBody>
      <dsp:txXfrm>
        <a:off x="2759050" y="1390367"/>
        <a:ext cx="2368599" cy="1570603"/>
      </dsp:txXfrm>
    </dsp:sp>
    <dsp:sp modelId="{A7E339BD-0A11-4DDD-A507-18E34CCCCDB2}">
      <dsp:nvSpPr>
        <dsp:cNvPr id="0" name=""/>
        <dsp:cNvSpPr/>
      </dsp:nvSpPr>
      <dsp:spPr>
        <a:xfrm>
          <a:off x="5339696" y="1305401"/>
          <a:ext cx="2538531"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Impact and outcome</a:t>
          </a:r>
          <a:endParaRPr lang="en-US" sz="3100" kern="1200" dirty="0"/>
        </a:p>
      </dsp:txBody>
      <dsp:txXfrm>
        <a:off x="5424662" y="1390367"/>
        <a:ext cx="23685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2C482-5052-4941-867F-16771C28ADA5}" type="datetimeFigureOut">
              <a:rPr lang="en-US" smtClean="0"/>
              <a:t>1/31/2017</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7DDD3-E16A-4D04-9450-22375413FDB5}" type="slidenum">
              <a:rPr lang="en-US" smtClean="0"/>
              <a:t>‹#›</a:t>
            </a:fld>
            <a:endParaRPr lang="en-US"/>
          </a:p>
        </p:txBody>
      </p:sp>
    </p:spTree>
    <p:extLst>
      <p:ext uri="{BB962C8B-B14F-4D97-AF65-F5344CB8AC3E}">
        <p14:creationId xmlns:p14="http://schemas.microsoft.com/office/powerpoint/2010/main" val="182963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C417DDD3-E16A-4D04-9450-22375413FDB5}" type="slidenum">
              <a:rPr lang="en-US" smtClean="0"/>
              <a:t>21</a:t>
            </a:fld>
            <a:endParaRPr lang="en-US"/>
          </a:p>
        </p:txBody>
      </p:sp>
    </p:spTree>
    <p:extLst>
      <p:ext uri="{BB962C8B-B14F-4D97-AF65-F5344CB8AC3E}">
        <p14:creationId xmlns:p14="http://schemas.microsoft.com/office/powerpoint/2010/main" val="80762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387341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221047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16079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415326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390357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p>
            <a:fld id="{EA47CDBB-0700-4D11-9113-C4BB70EC6EBA}" type="datetimeFigureOut">
              <a:rPr lang="en-US" smtClean="0"/>
              <a:t>1/31/2017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621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p>
            <a:fld id="{EA47CDBB-0700-4D11-9113-C4BB70EC6EBA}" type="datetimeFigureOut">
              <a:rPr lang="en-US" smtClean="0"/>
              <a:t>1/31/2017</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195808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EA47CDBB-0700-4D11-9113-C4BB70EC6EBA}" type="datetimeFigureOut">
              <a:rPr lang="en-US" smtClean="0"/>
              <a:t>1/31/2017</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23620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A47CDBB-0700-4D11-9113-C4BB70EC6EBA}" type="datetimeFigureOut">
              <a:rPr lang="en-US" smtClean="0"/>
              <a:t>1/31/2017</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337285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en-US"/>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EA47CDBB-0700-4D11-9113-C4BB70EC6EBA}" type="datetimeFigureOut">
              <a:rPr lang="en-US" smtClean="0"/>
              <a:t>1/31/2017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92768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EA47CDBB-0700-4D11-9113-C4BB70EC6EBA}" type="datetimeFigureOut">
              <a:rPr lang="en-US" smtClean="0"/>
              <a:t>1/31/2017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498FD92-71CD-4B88-AB2D-8981EF11D41F}" type="slidenum">
              <a:rPr lang="en-US" smtClean="0"/>
              <a:t>‹#›</a:t>
            </a:fld>
            <a:endParaRPr lang="en-US"/>
          </a:p>
        </p:txBody>
      </p:sp>
    </p:spTree>
    <p:extLst>
      <p:ext uri="{BB962C8B-B14F-4D97-AF65-F5344CB8AC3E}">
        <p14:creationId xmlns:p14="http://schemas.microsoft.com/office/powerpoint/2010/main" val="56509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CDBB-0700-4D11-9113-C4BB70EC6EBA}" type="datetimeFigureOut">
              <a:rPr lang="en-US" smtClean="0"/>
              <a:t>1/31/2017</a:t>
            </a:fld>
            <a:endParaRPr lang="en-US"/>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8FD92-71CD-4B88-AB2D-8981EF11D41F}" type="slidenum">
              <a:rPr lang="en-US" smtClean="0"/>
              <a:t>‹#›</a:t>
            </a:fld>
            <a:endParaRPr lang="en-US"/>
          </a:p>
        </p:txBody>
      </p:sp>
    </p:spTree>
    <p:extLst>
      <p:ext uri="{BB962C8B-B14F-4D97-AF65-F5344CB8AC3E}">
        <p14:creationId xmlns:p14="http://schemas.microsoft.com/office/powerpoint/2010/main" val="24268088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95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48733" y="626533"/>
            <a:ext cx="8066617" cy="5550431"/>
          </a:xfrm>
        </p:spPr>
        <p:txBody>
          <a:bodyPr>
            <a:normAutofit fontScale="92500" lnSpcReduction="20000"/>
          </a:bodyPr>
          <a:lstStyle/>
          <a:p>
            <a:r>
              <a:rPr lang="en-US" dirty="0"/>
              <a:t>To determine whether a programme has been effective with respect to its impact on mortality </a:t>
            </a:r>
            <a:r>
              <a:rPr lang="en-US" dirty="0" smtClean="0"/>
              <a:t>and morbidity </a:t>
            </a:r>
            <a:r>
              <a:rPr lang="en-US" dirty="0"/>
              <a:t>requires </a:t>
            </a:r>
            <a:r>
              <a:rPr lang="en-US" b="1" dirty="0"/>
              <a:t>continuous follow-up </a:t>
            </a:r>
            <a:r>
              <a:rPr lang="en-US" dirty="0"/>
              <a:t>of the target population </a:t>
            </a:r>
            <a:r>
              <a:rPr lang="en-US" b="1" dirty="0"/>
              <a:t>over an extended period of time</a:t>
            </a:r>
            <a:r>
              <a:rPr lang="en-US" dirty="0"/>
              <a:t>, </a:t>
            </a:r>
            <a:r>
              <a:rPr lang="en-US" dirty="0" smtClean="0"/>
              <a:t>and </a:t>
            </a:r>
            <a:r>
              <a:rPr lang="en-US" b="1" dirty="0" smtClean="0"/>
              <a:t>ascertainment </a:t>
            </a:r>
            <a:r>
              <a:rPr lang="en-US" b="1" dirty="0"/>
              <a:t>and recording of the outcomes of the screening process and of the indicators of </a:t>
            </a:r>
            <a:r>
              <a:rPr lang="en-US" b="1" dirty="0" smtClean="0"/>
              <a:t>programme impact.</a:t>
            </a:r>
          </a:p>
          <a:p>
            <a:r>
              <a:rPr lang="en-US" dirty="0"/>
              <a:t>The monitoring and evaluation of the programme therefore require that adequate provision be made in the planning process for the complete and accurate recording of all the relevant data. </a:t>
            </a:r>
          </a:p>
          <a:p>
            <a:endParaRPr lang="en-US" sz="1300" dirty="0" smtClean="0"/>
          </a:p>
          <a:p>
            <a:pPr marL="0" indent="0">
              <a:buNone/>
            </a:pPr>
            <a:endParaRPr lang="en-US" sz="1500" i="1" dirty="0" smtClean="0"/>
          </a:p>
          <a:p>
            <a:pPr marL="0" indent="0">
              <a:buNone/>
            </a:pPr>
            <a:r>
              <a:rPr lang="en-US" sz="1500" i="1" dirty="0" smtClean="0"/>
              <a:t>European </a:t>
            </a:r>
            <a:r>
              <a:rPr lang="en-US" sz="1500" i="1" dirty="0"/>
              <a:t>Guidelines for Quality Assurance in Colorectal Cancer Screening </a:t>
            </a:r>
            <a:r>
              <a:rPr lang="en-US" sz="1500" i="1" dirty="0" smtClean="0"/>
              <a:t>and Diagnosis </a:t>
            </a:r>
            <a:r>
              <a:rPr lang="en-US" sz="1500" i="1" dirty="0"/>
              <a:t>- First Edition</a:t>
            </a:r>
            <a:r>
              <a:rPr lang="lt-LT" sz="1500" i="1" dirty="0"/>
              <a:t> (2010)</a:t>
            </a:r>
            <a:endParaRPr lang="en-US" sz="1500" i="1" dirty="0"/>
          </a:p>
        </p:txBody>
      </p:sp>
    </p:spTree>
    <p:extLst>
      <p:ext uri="{BB962C8B-B14F-4D97-AF65-F5344CB8AC3E}">
        <p14:creationId xmlns:p14="http://schemas.microsoft.com/office/powerpoint/2010/main" val="723484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endParaRPr lang="en-US" dirty="0"/>
          </a:p>
        </p:txBody>
      </p:sp>
      <p:sp>
        <p:nvSpPr>
          <p:cNvPr id="3" name="Turinio vietos rezervavimo ženklas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2197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739" y="211666"/>
            <a:ext cx="4924232" cy="217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739" y="2919921"/>
            <a:ext cx="4924232" cy="243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47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GB" dirty="0" smtClean="0"/>
              <a:t>Data</a:t>
            </a:r>
            <a:endParaRPr lang="en-US" dirty="0"/>
          </a:p>
        </p:txBody>
      </p:sp>
      <p:sp>
        <p:nvSpPr>
          <p:cNvPr id="3" name="Turinio vietos rezervavimo ženklas 2"/>
          <p:cNvSpPr>
            <a:spLocks noGrp="1"/>
          </p:cNvSpPr>
          <p:nvPr>
            <p:ph idx="1"/>
          </p:nvPr>
        </p:nvSpPr>
        <p:spPr/>
        <p:txBody>
          <a:bodyPr>
            <a:normAutofit fontScale="92500" lnSpcReduction="10000"/>
          </a:bodyPr>
          <a:lstStyle/>
          <a:p>
            <a:r>
              <a:rPr lang="en-US" dirty="0"/>
              <a:t>A key component in the evaluation of population screening </a:t>
            </a:r>
            <a:r>
              <a:rPr lang="en-US" dirty="0" err="1"/>
              <a:t>programmes</a:t>
            </a:r>
            <a:r>
              <a:rPr lang="en-US" dirty="0"/>
              <a:t> is data </a:t>
            </a:r>
            <a:r>
              <a:rPr lang="en-US" dirty="0" smtClean="0"/>
              <a:t>collection.</a:t>
            </a:r>
          </a:p>
          <a:p>
            <a:r>
              <a:rPr lang="en-US" dirty="0" smtClean="0"/>
              <a:t>The </a:t>
            </a:r>
            <a:r>
              <a:rPr lang="en-US" dirty="0"/>
              <a:t>data items and information that must be collected, recorded and stored </a:t>
            </a:r>
            <a:r>
              <a:rPr lang="en-US" dirty="0" smtClean="0"/>
              <a:t>in order </a:t>
            </a:r>
            <a:r>
              <a:rPr lang="en-US" dirty="0"/>
              <a:t>to generate the indicators, analyses and reports required for evaluation</a:t>
            </a:r>
            <a:r>
              <a:rPr lang="en-US" dirty="0" smtClean="0"/>
              <a:t>.</a:t>
            </a:r>
          </a:p>
          <a:p>
            <a:r>
              <a:rPr lang="en-US" dirty="0" smtClean="0"/>
              <a:t>A </a:t>
            </a:r>
            <a:r>
              <a:rPr lang="en-US" dirty="0"/>
              <a:t>database consisting of individual records (one record per person for each screening episode) </a:t>
            </a:r>
            <a:r>
              <a:rPr lang="en-US" dirty="0" smtClean="0"/>
              <a:t>is essential </a:t>
            </a:r>
            <a:r>
              <a:rPr lang="en-US" dirty="0"/>
              <a:t>in order to produce results on screening </a:t>
            </a:r>
            <a:r>
              <a:rPr lang="en-US" dirty="0" smtClean="0"/>
              <a:t>performance.</a:t>
            </a:r>
            <a:endParaRPr lang="en-US" dirty="0"/>
          </a:p>
        </p:txBody>
      </p:sp>
    </p:spTree>
    <p:extLst>
      <p:ext uri="{BB962C8B-B14F-4D97-AF65-F5344CB8AC3E}">
        <p14:creationId xmlns:p14="http://schemas.microsoft.com/office/powerpoint/2010/main" val="30842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en-US" sz="4000" b="1" dirty="0" smtClean="0"/>
              <a:t>Recommended minimal data to calculate </a:t>
            </a:r>
            <a:r>
              <a:rPr lang="en-US" sz="4000" b="1" smtClean="0"/>
              <a:t>different indicators (1)</a:t>
            </a:r>
            <a:endParaRPr lang="en-US" sz="4000" dirty="0"/>
          </a:p>
        </p:txBody>
      </p:sp>
      <p:sp>
        <p:nvSpPr>
          <p:cNvPr id="3" name="Turinio vietos rezervavimo ženklas 2"/>
          <p:cNvSpPr>
            <a:spLocks noGrp="1"/>
          </p:cNvSpPr>
          <p:nvPr>
            <p:ph idx="1"/>
          </p:nvPr>
        </p:nvSpPr>
        <p:spPr>
          <a:xfrm>
            <a:off x="645583" y="1622425"/>
            <a:ext cx="7886700" cy="4351339"/>
          </a:xfrm>
        </p:spPr>
        <p:txBody>
          <a:bodyPr>
            <a:noAutofit/>
          </a:bodyPr>
          <a:lstStyle/>
          <a:p>
            <a:r>
              <a:rPr lang="en-US" sz="2000" dirty="0" smtClean="0"/>
              <a:t>Programme </a:t>
            </a:r>
            <a:r>
              <a:rPr lang="en-US" sz="2000" dirty="0"/>
              <a:t>type</a:t>
            </a:r>
          </a:p>
          <a:p>
            <a:r>
              <a:rPr lang="en-US" sz="2000" dirty="0"/>
              <a:t>Primary screening test</a:t>
            </a:r>
          </a:p>
          <a:p>
            <a:r>
              <a:rPr lang="en-US" sz="2000" dirty="0"/>
              <a:t>Population base</a:t>
            </a:r>
          </a:p>
          <a:p>
            <a:r>
              <a:rPr lang="en-US" sz="2000" dirty="0"/>
              <a:t>Self registrations</a:t>
            </a:r>
          </a:p>
          <a:p>
            <a:r>
              <a:rPr lang="en-US" sz="2000" dirty="0"/>
              <a:t>Self </a:t>
            </a:r>
            <a:r>
              <a:rPr lang="en-US" sz="2000" dirty="0" smtClean="0"/>
              <a:t>referrals</a:t>
            </a:r>
          </a:p>
          <a:p>
            <a:r>
              <a:rPr lang="en-US" sz="2000" dirty="0" smtClean="0"/>
              <a:t>Targeted</a:t>
            </a:r>
            <a:endParaRPr lang="en-US" sz="2000" dirty="0"/>
          </a:p>
          <a:p>
            <a:r>
              <a:rPr lang="en-US" sz="2000" dirty="0" smtClean="0"/>
              <a:t>Eligible</a:t>
            </a:r>
            <a:endParaRPr lang="en-US" sz="2000" dirty="0"/>
          </a:p>
          <a:p>
            <a:r>
              <a:rPr lang="en-US" sz="2000" dirty="0" smtClean="0"/>
              <a:t>Invited</a:t>
            </a:r>
            <a:endParaRPr lang="en-US" sz="2000" dirty="0"/>
          </a:p>
          <a:p>
            <a:r>
              <a:rPr lang="en-US" sz="2000" dirty="0" smtClean="0"/>
              <a:t>Screened/tested </a:t>
            </a:r>
            <a:r>
              <a:rPr lang="en-US" sz="2000" dirty="0"/>
              <a:t>at first screening and at subsequent screening episodes</a:t>
            </a:r>
          </a:p>
          <a:p>
            <a:r>
              <a:rPr lang="en-US" sz="2000" dirty="0" smtClean="0"/>
              <a:t>Inadequate </a:t>
            </a:r>
            <a:r>
              <a:rPr lang="en-US" sz="2000" dirty="0"/>
              <a:t>tests</a:t>
            </a:r>
          </a:p>
          <a:p>
            <a:r>
              <a:rPr lang="en-US" sz="2000" dirty="0" smtClean="0"/>
              <a:t>Positive </a:t>
            </a:r>
            <a:r>
              <a:rPr lang="en-US" sz="2000" dirty="0"/>
              <a:t>test or </a:t>
            </a:r>
            <a:r>
              <a:rPr lang="en-US" sz="2000" dirty="0" smtClean="0"/>
              <a:t>screening</a:t>
            </a:r>
            <a:endParaRPr lang="en-US" sz="2000" dirty="0"/>
          </a:p>
        </p:txBody>
      </p:sp>
    </p:spTree>
    <p:extLst>
      <p:ext uri="{BB962C8B-B14F-4D97-AF65-F5344CB8AC3E}">
        <p14:creationId xmlns:p14="http://schemas.microsoft.com/office/powerpoint/2010/main" val="283586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en-US" sz="4400" b="1" dirty="0"/>
              <a:t>Recommended minimal data to calculate different </a:t>
            </a:r>
            <a:r>
              <a:rPr lang="en-US" sz="4400" b="1" dirty="0" smtClean="0"/>
              <a:t>indicators (2)</a:t>
            </a:r>
            <a:endParaRPr lang="en-US" sz="3600" dirty="0"/>
          </a:p>
        </p:txBody>
      </p:sp>
      <p:sp>
        <p:nvSpPr>
          <p:cNvPr id="3" name="Turinio vietos rezervavimo ženklas 2"/>
          <p:cNvSpPr>
            <a:spLocks noGrp="1"/>
          </p:cNvSpPr>
          <p:nvPr>
            <p:ph idx="1"/>
          </p:nvPr>
        </p:nvSpPr>
        <p:spPr/>
        <p:txBody>
          <a:bodyPr>
            <a:normAutofit fontScale="70000" lnSpcReduction="20000"/>
          </a:bodyPr>
          <a:lstStyle/>
          <a:p>
            <a:r>
              <a:rPr lang="en-US" dirty="0"/>
              <a:t>Follow-up colonoscopy examination attended (diagnostic assessment and/or treatment)</a:t>
            </a:r>
          </a:p>
          <a:p>
            <a:r>
              <a:rPr lang="en-US" dirty="0"/>
              <a:t>Negative follow-up colonoscopy examination (diagnostic assessment and/or treatment)</a:t>
            </a:r>
          </a:p>
          <a:p>
            <a:r>
              <a:rPr lang="en-US" dirty="0"/>
              <a:t>Positive follow-up colonoscopy examination (diagnostic assessment and/or treatment)</a:t>
            </a:r>
          </a:p>
          <a:p>
            <a:r>
              <a:rPr lang="en-US" dirty="0"/>
              <a:t>Lesion detected (at least one)</a:t>
            </a:r>
          </a:p>
          <a:p>
            <a:r>
              <a:rPr lang="en-US" dirty="0"/>
              <a:t>Adenoma detected (at least one)</a:t>
            </a:r>
          </a:p>
          <a:p>
            <a:r>
              <a:rPr lang="en-US" dirty="0"/>
              <a:t>Non-advanced adenoma detected (at least one)</a:t>
            </a:r>
          </a:p>
          <a:p>
            <a:r>
              <a:rPr lang="en-US" dirty="0"/>
              <a:t>Advanced/high-risk adenoma detected (at least one)</a:t>
            </a:r>
          </a:p>
          <a:p>
            <a:r>
              <a:rPr lang="en-US" dirty="0"/>
              <a:t>Cancer detected by </a:t>
            </a:r>
            <a:r>
              <a:rPr lang="en-US" dirty="0" smtClean="0"/>
              <a:t>stage</a:t>
            </a:r>
          </a:p>
          <a:p>
            <a:r>
              <a:rPr lang="en-US" dirty="0"/>
              <a:t>Severe complications requiring </a:t>
            </a:r>
            <a:r>
              <a:rPr lang="en-US" dirty="0" err="1"/>
              <a:t>hospitalisation</a:t>
            </a:r>
            <a:endParaRPr lang="en-US" dirty="0"/>
          </a:p>
          <a:p>
            <a:r>
              <a:rPr lang="en-US" dirty="0"/>
              <a:t>30 day mortality</a:t>
            </a:r>
          </a:p>
          <a:p>
            <a:endParaRPr lang="en-US" dirty="0"/>
          </a:p>
          <a:p>
            <a:endParaRPr lang="en-US" dirty="0"/>
          </a:p>
        </p:txBody>
      </p:sp>
    </p:spTree>
    <p:extLst>
      <p:ext uri="{BB962C8B-B14F-4D97-AF65-F5344CB8AC3E}">
        <p14:creationId xmlns:p14="http://schemas.microsoft.com/office/powerpoint/2010/main" val="399037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55600" y="0"/>
            <a:ext cx="8229600" cy="1143000"/>
          </a:xfrm>
        </p:spPr>
        <p:txBody>
          <a:bodyPr>
            <a:noAutofit/>
          </a:bodyPr>
          <a:lstStyle/>
          <a:p>
            <a:pPr algn="ctr"/>
            <a:r>
              <a:rPr lang="en-US" sz="2800" dirty="0"/>
              <a:t>European Guidelines for Quality Assurance in Colorectal Cancer Screening </a:t>
            </a:r>
            <a:r>
              <a:rPr lang="en-US" sz="2800" dirty="0" smtClean="0"/>
              <a:t>and Diagnosis </a:t>
            </a:r>
            <a:r>
              <a:rPr lang="en-US" sz="2800" dirty="0"/>
              <a:t>- First </a:t>
            </a:r>
            <a:r>
              <a:rPr lang="en-US" sz="2800" dirty="0" smtClean="0"/>
              <a:t>Edition</a:t>
            </a:r>
            <a:r>
              <a:rPr lang="lt-LT" sz="2800" dirty="0" smtClean="0"/>
              <a:t> (2010)</a:t>
            </a:r>
            <a:endParaRPr lang="en-US" sz="2800"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675914216"/>
              </p:ext>
            </p:extLst>
          </p:nvPr>
        </p:nvGraphicFramePr>
        <p:xfrm>
          <a:off x="93133" y="1007539"/>
          <a:ext cx="8873066" cy="5776191"/>
        </p:xfrm>
        <a:graphic>
          <a:graphicData uri="http://schemas.openxmlformats.org/drawingml/2006/table">
            <a:tbl>
              <a:tblPr firstRow="1" firstCol="1" bandRow="1">
                <a:tableStyleId>{5940675A-B579-460E-94D1-54222C63F5DA}</a:tableStyleId>
              </a:tblPr>
              <a:tblGrid>
                <a:gridCol w="4436533"/>
                <a:gridCol w="4436533"/>
              </a:tblGrid>
              <a:tr h="282171">
                <a:tc>
                  <a:txBody>
                    <a:bodyPr/>
                    <a:lstStyle/>
                    <a:p>
                      <a:pPr>
                        <a:spcAft>
                          <a:spcPts val="0"/>
                        </a:spcAft>
                      </a:pPr>
                      <a:r>
                        <a:rPr lang="en-GB" sz="1800" dirty="0">
                          <a:effectLst/>
                        </a:rPr>
                        <a:t>Indicators</a:t>
                      </a:r>
                      <a:endParaRPr lang="en-US" sz="1800" dirty="0">
                        <a:effectLst/>
                        <a:latin typeface="Times New Roman"/>
                        <a:ea typeface="Times New Roman"/>
                      </a:endParaRPr>
                    </a:p>
                  </a:txBody>
                  <a:tcPr marL="9082" marR="9082" marT="0" marB="0"/>
                </a:tc>
                <a:tc>
                  <a:txBody>
                    <a:bodyPr/>
                    <a:lstStyle/>
                    <a:p>
                      <a:pPr>
                        <a:spcAft>
                          <a:spcPts val="0"/>
                        </a:spcAft>
                      </a:pPr>
                      <a:r>
                        <a:rPr lang="en-GB" sz="1800" dirty="0">
                          <a:effectLst/>
                        </a:rPr>
                        <a:t>Description</a:t>
                      </a:r>
                      <a:endParaRPr lang="en-US" sz="1800" dirty="0">
                        <a:effectLst/>
                        <a:latin typeface="Times New Roman"/>
                        <a:ea typeface="Times New Roman"/>
                      </a:endParaRPr>
                    </a:p>
                  </a:txBody>
                  <a:tcPr marL="9082" marR="9082" marT="0" marB="0"/>
                </a:tc>
              </a:tr>
              <a:tr h="282171">
                <a:tc>
                  <a:txBody>
                    <a:bodyPr/>
                    <a:lstStyle/>
                    <a:p>
                      <a:pPr>
                        <a:spcAft>
                          <a:spcPts val="0"/>
                        </a:spcAft>
                      </a:pPr>
                      <a:r>
                        <a:rPr lang="en-GB" sz="1400" dirty="0">
                          <a:effectLst/>
                        </a:rPr>
                        <a:t>Coverage by invitation</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to whom the invitation was delivered by mail according to number of target population eligible for screening</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Invitation response rate</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who responded to the invitation according to the number of target population who received the invitation</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Unreturned fit rate</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who did not returned the stool test kit among people to whom the test kit was sent</a:t>
                      </a:r>
                      <a:endParaRPr lang="en-US" sz="1050" dirty="0">
                        <a:effectLst/>
                        <a:latin typeface="Times New Roman"/>
                        <a:ea typeface="Times New Roman"/>
                      </a:endParaRPr>
                    </a:p>
                  </a:txBody>
                  <a:tcPr marL="9082" marR="9082" marT="0" marB="0"/>
                </a:tc>
              </a:tr>
              <a:tr h="376228">
                <a:tc>
                  <a:txBody>
                    <a:bodyPr/>
                    <a:lstStyle/>
                    <a:p>
                      <a:pPr>
                        <a:spcAft>
                          <a:spcPts val="0"/>
                        </a:spcAft>
                      </a:pPr>
                      <a:r>
                        <a:rPr lang="en-GB" sz="1400" dirty="0">
                          <a:effectLst/>
                        </a:rPr>
                        <a:t>Time interval between completion of test and issuing of results</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who received the test result in 15 days. Sending the results to people with negative test should be included in the program algorithm</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Referral to follow-up colonoscopy after fit</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appointed to colonoscopy among people with positive FOBT result. Different reasons for not being appointed should be monitored</a:t>
                      </a:r>
                      <a:endParaRPr lang="en-US" sz="1050" dirty="0">
                        <a:effectLst/>
                        <a:latin typeface="Times New Roman"/>
                        <a:ea typeface="Times New Roman"/>
                      </a:endParaRPr>
                    </a:p>
                  </a:txBody>
                  <a:tcPr marL="9082" marR="9082" marT="0" marB="0"/>
                </a:tc>
              </a:tr>
              <a:tr h="376228">
                <a:tc>
                  <a:txBody>
                    <a:bodyPr/>
                    <a:lstStyle/>
                    <a:p>
                      <a:pPr>
                        <a:spcAft>
                          <a:spcPts val="0"/>
                        </a:spcAft>
                      </a:pPr>
                      <a:r>
                        <a:rPr lang="en-GB" sz="1400" dirty="0">
                          <a:effectLst/>
                        </a:rPr>
                        <a:t>Time interval between referral after positive test and performed colonoscopy</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the first colonoscopy performed in 31 days after the day of appointing to the colonoscopy</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Colonoscopy compliance rate</a:t>
                      </a:r>
                      <a:endParaRPr lang="en-US" sz="1400" dirty="0">
                        <a:effectLst/>
                        <a:latin typeface="Times New Roman"/>
                        <a:ea typeface="Times New Roman"/>
                      </a:endParaRPr>
                    </a:p>
                  </a:txBody>
                  <a:tcPr marL="9082" marR="9082" marT="0" marB="0"/>
                </a:tc>
                <a:tc>
                  <a:txBody>
                    <a:bodyPr/>
                    <a:lstStyle/>
                    <a:p>
                      <a:pPr>
                        <a:spcAft>
                          <a:spcPts val="0"/>
                        </a:spcAft>
                      </a:pPr>
                      <a:r>
                        <a:rPr lang="en-GB" sz="1050">
                          <a:effectLst/>
                        </a:rPr>
                        <a:t>Share of people with at least one colonoscopy in the programme among people who were after positive FOBT appointed for colonoscopy</a:t>
                      </a:r>
                      <a:endParaRPr lang="en-US" sz="1050">
                        <a:effectLst/>
                        <a:latin typeface="Times New Roman"/>
                        <a:ea typeface="Times New Roman"/>
                      </a:endParaRPr>
                    </a:p>
                  </a:txBody>
                  <a:tcPr marL="9082" marR="9082" marT="0" marB="0"/>
                </a:tc>
              </a:tr>
              <a:tr h="423256">
                <a:tc>
                  <a:txBody>
                    <a:bodyPr/>
                    <a:lstStyle/>
                    <a:p>
                      <a:pPr>
                        <a:spcAft>
                          <a:spcPts val="0"/>
                        </a:spcAft>
                      </a:pPr>
                      <a:r>
                        <a:rPr lang="en-GB" sz="1400" dirty="0">
                          <a:effectLst/>
                        </a:rPr>
                        <a:t>Time interval between laboratory receipt and histological result</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colonoscopies where result of histopathology diagnostics was available (send in paper form or entered to information system) in 5 or 10 working days</a:t>
                      </a:r>
                      <a:endParaRPr lang="en-US" sz="1050" dirty="0">
                        <a:effectLst/>
                        <a:latin typeface="Times New Roman"/>
                        <a:ea typeface="Times New Roman"/>
                      </a:endParaRPr>
                    </a:p>
                  </a:txBody>
                  <a:tcPr marL="9082" marR="9082" marT="0" marB="0"/>
                </a:tc>
              </a:tr>
              <a:tr h="423256">
                <a:tc>
                  <a:txBody>
                    <a:bodyPr/>
                    <a:lstStyle/>
                    <a:p>
                      <a:pPr>
                        <a:spcAft>
                          <a:spcPts val="0"/>
                        </a:spcAft>
                      </a:pPr>
                      <a:r>
                        <a:rPr lang="en-GB" sz="1400" dirty="0">
                          <a:effectLst/>
                        </a:rPr>
                        <a:t>Time interval between diagnosis of screen-detected cancer and start of definitive treatment</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colorectal cancer who received definitive treatment in 31 calendar days after histopathology diagnosis of cancer among people who need additional treatment (surgery)</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Inadequate fit rate</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at least one inadequate fit test, who did not manage to receive test result (positive or negative) among screened (sent stool samples)</a:t>
                      </a:r>
                      <a:endParaRPr lang="en-US" sz="1050" dirty="0">
                        <a:effectLst/>
                        <a:latin typeface="Times New Roman"/>
                        <a:ea typeface="Times New Roman"/>
                      </a:endParaRPr>
                    </a:p>
                  </a:txBody>
                  <a:tcPr marL="9082" marR="9082" marT="0" marB="0"/>
                </a:tc>
              </a:tr>
              <a:tr h="188114">
                <a:tc>
                  <a:txBody>
                    <a:bodyPr/>
                    <a:lstStyle/>
                    <a:p>
                      <a:pPr>
                        <a:spcAft>
                          <a:spcPts val="0"/>
                        </a:spcAft>
                      </a:pPr>
                      <a:r>
                        <a:rPr lang="en-GB" sz="1400" dirty="0">
                          <a:effectLst/>
                        </a:rPr>
                        <a:t>Positive fit rate</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positive test result among people with test result</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Colonoscopy after positive fit rate</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at least one colonoscopy in the programme among people with a positive FOBT test result</a:t>
                      </a:r>
                      <a:endParaRPr lang="en-US" sz="1050" dirty="0">
                        <a:effectLst/>
                        <a:latin typeface="Times New Roman"/>
                        <a:ea typeface="Times New Roman"/>
                      </a:endParaRPr>
                    </a:p>
                  </a:txBody>
                  <a:tcPr marL="9082" marR="9082" marT="0" marB="0"/>
                </a:tc>
              </a:tr>
              <a:tr h="423256">
                <a:tc>
                  <a:txBody>
                    <a:bodyPr/>
                    <a:lstStyle/>
                    <a:p>
                      <a:pPr>
                        <a:spcAft>
                          <a:spcPts val="0"/>
                        </a:spcAft>
                      </a:pPr>
                      <a:r>
                        <a:rPr lang="en-GB" sz="1400" dirty="0" err="1">
                          <a:effectLst/>
                        </a:rPr>
                        <a:t>Caecal</a:t>
                      </a:r>
                      <a:r>
                        <a:rPr lang="en-GB" sz="1400" dirty="0">
                          <a:effectLst/>
                        </a:rPr>
                        <a:t> intubation rate</a:t>
                      </a:r>
                      <a:endParaRPr lang="en-US" sz="1400" dirty="0">
                        <a:effectLst/>
                        <a:latin typeface="Times New Roman"/>
                        <a:ea typeface="Times New Roman"/>
                      </a:endParaRPr>
                    </a:p>
                  </a:txBody>
                  <a:tcPr marL="9082" marR="9082" marT="0" marB="0"/>
                </a:tc>
                <a:tc>
                  <a:txBody>
                    <a:bodyPr/>
                    <a:lstStyle/>
                    <a:p>
                      <a:pPr>
                        <a:spcAft>
                          <a:spcPts val="0"/>
                        </a:spcAft>
                        <a:tabLst>
                          <a:tab pos="217170" algn="l"/>
                        </a:tabLst>
                      </a:pPr>
                      <a:r>
                        <a:rPr lang="en-GB" sz="1050" dirty="0">
                          <a:effectLst/>
                        </a:rPr>
                        <a:t>a.	Share of total colonoscopies among all performed colonoscopies.</a:t>
                      </a:r>
                      <a:endParaRPr lang="en-US" sz="1050" dirty="0">
                        <a:effectLst/>
                      </a:endParaRPr>
                    </a:p>
                    <a:p>
                      <a:pPr>
                        <a:spcAft>
                          <a:spcPts val="0"/>
                        </a:spcAft>
                        <a:tabLst>
                          <a:tab pos="217170" algn="l"/>
                        </a:tabLst>
                      </a:pPr>
                      <a:r>
                        <a:rPr lang="en-GB" sz="1050" dirty="0">
                          <a:effectLst/>
                        </a:rPr>
                        <a:t>b.	Share of total colonoscopies according to the number of people with at least one colonoscopy</a:t>
                      </a:r>
                      <a:endParaRPr lang="en-US" sz="1050" dirty="0">
                        <a:effectLst/>
                        <a:latin typeface="Times New Roman"/>
                        <a:ea typeface="Times New Roman"/>
                      </a:endParaRPr>
                    </a:p>
                  </a:txBody>
                  <a:tcPr marL="9082" marR="9082" marT="0" marB="0"/>
                </a:tc>
              </a:tr>
              <a:tr h="282171">
                <a:tc>
                  <a:txBody>
                    <a:bodyPr/>
                    <a:lstStyle/>
                    <a:p>
                      <a:pPr>
                        <a:spcAft>
                          <a:spcPts val="0"/>
                        </a:spcAft>
                      </a:pPr>
                      <a:r>
                        <a:rPr lang="en-GB" sz="1400" dirty="0">
                          <a:effectLst/>
                        </a:rPr>
                        <a:t>Rate of high-grade neoplasia reported</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findings which </a:t>
                      </a:r>
                      <a:r>
                        <a:rPr lang="en-GB" sz="1050" dirty="0" err="1">
                          <a:effectLst/>
                        </a:rPr>
                        <a:t>histopathologists</a:t>
                      </a:r>
                      <a:r>
                        <a:rPr lang="en-GB" sz="1050" dirty="0">
                          <a:effectLst/>
                        </a:rPr>
                        <a:t> classified as high-grade dysplasia among all findings with histopathology diagnose</a:t>
                      </a:r>
                      <a:endParaRPr lang="en-US" sz="1050" dirty="0">
                        <a:effectLst/>
                        <a:latin typeface="Times New Roman"/>
                        <a:ea typeface="Times New Roman"/>
                      </a:endParaRPr>
                    </a:p>
                  </a:txBody>
                  <a:tcPr marL="9082" marR="9082" marT="0" marB="0"/>
                </a:tc>
              </a:tr>
              <a:tr h="423256">
                <a:tc>
                  <a:txBody>
                    <a:bodyPr/>
                    <a:lstStyle/>
                    <a:p>
                      <a:pPr>
                        <a:spcAft>
                          <a:spcPts val="0"/>
                        </a:spcAft>
                      </a:pPr>
                      <a:r>
                        <a:rPr lang="en-GB" sz="1400" dirty="0">
                          <a:effectLst/>
                        </a:rPr>
                        <a:t>Proportion of cancer cases not requiring surgery</a:t>
                      </a:r>
                      <a:endParaRPr lang="en-US" sz="1400" dirty="0">
                        <a:effectLst/>
                        <a:latin typeface="Times New Roman"/>
                        <a:ea typeface="Times New Roman"/>
                      </a:endParaRPr>
                    </a:p>
                  </a:txBody>
                  <a:tcPr marL="9082" marR="9082" marT="0" marB="0"/>
                </a:tc>
                <a:tc>
                  <a:txBody>
                    <a:bodyPr/>
                    <a:lstStyle/>
                    <a:p>
                      <a:pPr>
                        <a:spcAft>
                          <a:spcPts val="0"/>
                        </a:spcAft>
                      </a:pPr>
                      <a:r>
                        <a:rPr lang="en-GB" sz="1050" dirty="0">
                          <a:effectLst/>
                        </a:rPr>
                        <a:t>Share of people with colorectal cancer detected who did not need surgery, because cancer was removed at endoscopy among people with colorectal cancer as the worst finding detected at colonoscopy</a:t>
                      </a:r>
                      <a:endParaRPr lang="en-US" sz="1050" dirty="0">
                        <a:effectLst/>
                        <a:latin typeface="Times New Roman"/>
                        <a:ea typeface="Times New Roman"/>
                      </a:endParaRPr>
                    </a:p>
                  </a:txBody>
                  <a:tcPr marL="9082" marR="9082" marT="0" marB="0"/>
                </a:tc>
              </a:tr>
            </a:tbl>
          </a:graphicData>
        </a:graphic>
      </p:graphicFrame>
    </p:spTree>
    <p:extLst>
      <p:ext uri="{BB962C8B-B14F-4D97-AF65-F5344CB8AC3E}">
        <p14:creationId xmlns:p14="http://schemas.microsoft.com/office/powerpoint/2010/main" val="283084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en-US"/>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323506762"/>
              </p:ext>
            </p:extLst>
          </p:nvPr>
        </p:nvGraphicFramePr>
        <p:xfrm>
          <a:off x="135463" y="101599"/>
          <a:ext cx="8873070" cy="6676545"/>
        </p:xfrm>
        <a:graphic>
          <a:graphicData uri="http://schemas.openxmlformats.org/drawingml/2006/table">
            <a:tbl>
              <a:tblPr firstRow="1" firstCol="1" bandRow="1">
                <a:tableStyleId>{5940675A-B579-460E-94D1-54222C63F5DA}</a:tableStyleId>
              </a:tblPr>
              <a:tblGrid>
                <a:gridCol w="4436535"/>
                <a:gridCol w="4436535"/>
              </a:tblGrid>
              <a:tr h="408183">
                <a:tc>
                  <a:txBody>
                    <a:bodyPr/>
                    <a:lstStyle/>
                    <a:p>
                      <a:pPr>
                        <a:spcAft>
                          <a:spcPts val="0"/>
                        </a:spcAft>
                      </a:pPr>
                      <a:r>
                        <a:rPr lang="en-GB" sz="1800" dirty="0">
                          <a:effectLst/>
                        </a:rPr>
                        <a:t>Indicators</a:t>
                      </a:r>
                      <a:endParaRPr lang="en-US" sz="1800" dirty="0">
                        <a:effectLst/>
                        <a:latin typeface="Times New Roman"/>
                        <a:ea typeface="Times New Roman"/>
                      </a:endParaRPr>
                    </a:p>
                  </a:txBody>
                  <a:tcPr marL="9082" marR="9082" marT="0" marB="0"/>
                </a:tc>
                <a:tc>
                  <a:txBody>
                    <a:bodyPr/>
                    <a:lstStyle/>
                    <a:p>
                      <a:pPr>
                        <a:spcAft>
                          <a:spcPts val="0"/>
                        </a:spcAft>
                      </a:pPr>
                      <a:r>
                        <a:rPr lang="en-GB" sz="1800" dirty="0">
                          <a:effectLst/>
                        </a:rPr>
                        <a:t>Description</a:t>
                      </a:r>
                      <a:endParaRPr lang="en-US" sz="1800" dirty="0">
                        <a:effectLst/>
                        <a:latin typeface="Times New Roman"/>
                        <a:ea typeface="Times New Roman"/>
                      </a:endParaRPr>
                    </a:p>
                  </a:txBody>
                  <a:tcPr marL="9082" marR="9082" marT="0" marB="0"/>
                </a:tc>
              </a:tr>
              <a:tr h="536438">
                <a:tc>
                  <a:txBody>
                    <a:bodyPr/>
                    <a:lstStyle/>
                    <a:p>
                      <a:pPr>
                        <a:spcAft>
                          <a:spcPts val="0"/>
                        </a:spcAft>
                      </a:pPr>
                      <a:r>
                        <a:rPr lang="en-GB" sz="1600" dirty="0">
                          <a:effectLst/>
                        </a:rPr>
                        <a:t>Proportion of adenoma cases referred for surgery</a:t>
                      </a:r>
                      <a:endParaRPr lang="en-US" sz="1600" dirty="0">
                        <a:effectLst/>
                        <a:latin typeface="Times New Roman"/>
                        <a:ea typeface="Times New Roman"/>
                      </a:endParaRPr>
                    </a:p>
                  </a:txBody>
                  <a:tcPr marL="9082" marR="9082" marT="0" marB="0"/>
                </a:tc>
                <a:tc>
                  <a:txBody>
                    <a:bodyPr/>
                    <a:lstStyle/>
                    <a:p>
                      <a:pPr>
                        <a:spcAft>
                          <a:spcPts val="0"/>
                        </a:spcAft>
                      </a:pPr>
                      <a:r>
                        <a:rPr lang="en-GB" sz="1200">
                          <a:effectLst/>
                        </a:rPr>
                        <a:t>Share of people with adenoma as the worst finding who were referred to surgery, among people with adenoma as the worst finding at colonoscopy</a:t>
                      </a:r>
                      <a:endParaRPr lang="en-US" sz="1200">
                        <a:effectLst/>
                        <a:latin typeface="Times New Roman"/>
                        <a:ea typeface="Times New Roman"/>
                      </a:endParaRPr>
                    </a:p>
                  </a:txBody>
                  <a:tcPr marL="9082" marR="9082" marT="0" marB="0"/>
                </a:tc>
              </a:tr>
              <a:tr h="408183">
                <a:tc>
                  <a:txBody>
                    <a:bodyPr/>
                    <a:lstStyle/>
                    <a:p>
                      <a:pPr>
                        <a:spcAft>
                          <a:spcPts val="0"/>
                        </a:spcAft>
                      </a:pPr>
                      <a:r>
                        <a:rPr lang="en-GB" sz="1600" dirty="0">
                          <a:effectLst/>
                        </a:rPr>
                        <a:t>Surgery compliance rate</a:t>
                      </a:r>
                      <a:endParaRPr lang="en-US" sz="1600" dirty="0">
                        <a:effectLst/>
                        <a:latin typeface="Times New Roman"/>
                        <a:ea typeface="Times New Roman"/>
                      </a:endParaRPr>
                    </a:p>
                  </a:txBody>
                  <a:tcPr marL="9082" marR="9082" marT="0" marB="0"/>
                </a:tc>
                <a:tc>
                  <a:txBody>
                    <a:bodyPr/>
                    <a:lstStyle/>
                    <a:p>
                      <a:pPr>
                        <a:spcAft>
                          <a:spcPts val="0"/>
                        </a:spcAft>
                      </a:pPr>
                      <a:r>
                        <a:rPr lang="en-GB" sz="1200">
                          <a:effectLst/>
                        </a:rPr>
                        <a:t>Share of people referred to surgery with the procedure performed, according to all people referred to surgery</a:t>
                      </a:r>
                      <a:endParaRPr lang="en-US" sz="1200">
                        <a:effectLst/>
                        <a:latin typeface="Times New Roman"/>
                        <a:ea typeface="Times New Roman"/>
                      </a:endParaRPr>
                    </a:p>
                  </a:txBody>
                  <a:tcPr marL="9082" marR="9082" marT="0" marB="0"/>
                </a:tc>
              </a:tr>
              <a:tr h="1072877">
                <a:tc>
                  <a:txBody>
                    <a:bodyPr/>
                    <a:lstStyle/>
                    <a:p>
                      <a:pPr>
                        <a:spcAft>
                          <a:spcPts val="0"/>
                        </a:spcAft>
                      </a:pPr>
                      <a:r>
                        <a:rPr lang="en-GB" sz="1600">
                          <a:effectLst/>
                        </a:rPr>
                        <a:t>Positive predictive value for detection of lesions/adenoma/advanced adenoma/cancer </a:t>
                      </a:r>
                      <a:endParaRPr lang="en-US" sz="1600">
                        <a:effectLst/>
                      </a:endParaRPr>
                    </a:p>
                    <a:p>
                      <a:pPr>
                        <a:spcAft>
                          <a:spcPts val="0"/>
                        </a:spcAft>
                      </a:pPr>
                      <a:r>
                        <a:rPr lang="en-GB" sz="1600">
                          <a:effectLst/>
                        </a:rPr>
                        <a:t>(1.positive predictive value of colonoscopy and 2.positive predictive value of FOBT test)</a:t>
                      </a:r>
                      <a:endParaRPr lang="en-US" sz="1600">
                        <a:effectLst/>
                        <a:latin typeface="Times New Roman"/>
                        <a:ea typeface="Times New Roman"/>
                      </a:endParaRPr>
                    </a:p>
                  </a:txBody>
                  <a:tcPr marL="9082" marR="9082" marT="0" marB="0"/>
                </a:tc>
                <a:tc>
                  <a:txBody>
                    <a:bodyPr/>
                    <a:lstStyle/>
                    <a:p>
                      <a:pPr>
                        <a:spcAft>
                          <a:spcPts val="0"/>
                        </a:spcAft>
                      </a:pPr>
                      <a:r>
                        <a:rPr lang="en-GB" sz="1200">
                          <a:effectLst/>
                        </a:rPr>
                        <a:t>Share of people with at least one lesion /one adenoma/one advanced adenoma/one carcinoma counting the worst finding, among people at least one colonoscopy performed</a:t>
                      </a:r>
                      <a:endParaRPr lang="en-US" sz="1200">
                        <a:effectLst/>
                      </a:endParaRPr>
                    </a:p>
                    <a:p>
                      <a:pPr>
                        <a:spcAft>
                          <a:spcPts val="0"/>
                        </a:spcAft>
                      </a:pPr>
                      <a:r>
                        <a:rPr lang="en-GB" sz="1200">
                          <a:effectLst/>
                        </a:rPr>
                        <a:t>Share of people with at least one lesion /one adenoma/one advanced adenoma/one carcinoma counting the worst finding, among people with positive FOBT test result</a:t>
                      </a:r>
                      <a:endParaRPr lang="en-US" sz="1200">
                        <a:effectLst/>
                        <a:latin typeface="Times New Roman"/>
                        <a:ea typeface="Times New Roman"/>
                      </a:endParaRPr>
                    </a:p>
                  </a:txBody>
                  <a:tcPr marL="9082" marR="9082" marT="0" marB="0"/>
                </a:tc>
              </a:tr>
              <a:tr h="715251">
                <a:tc>
                  <a:txBody>
                    <a:bodyPr/>
                    <a:lstStyle/>
                    <a:p>
                      <a:pPr>
                        <a:spcAft>
                          <a:spcPts val="0"/>
                        </a:spcAft>
                      </a:pPr>
                      <a:r>
                        <a:rPr lang="en-GB" sz="1600" dirty="0">
                          <a:effectLst/>
                        </a:rPr>
                        <a:t>Endoscopic complications rate</a:t>
                      </a:r>
                      <a:endParaRPr lang="en-US" sz="1600" dirty="0">
                        <a:effectLst/>
                        <a:latin typeface="Times New Roman"/>
                        <a:ea typeface="Times New Roman"/>
                      </a:endParaRPr>
                    </a:p>
                  </a:txBody>
                  <a:tcPr marL="9082" marR="9082" marT="0" marB="0"/>
                </a:tc>
                <a:tc>
                  <a:txBody>
                    <a:bodyPr/>
                    <a:lstStyle/>
                    <a:p>
                      <a:pPr>
                        <a:spcAft>
                          <a:spcPts val="0"/>
                        </a:spcAft>
                      </a:pPr>
                      <a:r>
                        <a:rPr lang="en-GB" sz="1200">
                          <a:effectLst/>
                        </a:rPr>
                        <a:t>Share of screening or therapeutic colonoscopies with complications among all colonoscopies Type of serious complications should be identified and reported from all colonoscopy providers inside the programme</a:t>
                      </a:r>
                      <a:endParaRPr lang="en-US" sz="1200">
                        <a:effectLst/>
                        <a:latin typeface="Times New Roman"/>
                        <a:ea typeface="Times New Roman"/>
                      </a:endParaRPr>
                    </a:p>
                  </a:txBody>
                  <a:tcPr marL="9082" marR="9082" marT="0" marB="0"/>
                </a:tc>
              </a:tr>
              <a:tr h="536438">
                <a:tc>
                  <a:txBody>
                    <a:bodyPr/>
                    <a:lstStyle/>
                    <a:p>
                      <a:pPr>
                        <a:spcAft>
                          <a:spcPts val="0"/>
                        </a:spcAft>
                      </a:pPr>
                      <a:r>
                        <a:rPr lang="en-GB" sz="1600">
                          <a:effectLst/>
                        </a:rPr>
                        <a:t>30-day colonoscopy specific mortality</a:t>
                      </a:r>
                      <a:endParaRPr lang="en-US" sz="1600">
                        <a:effectLst/>
                        <a:latin typeface="Times New Roman"/>
                        <a:ea typeface="Times New Roman"/>
                      </a:endParaRPr>
                    </a:p>
                  </a:txBody>
                  <a:tcPr marL="9082" marR="9082" marT="0" marB="0"/>
                </a:tc>
                <a:tc>
                  <a:txBody>
                    <a:bodyPr/>
                    <a:lstStyle/>
                    <a:p>
                      <a:pPr>
                        <a:spcAft>
                          <a:spcPts val="0"/>
                        </a:spcAft>
                      </a:pPr>
                      <a:r>
                        <a:rPr lang="en-GB" sz="1200" dirty="0">
                          <a:effectLst/>
                        </a:rPr>
                        <a:t>Share of people who died in 30 days after colonoscopy because of colonoscopy complications, among all people with at least one colonoscopy</a:t>
                      </a:r>
                      <a:endParaRPr lang="en-US" sz="1200" dirty="0">
                        <a:effectLst/>
                        <a:latin typeface="Times New Roman"/>
                        <a:ea typeface="Times New Roman"/>
                      </a:endParaRPr>
                    </a:p>
                  </a:txBody>
                  <a:tcPr marL="9082" marR="9082" marT="0" marB="0"/>
                </a:tc>
              </a:tr>
              <a:tr h="612273">
                <a:tc>
                  <a:txBody>
                    <a:bodyPr/>
                    <a:lstStyle/>
                    <a:p>
                      <a:pPr>
                        <a:spcAft>
                          <a:spcPts val="0"/>
                        </a:spcAft>
                      </a:pPr>
                      <a:r>
                        <a:rPr lang="en-GB" sz="1600">
                          <a:effectLst/>
                        </a:rPr>
                        <a:t>Uptake/participation rate</a:t>
                      </a:r>
                      <a:endParaRPr lang="en-US" sz="1600">
                        <a:effectLst/>
                        <a:latin typeface="Times New Roman"/>
                        <a:ea typeface="Times New Roman"/>
                      </a:endParaRPr>
                    </a:p>
                  </a:txBody>
                  <a:tcPr marL="9082" marR="9082" marT="0" marB="0"/>
                </a:tc>
                <a:tc>
                  <a:txBody>
                    <a:bodyPr/>
                    <a:lstStyle/>
                    <a:p>
                      <a:pPr>
                        <a:spcAft>
                          <a:spcPts val="0"/>
                        </a:spcAft>
                      </a:pPr>
                      <a:r>
                        <a:rPr lang="en-GB" sz="1200">
                          <a:effectLst/>
                        </a:rPr>
                        <a:t>Share of people with returned test kit (suitable for testing or not) among all people delivered the invitation minus people excluded because of previous bowel cancer or bowel decease</a:t>
                      </a:r>
                      <a:endParaRPr lang="en-US" sz="1200">
                        <a:effectLst/>
                        <a:latin typeface="Times New Roman"/>
                        <a:ea typeface="Times New Roman"/>
                      </a:endParaRPr>
                    </a:p>
                  </a:txBody>
                  <a:tcPr marL="9082" marR="9082" marT="0" marB="0"/>
                </a:tc>
              </a:tr>
              <a:tr h="612273">
                <a:tc>
                  <a:txBody>
                    <a:bodyPr/>
                    <a:lstStyle/>
                    <a:p>
                      <a:pPr>
                        <a:spcAft>
                          <a:spcPts val="0"/>
                        </a:spcAft>
                      </a:pPr>
                      <a:r>
                        <a:rPr lang="en-GB" sz="1600">
                          <a:effectLst/>
                        </a:rPr>
                        <a:t>Lesions/adenoma/advanced adenoma/cancer detection rate of FOBT</a:t>
                      </a:r>
                      <a:endParaRPr lang="en-US" sz="1600">
                        <a:effectLst/>
                        <a:latin typeface="Times New Roman"/>
                        <a:ea typeface="Times New Roman"/>
                      </a:endParaRPr>
                    </a:p>
                  </a:txBody>
                  <a:tcPr marL="9082" marR="9082" marT="0" marB="0"/>
                </a:tc>
                <a:tc>
                  <a:txBody>
                    <a:bodyPr/>
                    <a:lstStyle/>
                    <a:p>
                      <a:pPr>
                        <a:spcAft>
                          <a:spcPts val="0"/>
                        </a:spcAft>
                      </a:pPr>
                      <a:r>
                        <a:rPr lang="en-GB" sz="1200" dirty="0">
                          <a:effectLst/>
                        </a:rPr>
                        <a:t>Share of people with at least one lesion /one adenoma/one advanced adenoma/one carcinoma counting the worst finding, among people with FOBT test result (positive and negative)</a:t>
                      </a:r>
                      <a:endParaRPr lang="en-US" sz="1200" dirty="0">
                        <a:effectLst/>
                        <a:latin typeface="Times New Roman"/>
                        <a:ea typeface="Times New Roman"/>
                      </a:endParaRPr>
                    </a:p>
                  </a:txBody>
                  <a:tcPr marL="9082" marR="9082" marT="0" marB="0"/>
                </a:tc>
              </a:tr>
              <a:tr h="612273">
                <a:tc>
                  <a:txBody>
                    <a:bodyPr/>
                    <a:lstStyle/>
                    <a:p>
                      <a:pPr>
                        <a:spcAft>
                          <a:spcPts val="0"/>
                        </a:spcAft>
                      </a:pPr>
                      <a:r>
                        <a:rPr lang="en-GB" sz="1600">
                          <a:effectLst/>
                        </a:rPr>
                        <a:t>Stage of screen-detected cancers</a:t>
                      </a:r>
                      <a:endParaRPr lang="en-US" sz="1600">
                        <a:effectLst/>
                        <a:latin typeface="Times New Roman"/>
                        <a:ea typeface="Times New Roman"/>
                      </a:endParaRPr>
                    </a:p>
                  </a:txBody>
                  <a:tcPr marL="9082" marR="9082" marT="0" marB="0"/>
                </a:tc>
                <a:tc>
                  <a:txBody>
                    <a:bodyPr/>
                    <a:lstStyle/>
                    <a:p>
                      <a:pPr>
                        <a:spcAft>
                          <a:spcPts val="0"/>
                        </a:spcAft>
                      </a:pPr>
                      <a:r>
                        <a:rPr lang="en-GB" sz="1200">
                          <a:effectLst/>
                        </a:rPr>
                        <a:t>Share of people with different cancer stage among all people with cancer diagnosed inside screening programme, counting the worst finding. TNM (I, II, III, IV) classification is used</a:t>
                      </a:r>
                      <a:endParaRPr lang="en-US" sz="1200">
                        <a:effectLst/>
                        <a:latin typeface="Times New Roman"/>
                        <a:ea typeface="Times New Roman"/>
                      </a:endParaRPr>
                    </a:p>
                  </a:txBody>
                  <a:tcPr marL="9082" marR="9082" marT="0" marB="0"/>
                </a:tc>
              </a:tr>
              <a:tr h="1072877">
                <a:tc>
                  <a:txBody>
                    <a:bodyPr/>
                    <a:lstStyle/>
                    <a:p>
                      <a:pPr>
                        <a:spcAft>
                          <a:spcPts val="0"/>
                        </a:spcAft>
                      </a:pPr>
                      <a:r>
                        <a:rPr lang="en-GB" sz="1600" dirty="0">
                          <a:effectLst/>
                        </a:rPr>
                        <a:t>Interval cancers</a:t>
                      </a:r>
                      <a:endParaRPr lang="en-US" sz="1600" dirty="0">
                        <a:effectLst/>
                        <a:latin typeface="Times New Roman"/>
                        <a:ea typeface="Times New Roman"/>
                      </a:endParaRPr>
                    </a:p>
                  </a:txBody>
                  <a:tcPr marL="9082" marR="9082" marT="0" marB="0"/>
                </a:tc>
                <a:tc>
                  <a:txBody>
                    <a:bodyPr/>
                    <a:lstStyle/>
                    <a:p>
                      <a:pPr>
                        <a:spcAft>
                          <a:spcPts val="0"/>
                        </a:spcAft>
                      </a:pPr>
                      <a:r>
                        <a:rPr lang="en-GB" sz="1200" dirty="0">
                          <a:effectLst/>
                        </a:rPr>
                        <a:t>Share of people with interval cancer (primary colorectal cancer) diagnosed before next planed FOBT or planed colonoscopy control, among people with FOBT test result or people with colonoscopy performed. For this definition strict rules of time period of repeated invitation to next screening round must be followed by screening managing institution</a:t>
                      </a:r>
                      <a:endParaRPr lang="en-US" sz="1200" dirty="0">
                        <a:effectLst/>
                        <a:latin typeface="Times New Roman"/>
                        <a:ea typeface="Times New Roman"/>
                      </a:endParaRPr>
                    </a:p>
                  </a:txBody>
                  <a:tcPr marL="9082" marR="9082" marT="0" marB="0"/>
                </a:tc>
              </a:tr>
            </a:tbl>
          </a:graphicData>
        </a:graphic>
      </p:graphicFrame>
    </p:spTree>
    <p:extLst>
      <p:ext uri="{BB962C8B-B14F-4D97-AF65-F5344CB8AC3E}">
        <p14:creationId xmlns:p14="http://schemas.microsoft.com/office/powerpoint/2010/main" val="3066670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p:cNvGraphicFramePr>
            <a:graphicFrameLocks noGrp="1"/>
          </p:cNvGraphicFramePr>
          <p:nvPr>
            <p:extLst>
              <p:ext uri="{D42A27DB-BD31-4B8C-83A1-F6EECF244321}">
                <p14:modId xmlns:p14="http://schemas.microsoft.com/office/powerpoint/2010/main" val="2606627835"/>
              </p:ext>
            </p:extLst>
          </p:nvPr>
        </p:nvGraphicFramePr>
        <p:xfrm>
          <a:off x="169331" y="126999"/>
          <a:ext cx="8813802" cy="6561670"/>
        </p:xfrm>
        <a:graphic>
          <a:graphicData uri="http://schemas.openxmlformats.org/drawingml/2006/table">
            <a:tbl>
              <a:tblPr firstRow="1" firstCol="1" bandRow="1">
                <a:tableStyleId>{5940675A-B579-460E-94D1-54222C63F5DA}</a:tableStyleId>
              </a:tblPr>
              <a:tblGrid>
                <a:gridCol w="4406901"/>
                <a:gridCol w="4406901"/>
              </a:tblGrid>
              <a:tr h="312971">
                <a:tc>
                  <a:txBody>
                    <a:bodyPr/>
                    <a:lstStyle/>
                    <a:p>
                      <a:pPr>
                        <a:spcAft>
                          <a:spcPts val="0"/>
                        </a:spcAft>
                      </a:pPr>
                      <a:r>
                        <a:rPr lang="en-GB" sz="1600" dirty="0">
                          <a:effectLst/>
                        </a:rPr>
                        <a:t>     Colonoscopy quality indicators</a:t>
                      </a:r>
                      <a:endParaRPr lang="en-US" sz="1600" dirty="0">
                        <a:effectLst/>
                        <a:latin typeface="Times New Roman"/>
                        <a:ea typeface="Times New Roman"/>
                      </a:endParaRPr>
                    </a:p>
                  </a:txBody>
                  <a:tcPr marL="9082" marR="9082" marT="0" marB="0"/>
                </a:tc>
                <a:tc>
                  <a:txBody>
                    <a:bodyPr/>
                    <a:lstStyle/>
                    <a:p>
                      <a:pPr>
                        <a:spcAft>
                          <a:spcPts val="0"/>
                        </a:spcAft>
                      </a:pPr>
                      <a:r>
                        <a:rPr lang="en-GB" sz="1400" dirty="0">
                          <a:effectLst/>
                        </a:rPr>
                        <a:t> </a:t>
                      </a:r>
                      <a:endParaRPr lang="en-US" sz="1400" dirty="0">
                        <a:effectLst/>
                        <a:latin typeface="Times New Roman"/>
                        <a:ea typeface="Times New Roman"/>
                      </a:endParaRPr>
                    </a:p>
                  </a:txBody>
                  <a:tcPr marL="9082" marR="9082" marT="0" marB="0"/>
                </a:tc>
              </a:tr>
              <a:tr h="692682">
                <a:tc>
                  <a:txBody>
                    <a:bodyPr/>
                    <a:lstStyle/>
                    <a:p>
                      <a:pPr>
                        <a:spcAft>
                          <a:spcPts val="0"/>
                        </a:spcAft>
                      </a:pPr>
                      <a:r>
                        <a:rPr lang="en-GB" sz="1600">
                          <a:effectLst/>
                        </a:rPr>
                        <a:t>Colonoscopists with sufficient number of conducted colonoscopies</a:t>
                      </a:r>
                      <a:endParaRPr lang="en-US" sz="1600">
                        <a:effectLst/>
                        <a:latin typeface="Times New Roman"/>
                        <a:ea typeface="Times New Roman"/>
                      </a:endParaRPr>
                    </a:p>
                  </a:txBody>
                  <a:tcPr marL="9082" marR="9082" marT="0" marB="0"/>
                </a:tc>
                <a:tc>
                  <a:txBody>
                    <a:bodyPr/>
                    <a:lstStyle/>
                    <a:p>
                      <a:pPr>
                        <a:spcAft>
                          <a:spcPts val="0"/>
                        </a:spcAft>
                      </a:pPr>
                      <a:r>
                        <a:rPr lang="en-GB" sz="1400">
                          <a:effectLst/>
                        </a:rPr>
                        <a:t>Share of colonoscopists who performed at least 200 colonoscopies per year inside and outside the programme among all colonoscopists in the programme</a:t>
                      </a:r>
                      <a:endParaRPr lang="en-US" sz="1400">
                        <a:effectLst/>
                        <a:latin typeface="Times New Roman"/>
                        <a:ea typeface="Times New Roman"/>
                      </a:endParaRPr>
                    </a:p>
                  </a:txBody>
                  <a:tcPr marL="9082" marR="9082" marT="0" marB="0"/>
                </a:tc>
              </a:tr>
              <a:tr h="527757">
                <a:tc>
                  <a:txBody>
                    <a:bodyPr/>
                    <a:lstStyle/>
                    <a:p>
                      <a:pPr>
                        <a:spcAft>
                          <a:spcPts val="0"/>
                        </a:spcAft>
                      </a:pPr>
                      <a:r>
                        <a:rPr lang="en-GB" sz="1600">
                          <a:effectLst/>
                        </a:rPr>
                        <a:t>Bowel cleansing, quality of colonoscopy preparation</a:t>
                      </a:r>
                      <a:endParaRPr lang="en-US" sz="1600">
                        <a:effectLst/>
                        <a:latin typeface="Times New Roman"/>
                        <a:ea typeface="Times New Roman"/>
                      </a:endParaRPr>
                    </a:p>
                  </a:txBody>
                  <a:tcPr marL="9082" marR="9082" marT="0" marB="0"/>
                </a:tc>
                <a:tc>
                  <a:txBody>
                    <a:bodyPr/>
                    <a:lstStyle/>
                    <a:p>
                      <a:pPr>
                        <a:spcAft>
                          <a:spcPts val="0"/>
                        </a:spcAft>
                      </a:pPr>
                      <a:r>
                        <a:rPr lang="en-GB" sz="1400">
                          <a:effectLst/>
                        </a:rPr>
                        <a:t>Share of colonoscopies with good cleansing among all performed colonoscopies</a:t>
                      </a:r>
                      <a:endParaRPr lang="en-US" sz="1400">
                        <a:effectLst/>
                        <a:latin typeface="Times New Roman"/>
                        <a:ea typeface="Times New Roman"/>
                      </a:endParaRPr>
                    </a:p>
                  </a:txBody>
                  <a:tcPr marL="9082" marR="9082" marT="0" marB="0"/>
                </a:tc>
              </a:tr>
              <a:tr h="692682">
                <a:tc>
                  <a:txBody>
                    <a:bodyPr/>
                    <a:lstStyle/>
                    <a:p>
                      <a:pPr>
                        <a:spcAft>
                          <a:spcPts val="0"/>
                        </a:spcAft>
                      </a:pPr>
                      <a:r>
                        <a:rPr lang="en-GB" sz="1600" dirty="0">
                          <a:effectLst/>
                        </a:rPr>
                        <a:t>Colonoscopy withdrawal time</a:t>
                      </a:r>
                      <a:endParaRPr lang="en-US" sz="1600" dirty="0">
                        <a:effectLst/>
                        <a:latin typeface="Times New Roman"/>
                        <a:ea typeface="Times New Roman"/>
                      </a:endParaRPr>
                    </a:p>
                  </a:txBody>
                  <a:tcPr marL="9082" marR="9082" marT="0" marB="0"/>
                </a:tc>
                <a:tc>
                  <a:txBody>
                    <a:bodyPr/>
                    <a:lstStyle/>
                    <a:p>
                      <a:pPr>
                        <a:spcAft>
                          <a:spcPts val="0"/>
                        </a:spcAft>
                      </a:pPr>
                      <a:r>
                        <a:rPr lang="en-GB" sz="1400">
                          <a:effectLst/>
                        </a:rPr>
                        <a:t>Share of colonoscopies without polypectomy or biopsy with at least 6 minutes withdrawal time among all colonoscopies without polypectomy or biopsy</a:t>
                      </a:r>
                      <a:endParaRPr lang="en-US" sz="1400">
                        <a:effectLst/>
                        <a:latin typeface="Times New Roman"/>
                        <a:ea typeface="Times New Roman"/>
                      </a:endParaRPr>
                    </a:p>
                  </a:txBody>
                  <a:tcPr marL="9082" marR="9082" marT="0" marB="0"/>
                </a:tc>
              </a:tr>
              <a:tr h="625941">
                <a:tc>
                  <a:txBody>
                    <a:bodyPr/>
                    <a:lstStyle/>
                    <a:p>
                      <a:pPr>
                        <a:spcAft>
                          <a:spcPts val="0"/>
                        </a:spcAft>
                      </a:pPr>
                      <a:r>
                        <a:rPr lang="en-GB" sz="1600" dirty="0">
                          <a:effectLst/>
                        </a:rPr>
                        <a:t>Adenoma detection rate (ADR) of first colonoscopy</a:t>
                      </a:r>
                      <a:endParaRPr lang="en-US" sz="1600" dirty="0">
                        <a:effectLst/>
                        <a:latin typeface="Times New Roman"/>
                        <a:ea typeface="Times New Roman"/>
                      </a:endParaRPr>
                    </a:p>
                  </a:txBody>
                  <a:tcPr marL="9082" marR="9082" marT="0" marB="0"/>
                </a:tc>
                <a:tc>
                  <a:txBody>
                    <a:bodyPr/>
                    <a:lstStyle/>
                    <a:p>
                      <a:pPr>
                        <a:spcAft>
                          <a:spcPts val="0"/>
                        </a:spcAft>
                      </a:pPr>
                      <a:r>
                        <a:rPr lang="en-GB" sz="1400">
                          <a:effectLst/>
                        </a:rPr>
                        <a:t>Share of first colonoscopies with detected at least one adenoma among all first colonoscopies</a:t>
                      </a:r>
                      <a:endParaRPr lang="en-US" sz="1400">
                        <a:effectLst/>
                        <a:latin typeface="Times New Roman"/>
                        <a:ea typeface="Times New Roman"/>
                      </a:endParaRPr>
                    </a:p>
                  </a:txBody>
                  <a:tcPr marL="9082" marR="9082" marT="0" marB="0"/>
                </a:tc>
              </a:tr>
              <a:tr h="1385363">
                <a:tc>
                  <a:txBody>
                    <a:bodyPr/>
                    <a:lstStyle/>
                    <a:p>
                      <a:pPr>
                        <a:spcAft>
                          <a:spcPts val="0"/>
                        </a:spcAft>
                      </a:pPr>
                      <a:r>
                        <a:rPr lang="en-GB" sz="1600" dirty="0">
                          <a:effectLst/>
                        </a:rPr>
                        <a:t>Left and right colon adenoma detection proportion</a:t>
                      </a:r>
                      <a:endParaRPr lang="en-US" sz="1600" dirty="0">
                        <a:effectLst/>
                        <a:latin typeface="Times New Roman"/>
                        <a:ea typeface="Times New Roman"/>
                      </a:endParaRPr>
                    </a:p>
                  </a:txBody>
                  <a:tcPr marL="9082" marR="9082" marT="0" marB="0"/>
                </a:tc>
                <a:tc>
                  <a:txBody>
                    <a:bodyPr/>
                    <a:lstStyle/>
                    <a:p>
                      <a:pPr>
                        <a:spcAft>
                          <a:spcPts val="0"/>
                        </a:spcAft>
                      </a:pPr>
                      <a:r>
                        <a:rPr lang="en-GB" sz="1400">
                          <a:effectLst/>
                        </a:rPr>
                        <a:t>Share of adenomas detected in left/ right colon among all adenomas detected in entire colon. Right hemicolon includes flexura lienalis, colon transversum flexura hepatica, colon ascendens, and cecum. Left hemicolon includes anus, rectum, colon sigmoideum and colon descendens</a:t>
                      </a:r>
                      <a:endParaRPr lang="en-US" sz="1400">
                        <a:effectLst/>
                        <a:latin typeface="Times New Roman"/>
                        <a:ea typeface="Times New Roman"/>
                      </a:endParaRPr>
                    </a:p>
                  </a:txBody>
                  <a:tcPr marL="9082" marR="9082" marT="0" marB="0"/>
                </a:tc>
              </a:tr>
              <a:tr h="692682">
                <a:tc>
                  <a:txBody>
                    <a:bodyPr/>
                    <a:lstStyle/>
                    <a:p>
                      <a:pPr>
                        <a:spcAft>
                          <a:spcPts val="0"/>
                        </a:spcAft>
                      </a:pPr>
                      <a:r>
                        <a:rPr lang="en-GB" sz="1600">
                          <a:effectLst/>
                        </a:rPr>
                        <a:t>Sessile serrated lesion in right colon detection rate –(SSLR)</a:t>
                      </a:r>
                      <a:endParaRPr lang="en-US" sz="1600">
                        <a:effectLst/>
                        <a:latin typeface="Times New Roman"/>
                        <a:ea typeface="Times New Roman"/>
                      </a:endParaRPr>
                    </a:p>
                  </a:txBody>
                  <a:tcPr marL="9082" marR="9082" marT="0" marB="0"/>
                </a:tc>
                <a:tc>
                  <a:txBody>
                    <a:bodyPr/>
                    <a:lstStyle/>
                    <a:p>
                      <a:pPr>
                        <a:spcAft>
                          <a:spcPts val="0"/>
                        </a:spcAft>
                      </a:pPr>
                      <a:r>
                        <a:rPr lang="en-GB" sz="1400">
                          <a:effectLst/>
                        </a:rPr>
                        <a:t>Share of first colonoscopies with at least one detected sessile serrated lesion in right hemicolon among number of all first colonoscopies</a:t>
                      </a:r>
                      <a:endParaRPr lang="en-US" sz="1400">
                        <a:effectLst/>
                        <a:latin typeface="Times New Roman"/>
                        <a:ea typeface="Times New Roman"/>
                      </a:endParaRPr>
                    </a:p>
                  </a:txBody>
                  <a:tcPr marL="9082" marR="9082" marT="0" marB="0"/>
                </a:tc>
              </a:tr>
              <a:tr h="938910">
                <a:tc>
                  <a:txBody>
                    <a:bodyPr/>
                    <a:lstStyle/>
                    <a:p>
                      <a:pPr>
                        <a:spcAft>
                          <a:spcPts val="0"/>
                        </a:spcAft>
                      </a:pPr>
                      <a:r>
                        <a:rPr lang="en-GB" sz="1600" dirty="0">
                          <a:effectLst/>
                        </a:rPr>
                        <a:t>Mean adenomas per procedure – map), (Mean adenomas per positive procedure – map+)</a:t>
                      </a:r>
                      <a:endParaRPr lang="en-US" sz="1600" dirty="0">
                        <a:effectLst/>
                        <a:latin typeface="Times New Roman"/>
                        <a:ea typeface="Times New Roman"/>
                      </a:endParaRPr>
                    </a:p>
                  </a:txBody>
                  <a:tcPr marL="9082" marR="9082" marT="0" marB="0"/>
                </a:tc>
                <a:tc>
                  <a:txBody>
                    <a:bodyPr/>
                    <a:lstStyle/>
                    <a:p>
                      <a:pPr>
                        <a:spcAft>
                          <a:spcPts val="0"/>
                        </a:spcAft>
                      </a:pPr>
                      <a:r>
                        <a:rPr lang="en-GB" sz="1400">
                          <a:effectLst/>
                        </a:rPr>
                        <a:t>Share of all adenomas detected in first colonoscopies among number of all first colonoscopies (map) or among number of all first colonoscopies with at least one adenoma detected (map+)</a:t>
                      </a:r>
                      <a:endParaRPr lang="en-US" sz="1400">
                        <a:effectLst/>
                        <a:latin typeface="Times New Roman"/>
                        <a:ea typeface="Times New Roman"/>
                      </a:endParaRPr>
                    </a:p>
                  </a:txBody>
                  <a:tcPr marL="9082" marR="9082" marT="0" marB="0"/>
                </a:tc>
              </a:tr>
              <a:tr h="692682">
                <a:tc>
                  <a:txBody>
                    <a:bodyPr/>
                    <a:lstStyle/>
                    <a:p>
                      <a:pPr>
                        <a:spcAft>
                          <a:spcPts val="0"/>
                        </a:spcAft>
                      </a:pPr>
                      <a:r>
                        <a:rPr lang="en-GB" sz="1600" dirty="0">
                          <a:effectLst/>
                        </a:rPr>
                        <a:t>Referral to surgery or tertiary endoscopy in the same or another center</a:t>
                      </a:r>
                      <a:endParaRPr lang="en-US" sz="1600" dirty="0">
                        <a:effectLst/>
                        <a:latin typeface="Times New Roman"/>
                        <a:ea typeface="Times New Roman"/>
                      </a:endParaRPr>
                    </a:p>
                  </a:txBody>
                  <a:tcPr marL="9082" marR="9082" marT="0" marB="0"/>
                </a:tc>
                <a:tc>
                  <a:txBody>
                    <a:bodyPr/>
                    <a:lstStyle/>
                    <a:p>
                      <a:pPr>
                        <a:spcAft>
                          <a:spcPts val="0"/>
                        </a:spcAft>
                      </a:pPr>
                      <a:r>
                        <a:rPr lang="en-GB" sz="1400" dirty="0">
                          <a:effectLst/>
                        </a:rPr>
                        <a:t>Share of people referred to surgery or additional colonoscopy for polypectomy among number of people with findings at colonoscopy</a:t>
                      </a:r>
                      <a:endParaRPr lang="en-US" sz="1400" dirty="0">
                        <a:effectLst/>
                        <a:latin typeface="Times New Roman"/>
                        <a:ea typeface="Times New Roman"/>
                      </a:endParaRPr>
                    </a:p>
                  </a:txBody>
                  <a:tcPr marL="9082" marR="9082" marT="0" marB="0"/>
                </a:tc>
              </a:tr>
            </a:tbl>
          </a:graphicData>
        </a:graphic>
      </p:graphicFrame>
    </p:spTree>
    <p:extLst>
      <p:ext uri="{BB962C8B-B14F-4D97-AF65-F5344CB8AC3E}">
        <p14:creationId xmlns:p14="http://schemas.microsoft.com/office/powerpoint/2010/main" val="1645122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traštė 9"/>
          <p:cNvSpPr>
            <a:spLocks noGrp="1"/>
          </p:cNvSpPr>
          <p:nvPr>
            <p:ph type="title"/>
          </p:nvPr>
        </p:nvSpPr>
        <p:spPr>
          <a:xfrm>
            <a:off x="601133" y="110067"/>
            <a:ext cx="8229600" cy="880532"/>
          </a:xfrm>
        </p:spPr>
        <p:txBody>
          <a:bodyPr>
            <a:normAutofit/>
          </a:bodyPr>
          <a:lstStyle/>
          <a:p>
            <a:pPr algn="ctr"/>
            <a:r>
              <a:rPr lang="en-US" sz="2400" b="1" dirty="0"/>
              <a:t>Summary Table of performance standards in colorectal cancer screening</a:t>
            </a:r>
          </a:p>
        </p:txBody>
      </p:sp>
      <p:pic>
        <p:nvPicPr>
          <p:cNvPr id="13" name="Turinio vietos rezervavimo ženklas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581" y="641314"/>
            <a:ext cx="5975351" cy="6139352"/>
          </a:xfrm>
        </p:spPr>
      </p:pic>
    </p:spTree>
    <p:extLst>
      <p:ext uri="{BB962C8B-B14F-4D97-AF65-F5344CB8AC3E}">
        <p14:creationId xmlns:p14="http://schemas.microsoft.com/office/powerpoint/2010/main" val="329547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7917" y="2414061"/>
            <a:ext cx="7886700" cy="1325563"/>
          </a:xfrm>
        </p:spPr>
        <p:txBody>
          <a:bodyPr>
            <a:noAutofit/>
          </a:bodyPr>
          <a:lstStyle/>
          <a:p>
            <a:pPr algn="ctr"/>
            <a:r>
              <a:rPr lang="en-US" sz="4000" dirty="0"/>
              <a:t>Suggested </a:t>
            </a:r>
            <a:r>
              <a:rPr lang="en-US" sz="4000" dirty="0" smtClean="0"/>
              <a:t>quality of colonoscopy </a:t>
            </a:r>
            <a:r>
              <a:rPr lang="en-US" sz="4000" dirty="0"/>
              <a:t>indicators and auditable </a:t>
            </a:r>
            <a:r>
              <a:rPr lang="en-US" sz="4000" dirty="0" smtClean="0"/>
              <a:t>outcomes by EU guidelines of 2010</a:t>
            </a:r>
            <a:endParaRPr lang="en-US" sz="4000" dirty="0"/>
          </a:p>
        </p:txBody>
      </p:sp>
    </p:spTree>
    <p:extLst>
      <p:ext uri="{BB962C8B-B14F-4D97-AF65-F5344CB8AC3E}">
        <p14:creationId xmlns:p14="http://schemas.microsoft.com/office/powerpoint/2010/main" val="44772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317459" y="612906"/>
            <a:ext cx="6619244" cy="4130611"/>
          </a:xfrm>
        </p:spPr>
        <p:txBody>
          <a:bodyPr>
            <a:normAutofit/>
          </a:bodyPr>
          <a:lstStyle/>
          <a:p>
            <a:r>
              <a:rPr lang="en-US" sz="4500" dirty="0">
                <a:solidFill>
                  <a:srgbClr val="0070C0"/>
                </a:solidFill>
                <a:latin typeface="Arial" panose="020B0604020202020204" pitchFamily="34" charset="0"/>
                <a:cs typeface="Arial" panose="020B0604020202020204" pitchFamily="34" charset="0"/>
              </a:rPr>
              <a:t>Performance indicators in CRC screening program</a:t>
            </a:r>
            <a:br>
              <a:rPr lang="en-US" sz="4500" dirty="0">
                <a:solidFill>
                  <a:srgbClr val="0070C0"/>
                </a:solidFill>
                <a:latin typeface="Arial" panose="020B0604020202020204" pitchFamily="34" charset="0"/>
                <a:cs typeface="Arial" panose="020B0604020202020204" pitchFamily="34" charset="0"/>
              </a:rPr>
            </a:br>
            <a:r>
              <a:rPr lang="en-US" sz="4500" dirty="0">
                <a:solidFill>
                  <a:srgbClr val="0070C0"/>
                </a:solidFill>
                <a:latin typeface="Arial" panose="020B0604020202020204" pitchFamily="34" charset="0"/>
                <a:cs typeface="Arial" panose="020B0604020202020204" pitchFamily="34" charset="0"/>
              </a:rPr>
              <a:t/>
            </a:r>
            <a:br>
              <a:rPr lang="en-US" sz="4500" dirty="0">
                <a:solidFill>
                  <a:srgbClr val="0070C0"/>
                </a:solidFill>
                <a:latin typeface="Arial" panose="020B0604020202020204" pitchFamily="34" charset="0"/>
                <a:cs typeface="Arial" panose="020B0604020202020204" pitchFamily="34" charset="0"/>
              </a:rPr>
            </a:br>
            <a:endParaRPr lang="en-US" sz="4500" b="1" dirty="0">
              <a:solidFill>
                <a:srgbClr val="0070C0"/>
              </a:solidFill>
              <a:latin typeface="Arial" panose="020B0604020202020204" pitchFamily="34" charset="0"/>
              <a:cs typeface="Arial" panose="020B0604020202020204" pitchFamily="34" charset="0"/>
            </a:endParaRPr>
          </a:p>
        </p:txBody>
      </p:sp>
      <p:sp>
        <p:nvSpPr>
          <p:cNvPr id="3" name="Antrinis pavadinimas 2"/>
          <p:cNvSpPr>
            <a:spLocks noGrp="1"/>
          </p:cNvSpPr>
          <p:nvPr>
            <p:ph type="subTitle" idx="1"/>
          </p:nvPr>
        </p:nvSpPr>
        <p:spPr>
          <a:xfrm>
            <a:off x="1143001" y="4365812"/>
            <a:ext cx="6858000" cy="1039907"/>
          </a:xfrm>
        </p:spPr>
        <p:txBody>
          <a:bodyPr>
            <a:normAutofit fontScale="70000" lnSpcReduction="20000"/>
          </a:bodyPr>
          <a:lstStyle/>
          <a:p>
            <a:r>
              <a:rPr lang="lt-LT" dirty="0">
                <a:solidFill>
                  <a:srgbClr val="0070C0"/>
                </a:solidFill>
                <a:latin typeface="Arial" panose="020B0604020202020204" pitchFamily="34" charset="0"/>
                <a:cs typeface="Arial" panose="020B0604020202020204" pitchFamily="34" charset="0"/>
              </a:rPr>
              <a:t>Dr. </a:t>
            </a:r>
            <a:r>
              <a:rPr lang="en-GB" dirty="0" smtClean="0">
                <a:solidFill>
                  <a:srgbClr val="0070C0"/>
                </a:solidFill>
                <a:latin typeface="Arial" panose="020B0604020202020204" pitchFamily="34" charset="0"/>
                <a:cs typeface="Arial" panose="020B0604020202020204" pitchFamily="34" charset="0"/>
              </a:rPr>
              <a:t>K</a:t>
            </a:r>
            <a:r>
              <a:rPr lang="lt-LT" dirty="0" err="1" smtClean="0">
                <a:solidFill>
                  <a:srgbClr val="0070C0"/>
                </a:solidFill>
                <a:latin typeface="Arial" panose="020B0604020202020204" pitchFamily="34" charset="0"/>
                <a:cs typeface="Arial" panose="020B0604020202020204" pitchFamily="34" charset="0"/>
              </a:rPr>
              <a:t>ęstutis</a:t>
            </a:r>
            <a:r>
              <a:rPr lang="lt-LT" dirty="0" smtClean="0">
                <a:solidFill>
                  <a:srgbClr val="0070C0"/>
                </a:solidFill>
                <a:latin typeface="Arial" panose="020B0604020202020204" pitchFamily="34" charset="0"/>
                <a:cs typeface="Arial" panose="020B0604020202020204" pitchFamily="34" charset="0"/>
              </a:rPr>
              <a:t> Adamonis</a:t>
            </a:r>
            <a:r>
              <a:rPr lang="en-US" dirty="0" smtClean="0">
                <a:solidFill>
                  <a:srgbClr val="0070C0"/>
                </a:solidFill>
                <a:latin typeface="Arial" panose="020B0604020202020204" pitchFamily="34" charset="0"/>
                <a:cs typeface="Arial" panose="020B0604020202020204" pitchFamily="34" charset="0"/>
              </a:rPr>
              <a:t>, </a:t>
            </a:r>
            <a:r>
              <a:rPr lang="lt-LT" dirty="0" smtClean="0">
                <a:solidFill>
                  <a:srgbClr val="0070C0"/>
                </a:solidFill>
                <a:latin typeface="Arial" panose="020B0604020202020204" pitchFamily="34" charset="0"/>
                <a:cs typeface="Arial" panose="020B0604020202020204" pitchFamily="34" charset="0"/>
              </a:rPr>
              <a:t>Dr. Romanas Zykus,</a:t>
            </a:r>
          </a:p>
          <a:p>
            <a:r>
              <a:rPr lang="en-US" dirty="0" smtClean="0">
                <a:solidFill>
                  <a:srgbClr val="0070C0"/>
                </a:solidFill>
                <a:latin typeface="Arial" panose="020B0604020202020204" pitchFamily="34" charset="0"/>
                <a:cs typeface="Arial" panose="020B0604020202020204" pitchFamily="34" charset="0"/>
              </a:rPr>
              <a:t>2017 </a:t>
            </a:r>
            <a:r>
              <a:rPr lang="en-GB" dirty="0" smtClean="0">
                <a:solidFill>
                  <a:srgbClr val="0070C0"/>
                </a:solidFill>
                <a:latin typeface="Arial" panose="020B0604020202020204" pitchFamily="34" charset="0"/>
                <a:cs typeface="Arial" panose="020B0604020202020204" pitchFamily="34" charset="0"/>
              </a:rPr>
              <a:t>02</a:t>
            </a:r>
            <a:r>
              <a:rPr lang="en-US" dirty="0" smtClean="0">
                <a:solidFill>
                  <a:srgbClr val="0070C0"/>
                </a:solidFill>
                <a:latin typeface="Arial" panose="020B0604020202020204" pitchFamily="34" charset="0"/>
                <a:cs typeface="Arial" panose="020B0604020202020204" pitchFamily="34" charset="0"/>
              </a:rPr>
              <a:t> 15 </a:t>
            </a:r>
            <a:r>
              <a:rPr lang="lt-LT" dirty="0" smtClean="0">
                <a:solidFill>
                  <a:srgbClr val="0070C0"/>
                </a:solidFill>
                <a:latin typeface="Arial" panose="020B0604020202020204" pitchFamily="34" charset="0"/>
                <a:cs typeface="Arial" panose="020B0604020202020204" pitchFamily="34" charset="0"/>
              </a:rPr>
              <a:t>–</a:t>
            </a:r>
            <a:r>
              <a:rPr lang="en-GB" dirty="0" smtClean="0">
                <a:solidFill>
                  <a:srgbClr val="0070C0"/>
                </a:solidFill>
                <a:latin typeface="Arial" panose="020B0604020202020204" pitchFamily="34" charset="0"/>
                <a:cs typeface="Arial" panose="020B0604020202020204" pitchFamily="34" charset="0"/>
              </a:rPr>
              <a:t> </a:t>
            </a:r>
            <a:r>
              <a:rPr lang="lt-LT" dirty="0" smtClean="0">
                <a:solidFill>
                  <a:srgbClr val="0070C0"/>
                </a:solidFill>
                <a:latin typeface="Arial" panose="020B0604020202020204" pitchFamily="34" charset="0"/>
                <a:cs typeface="Arial" panose="020B0604020202020204" pitchFamily="34" charset="0"/>
              </a:rPr>
              <a:t>2</a:t>
            </a:r>
            <a:r>
              <a:rPr lang="en-GB" dirty="0" smtClean="0">
                <a:solidFill>
                  <a:srgbClr val="0070C0"/>
                </a:solidFill>
                <a:latin typeface="Arial" panose="020B0604020202020204" pitchFamily="34" charset="0"/>
                <a:cs typeface="Arial" panose="020B0604020202020204" pitchFamily="34" charset="0"/>
              </a:rPr>
              <a:t>2</a:t>
            </a:r>
          </a:p>
          <a:p>
            <a:r>
              <a:rPr lang="en-GB" dirty="0" smtClean="0">
                <a:solidFill>
                  <a:srgbClr val="0070C0"/>
                </a:solidFill>
                <a:latin typeface="Arial" panose="020B0604020202020204" pitchFamily="34" charset="0"/>
                <a:cs typeface="Arial" panose="020B0604020202020204" pitchFamily="34" charset="0"/>
              </a:rPr>
              <a:t>2017 03 09 – 15</a:t>
            </a:r>
            <a:endParaRPr lang="en-US" dirty="0">
              <a:solidFill>
                <a:srgbClr val="0070C0"/>
              </a:solidFill>
              <a:latin typeface="Arial" panose="020B0604020202020204" pitchFamily="34" charset="0"/>
              <a:cs typeface="Arial" panose="020B0604020202020204" pitchFamily="34" charset="0"/>
            </a:endParaRPr>
          </a:p>
        </p:txBody>
      </p:sp>
      <p:pic>
        <p:nvPicPr>
          <p:cNvPr id="1026" name="Picture 2" descr="Vaizdo rezultatas pagal u&amp;zcaron;klaus&amp;aogon; „projects funded by the 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9" y="6336749"/>
            <a:ext cx="1262690" cy="43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77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771912040"/>
              </p:ext>
            </p:extLst>
          </p:nvPr>
        </p:nvGraphicFramePr>
        <p:xfrm>
          <a:off x="25401" y="101600"/>
          <a:ext cx="9118599" cy="6476226"/>
        </p:xfrm>
        <a:graphic>
          <a:graphicData uri="http://schemas.openxmlformats.org/drawingml/2006/table">
            <a:tbl>
              <a:tblPr>
                <a:tableStyleId>{5940675A-B579-460E-94D1-54222C63F5DA}</a:tableStyleId>
              </a:tblPr>
              <a:tblGrid>
                <a:gridCol w="607598"/>
                <a:gridCol w="5332914"/>
                <a:gridCol w="1498118"/>
                <a:gridCol w="892569"/>
                <a:gridCol w="787400"/>
              </a:tblGrid>
              <a:tr h="465062">
                <a:tc>
                  <a:txBody>
                    <a:bodyPr/>
                    <a:lstStyle/>
                    <a:p>
                      <a:pPr algn="l" fontAlgn="b"/>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Quality </a:t>
                      </a:r>
                      <a:r>
                        <a:rPr lang="en-US" sz="1400" u="none" strike="noStrike" dirty="0" smtClean="0">
                          <a:effectLst/>
                        </a:rPr>
                        <a:t>indicator / auditable </a:t>
                      </a:r>
                      <a:r>
                        <a:rPr lang="en-US" sz="1400" u="none" strike="noStrike" dirty="0">
                          <a:effectLst/>
                        </a:rPr>
                        <a:t>outcomes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Mandatory</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Desirable</a:t>
                      </a:r>
                      <a:endParaRPr lang="en-US" sz="1400" b="0" i="0" u="none" strike="noStrike" dirty="0">
                        <a:solidFill>
                          <a:srgbClr val="000000"/>
                        </a:solidFill>
                        <a:effectLst/>
                        <a:latin typeface="Calibri"/>
                      </a:endParaRPr>
                    </a:p>
                  </a:txBody>
                  <a:tcPr marL="3700" marR="3700" marT="3700" marB="0" anchor="b"/>
                </a:tc>
              </a:tr>
              <a:tr h="234530">
                <a:tc>
                  <a:txBody>
                    <a:bodyPr/>
                    <a:lstStyle/>
                    <a:p>
                      <a:pPr algn="l" fontAlgn="b"/>
                      <a:r>
                        <a:rPr lang="en-US" sz="1400" u="none" strike="noStrike">
                          <a:effectLst/>
                        </a:rPr>
                        <a:t>1.</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Age and sex of patient</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34530">
                <a:tc>
                  <a:txBody>
                    <a:bodyPr/>
                    <a:lstStyle/>
                    <a:p>
                      <a:pPr algn="l" fontAlgn="b"/>
                      <a:r>
                        <a:rPr lang="en-US" sz="1400" u="none" strike="noStrike" dirty="0">
                          <a:effectLst/>
                        </a:rPr>
                        <a:t>2.</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Cancer detection rate (all cancers)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 QI/AO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34530">
                <a:tc>
                  <a:txBody>
                    <a:bodyPr/>
                    <a:lstStyle/>
                    <a:p>
                      <a:pPr algn="l" fontAlgn="b"/>
                      <a:r>
                        <a:rPr lang="en-US" sz="1400" u="none" strike="noStrike">
                          <a:effectLst/>
                        </a:rPr>
                        <a:t>3.</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Cancer detection rate (endoscopically removed cancers)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34530">
                <a:tc>
                  <a:txBody>
                    <a:bodyPr/>
                    <a:lstStyle/>
                    <a:p>
                      <a:pPr algn="l" fontAlgn="b"/>
                      <a:r>
                        <a:rPr lang="en-US" sz="1400" u="none" strike="noStrike">
                          <a:effectLst/>
                        </a:rPr>
                        <a:t>4.</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Referral rate into surveillance programmes (total and by risk category)</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34530">
                <a:tc>
                  <a:txBody>
                    <a:bodyPr/>
                    <a:lstStyle/>
                    <a:p>
                      <a:pPr algn="l" fontAlgn="b"/>
                      <a:r>
                        <a:rPr lang="en-US" sz="1400" u="none" strike="noStrike">
                          <a:effectLst/>
                        </a:rPr>
                        <a:t>5.</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Adenoma excision and retrieval rate +/- withdrawal times</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695594">
                <a:tc>
                  <a:txBody>
                    <a:bodyPr/>
                    <a:lstStyle/>
                    <a:p>
                      <a:pPr algn="l" fontAlgn="b"/>
                      <a:r>
                        <a:rPr lang="en-US" sz="1400" u="none" strike="noStrike" dirty="0">
                          <a:effectLst/>
                        </a:rPr>
                        <a:t>6.1</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Numbers and detection rates of colorectal lesions, in total and broken down by: polypoid and </a:t>
                      </a:r>
                      <a:r>
                        <a:rPr lang="en-US" sz="1400" u="none" strike="noStrike" dirty="0" err="1">
                          <a:effectLst/>
                        </a:rPr>
                        <a:t>nonpolypoid</a:t>
                      </a:r>
                      <a:r>
                        <a:rPr lang="en-US" sz="1400" u="none" strike="noStrike" dirty="0">
                          <a:effectLst/>
                        </a:rPr>
                        <a:t> (Paris classification: </a:t>
                      </a:r>
                      <a:r>
                        <a:rPr lang="en-US" sz="1400" u="none" strike="noStrike" dirty="0" err="1">
                          <a:effectLst/>
                        </a:rPr>
                        <a:t>Ip</a:t>
                      </a:r>
                      <a:r>
                        <a:rPr lang="en-US" sz="1400" u="none" strike="noStrike" dirty="0">
                          <a:effectLst/>
                        </a:rPr>
                        <a:t> Ls, </a:t>
                      </a:r>
                      <a:r>
                        <a:rPr lang="en-US" sz="1400" u="none" strike="noStrike" dirty="0" err="1">
                          <a:effectLst/>
                        </a:rPr>
                        <a:t>IIb</a:t>
                      </a:r>
                      <a:r>
                        <a:rPr lang="en-US" sz="1400" u="none" strike="noStrike" dirty="0">
                          <a:effectLst/>
                        </a:rPr>
                        <a:t> </a:t>
                      </a:r>
                      <a:r>
                        <a:rPr lang="en-US" sz="1400" u="none" strike="noStrike" dirty="0" err="1">
                          <a:effectLst/>
                        </a:rPr>
                        <a:t>IIc</a:t>
                      </a:r>
                      <a:r>
                        <a:rPr lang="en-US" sz="1400" u="none" strike="noStrike" dirty="0">
                          <a:effectLst/>
                        </a:rPr>
                        <a:t> sessile non-neoplastic)</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465062">
                <a:tc>
                  <a:txBody>
                    <a:bodyPr/>
                    <a:lstStyle/>
                    <a:p>
                      <a:pPr algn="l" fontAlgn="b"/>
                      <a:r>
                        <a:rPr lang="en-US" sz="1400" u="none" strike="noStrike">
                          <a:effectLst/>
                        </a:rPr>
                        <a:t>6.2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Numbers and rates in 6.1 broken down by sector of the colon (caecum; ascending, transverse, descending colon; sigmoid; rectum)</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926126">
                <a:tc>
                  <a:txBody>
                    <a:bodyPr/>
                    <a:lstStyle/>
                    <a:p>
                      <a:pPr algn="l" fontAlgn="b"/>
                      <a:r>
                        <a:rPr lang="en-US" sz="1400" u="none" strike="noStrike">
                          <a:effectLst/>
                        </a:rPr>
                        <a:t>7.1</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Numbers and detection rates of colorectal lesions, in total, and by predicted histology: 1) </a:t>
                      </a:r>
                      <a:r>
                        <a:rPr lang="en-US" sz="1400" u="none" strike="noStrike" dirty="0" err="1">
                          <a:effectLst/>
                        </a:rPr>
                        <a:t>nonneoplastic</a:t>
                      </a:r>
                      <a:r>
                        <a:rPr lang="en-US" sz="1400" u="none" strike="noStrike" dirty="0">
                          <a:effectLst/>
                        </a:rPr>
                        <a:t> (hyperplastic polyp, sessile serrated lesion, other), 2) neoplastic (low-grade adenoma, high-grade adenoma, submucosal carcinoma) and 3) uncommon lesions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QI/AO</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465062">
                <a:tc>
                  <a:txBody>
                    <a:bodyPr/>
                    <a:lstStyle/>
                    <a:p>
                      <a:pPr algn="l" fontAlgn="b"/>
                      <a:r>
                        <a:rPr lang="en-US" sz="1400" u="none" strike="noStrike">
                          <a:effectLst/>
                        </a:rPr>
                        <a:t>7.2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Numbers and rates in 7.1 broken down by sector of the colon (caecum; ascending, transverse, descending colon; sigmoid; rectum)</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926126">
                <a:tc>
                  <a:txBody>
                    <a:bodyPr/>
                    <a:lstStyle/>
                    <a:p>
                      <a:pPr algn="l" fontAlgn="b"/>
                      <a:r>
                        <a:rPr lang="en-US" sz="1400" u="none" strike="noStrike">
                          <a:effectLst/>
                        </a:rPr>
                        <a:t>8.1</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Numbers and detection rates of colorectal lesions, in total, and by confirmed histology: 1) </a:t>
                      </a:r>
                      <a:r>
                        <a:rPr lang="en-US" sz="1400" u="none" strike="noStrike" dirty="0" err="1">
                          <a:effectLst/>
                        </a:rPr>
                        <a:t>nonneoplastic</a:t>
                      </a:r>
                      <a:r>
                        <a:rPr lang="en-US" sz="1400" u="none" strike="noStrike" dirty="0">
                          <a:effectLst/>
                        </a:rPr>
                        <a:t> (hyperplastic polyp, sessile serrated lesion, other), 2) neoplastic (low-grade adenoma, high-grade adenoma, submucosal carcinoma) and 3) uncommon lesions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465062">
                <a:tc>
                  <a:txBody>
                    <a:bodyPr/>
                    <a:lstStyle/>
                    <a:p>
                      <a:pPr algn="l" fontAlgn="b"/>
                      <a:r>
                        <a:rPr lang="en-US" sz="1400" u="none" strike="noStrike">
                          <a:effectLst/>
                        </a:rPr>
                        <a:t>8.2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Numbers and rates in 8.1 broken down by sector of the colon (caecum; ascending, transverse, descending colon; sigmoid; rectum)</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465062">
                <a:tc>
                  <a:txBody>
                    <a:bodyPr/>
                    <a:lstStyle/>
                    <a:p>
                      <a:pPr algn="l" fontAlgn="b"/>
                      <a:r>
                        <a:rPr lang="en-US" sz="1400" u="none" strike="noStrike">
                          <a:effectLst/>
                        </a:rPr>
                        <a:t>9.1</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Numbers and rates of discrepant lesions broken down by categories in 7.1 and 8.1</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34388">
                <a:tc>
                  <a:txBody>
                    <a:bodyPr/>
                    <a:lstStyle/>
                    <a:p>
                      <a:pPr algn="l" fontAlgn="b"/>
                      <a:r>
                        <a:rPr lang="en-US" sz="1400" u="none" strike="noStrike">
                          <a:effectLst/>
                        </a:rPr>
                        <a:t>9.2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Numbers and rates of discrepant lesions broken down by categories in 7.2 and 8.2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bl>
          </a:graphicData>
        </a:graphic>
      </p:graphicFrame>
    </p:spTree>
    <p:extLst>
      <p:ext uri="{BB962C8B-B14F-4D97-AF65-F5344CB8AC3E}">
        <p14:creationId xmlns:p14="http://schemas.microsoft.com/office/powerpoint/2010/main" val="1775246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974374885"/>
              </p:ext>
            </p:extLst>
          </p:nvPr>
        </p:nvGraphicFramePr>
        <p:xfrm>
          <a:off x="0" y="499742"/>
          <a:ext cx="9144000" cy="5308390"/>
        </p:xfrm>
        <a:graphic>
          <a:graphicData uri="http://schemas.openxmlformats.org/drawingml/2006/table">
            <a:tbl>
              <a:tblPr firstRow="1" bandRow="1">
                <a:tableStyleId>{5940675A-B579-460E-94D1-54222C63F5DA}</a:tableStyleId>
              </a:tblPr>
              <a:tblGrid>
                <a:gridCol w="615981"/>
                <a:gridCol w="4545004"/>
                <a:gridCol w="1737507"/>
                <a:gridCol w="1227053"/>
                <a:gridCol w="1018455"/>
              </a:tblGrid>
              <a:tr h="431217">
                <a:tc>
                  <a:txBody>
                    <a:bodyPr/>
                    <a:lstStyle/>
                    <a:p>
                      <a:pPr algn="l" fontAlgn="b"/>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Quality </a:t>
                      </a:r>
                      <a:r>
                        <a:rPr lang="en-US" sz="1400" u="none" strike="noStrike" dirty="0" smtClean="0">
                          <a:effectLst/>
                        </a:rPr>
                        <a:t>indicator / auditable </a:t>
                      </a:r>
                      <a:r>
                        <a:rPr lang="en-US" sz="1400" u="none" strike="noStrike" dirty="0">
                          <a:effectLst/>
                        </a:rPr>
                        <a:t>outcomes</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Mandatory</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Desirable</a:t>
                      </a:r>
                      <a:endParaRPr lang="en-US" sz="1400" b="0" i="0" u="none" strike="noStrike" dirty="0">
                        <a:solidFill>
                          <a:srgbClr val="000000"/>
                        </a:solidFill>
                        <a:effectLst/>
                        <a:latin typeface="Calibri"/>
                      </a:endParaRPr>
                    </a:p>
                  </a:txBody>
                  <a:tcPr marL="3700" marR="3700" marT="3700" marB="0" anchor="b"/>
                </a:tc>
              </a:tr>
              <a:tr h="431217">
                <a:tc>
                  <a:txBody>
                    <a:bodyPr/>
                    <a:lstStyle/>
                    <a:p>
                      <a:pPr algn="l" fontAlgn="b"/>
                      <a:r>
                        <a:rPr lang="en-US" sz="1400" u="none" strike="noStrike" dirty="0" smtClean="0">
                          <a:effectLst/>
                        </a:rPr>
                        <a:t>10.</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Withdrawal times from caecum to anus (in patients who have not had biopsy or therapy)</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QI/AO</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11.</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Colonoscopy completion rate</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29023">
                <a:tc>
                  <a:txBody>
                    <a:bodyPr/>
                    <a:lstStyle/>
                    <a:p>
                      <a:pPr algn="l" fontAlgn="b"/>
                      <a:r>
                        <a:rPr lang="en-US" sz="1400" u="none" strike="noStrike" dirty="0" smtClean="0">
                          <a:effectLst/>
                        </a:rPr>
                        <a:t>12.</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Wait time: FOBT to colonoscopy</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13.</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Wait time: FS to colonoscopy QI</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14.</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Wait time: colonoscopy to pathology results QI</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15.</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Wait time: FS to pathology results QI</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QI</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16.</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Wait time: pathology results to definitive treatment QI +</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QI</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17.</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Unplanned admission on day of procedure: four options</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18.</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Type of insufflation gas (air or C02)</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19.</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Type of sedation used: three options</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20.</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Comfort: only if conscious or no sedation used</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21.</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Adequacy of preparation</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r>
              <a:tr h="858727">
                <a:tc>
                  <a:txBody>
                    <a:bodyPr/>
                    <a:lstStyle/>
                    <a:p>
                      <a:pPr algn="l" fontAlgn="b"/>
                      <a:r>
                        <a:rPr lang="en-US" sz="1400" u="none" strike="noStrike" dirty="0" smtClean="0">
                          <a:effectLst/>
                        </a:rPr>
                        <a:t>22.</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Delayed adverse outcomes: two </a:t>
                      </a:r>
                      <a:r>
                        <a:rPr lang="en-US" sz="1400" u="none" strike="noStrike" dirty="0" err="1">
                          <a:effectLst/>
                        </a:rPr>
                        <a:t>optionsKey</a:t>
                      </a:r>
                      <a:r>
                        <a:rPr lang="en-US" sz="1400" u="none" strike="noStrike" dirty="0">
                          <a:effectLst/>
                        </a:rPr>
                        <a:t> endoscopic characteristics of polyps written on pathology request form: five key characteristics: number, site, size, completeness of excision, separate pots used for different sites (see also 6–9)</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QI</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23.</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Lesions referred elsewhere for excision</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r h="431217">
                <a:tc>
                  <a:txBody>
                    <a:bodyPr/>
                    <a:lstStyle/>
                    <a:p>
                      <a:pPr algn="l" fontAlgn="b"/>
                      <a:r>
                        <a:rPr lang="en-US" sz="1400" u="none" strike="noStrike" dirty="0" smtClean="0">
                          <a:effectLst/>
                        </a:rPr>
                        <a:t>24.</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Patient feedback on information and consent, booking, environment, comfort and aftercare</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r h="217462">
                <a:tc>
                  <a:txBody>
                    <a:bodyPr/>
                    <a:lstStyle/>
                    <a:p>
                      <a:pPr algn="l" fontAlgn="b"/>
                      <a:r>
                        <a:rPr lang="en-US" sz="1400" u="none" strike="noStrike" dirty="0" smtClean="0">
                          <a:effectLst/>
                        </a:rPr>
                        <a:t>25.</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dirty="0">
                          <a:effectLst/>
                        </a:rPr>
                        <a:t>Adverse incidents related to incomplete </a:t>
                      </a:r>
                      <a:r>
                        <a:rPr lang="en-US" sz="1400" u="none" strike="noStrike" dirty="0" err="1">
                          <a:effectLst/>
                        </a:rPr>
                        <a:t>preassessment</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dirty="0">
                          <a:effectLst/>
                        </a:rPr>
                        <a:t>x</a:t>
                      </a:r>
                      <a:endParaRPr lang="en-US" sz="1400" b="0" i="0" u="none" strike="noStrike" dirty="0">
                        <a:solidFill>
                          <a:srgbClr val="000000"/>
                        </a:solidFill>
                        <a:effectLst/>
                        <a:latin typeface="Calibri"/>
                      </a:endParaRPr>
                    </a:p>
                  </a:txBody>
                  <a:tcPr marL="3700" marR="3700" marT="3700" marB="0" anchor="b"/>
                </a:tc>
              </a:tr>
              <a:tr h="317445">
                <a:tc>
                  <a:txBody>
                    <a:bodyPr/>
                    <a:lstStyle/>
                    <a:p>
                      <a:pPr algn="l" fontAlgn="b"/>
                      <a:r>
                        <a:rPr lang="en-US" sz="1400" u="none" strike="noStrike" dirty="0" smtClean="0">
                          <a:effectLst/>
                        </a:rPr>
                        <a:t>26.</a:t>
                      </a:r>
                      <a:endParaRPr lang="en-US" sz="1400" b="0" i="0" u="none" strike="noStrike" dirty="0">
                        <a:solidFill>
                          <a:srgbClr val="000000"/>
                        </a:solidFill>
                        <a:effectLst/>
                        <a:latin typeface="Calibri"/>
                      </a:endParaRPr>
                    </a:p>
                  </a:txBody>
                  <a:tcPr marL="3700" marR="3700" marT="3700" marB="0" anchor="b"/>
                </a:tc>
                <a:tc>
                  <a:txBody>
                    <a:bodyPr/>
                    <a:lstStyle/>
                    <a:p>
                      <a:pPr algn="l" fontAlgn="b"/>
                      <a:r>
                        <a:rPr lang="en-US" sz="1400" u="none" strike="noStrike">
                          <a:effectLst/>
                        </a:rPr>
                        <a:t>Decontamination indicators</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AO</a:t>
                      </a:r>
                      <a:endParaRPr lang="en-US" sz="1400" b="0" i="0" u="none" strike="noStrike">
                        <a:solidFill>
                          <a:srgbClr val="000000"/>
                        </a:solidFill>
                        <a:effectLst/>
                        <a:latin typeface="Calibri"/>
                      </a:endParaRPr>
                    </a:p>
                  </a:txBody>
                  <a:tcPr marL="3700" marR="3700" marT="3700" marB="0" anchor="b"/>
                </a:tc>
                <a:tc>
                  <a:txBody>
                    <a:bodyPr/>
                    <a:lstStyle/>
                    <a:p>
                      <a:pPr algn="l" fontAlgn="b"/>
                      <a:r>
                        <a:rPr lang="en-US" sz="1400" u="none" strike="noStrike">
                          <a:effectLst/>
                        </a:rPr>
                        <a:t>x</a:t>
                      </a:r>
                      <a:endParaRPr lang="en-US" sz="1400" b="0" i="0" u="none" strike="noStrike">
                        <a:solidFill>
                          <a:srgbClr val="000000"/>
                        </a:solidFill>
                        <a:effectLst/>
                        <a:latin typeface="Calibri"/>
                      </a:endParaRPr>
                    </a:p>
                  </a:txBody>
                  <a:tcPr marL="3700" marR="3700" marT="3700" marB="0" anchor="b"/>
                </a:tc>
                <a:tc>
                  <a:txBody>
                    <a:bodyPr/>
                    <a:lstStyle/>
                    <a:p>
                      <a:pPr algn="l" fontAlgn="b"/>
                      <a:endParaRPr lang="en-US" sz="1400" b="0" i="0" u="none" strike="noStrike" dirty="0">
                        <a:solidFill>
                          <a:srgbClr val="000000"/>
                        </a:solidFill>
                        <a:effectLst/>
                        <a:latin typeface="Calibri"/>
                      </a:endParaRPr>
                    </a:p>
                  </a:txBody>
                  <a:tcPr marL="3700" marR="3700" marT="3700" marB="0" anchor="b"/>
                </a:tc>
              </a:tr>
            </a:tbl>
          </a:graphicData>
        </a:graphic>
      </p:graphicFrame>
    </p:spTree>
    <p:extLst>
      <p:ext uri="{BB962C8B-B14F-4D97-AF65-F5344CB8AC3E}">
        <p14:creationId xmlns:p14="http://schemas.microsoft.com/office/powerpoint/2010/main" val="1619837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69384" y="28044"/>
            <a:ext cx="7886700" cy="1325563"/>
          </a:xfrm>
        </p:spPr>
        <p:txBody>
          <a:bodyPr>
            <a:noAutofit/>
          </a:bodyPr>
          <a:lstStyle/>
          <a:p>
            <a:pPr algn="ctr"/>
            <a:r>
              <a:rPr lang="en-US" sz="3200" b="1" dirty="0" smtClean="0"/>
              <a:t>Europe </a:t>
            </a:r>
            <a:r>
              <a:rPr lang="en-US" sz="3200" b="1" dirty="0"/>
              <a:t>against Cancer: </a:t>
            </a:r>
            <a:r>
              <a:rPr lang="en-US" sz="3200" b="1" dirty="0" err="1" smtClean="0"/>
              <a:t>Optimisation</a:t>
            </a:r>
            <a:r>
              <a:rPr lang="en-US" sz="3200" b="1" dirty="0" smtClean="0"/>
              <a:t> </a:t>
            </a:r>
            <a:r>
              <a:rPr lang="en-US" sz="3200" b="1" dirty="0"/>
              <a:t>of the Use of Registries for Scientific Excellence in research </a:t>
            </a:r>
            <a:r>
              <a:rPr lang="en-US" sz="3200" b="1" dirty="0" smtClean="0"/>
              <a:t>(2014)</a:t>
            </a:r>
            <a:endParaRPr lang="en-US" sz="3200"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504841399"/>
              </p:ext>
            </p:extLst>
          </p:nvPr>
        </p:nvGraphicFramePr>
        <p:xfrm>
          <a:off x="499534" y="1363133"/>
          <a:ext cx="8339667" cy="5359401"/>
        </p:xfrm>
        <a:graphic>
          <a:graphicData uri="http://schemas.openxmlformats.org/drawingml/2006/table">
            <a:tbl>
              <a:tblPr firstRow="1" firstCol="1" bandRow="1">
                <a:tableStyleId>{5940675A-B579-460E-94D1-54222C63F5DA}</a:tableStyleId>
              </a:tblPr>
              <a:tblGrid>
                <a:gridCol w="2779889"/>
                <a:gridCol w="2779889"/>
                <a:gridCol w="2779889"/>
              </a:tblGrid>
              <a:tr h="263938">
                <a:tc>
                  <a:txBody>
                    <a:bodyPr/>
                    <a:lstStyle/>
                    <a:p>
                      <a:pPr>
                        <a:spcAft>
                          <a:spcPts val="0"/>
                        </a:spcAft>
                      </a:pPr>
                      <a:r>
                        <a:rPr lang="lt-LT" sz="1700" dirty="0" err="1">
                          <a:effectLst/>
                        </a:rPr>
                        <a:t>Indicator</a:t>
                      </a:r>
                      <a:endParaRPr lang="en-US" sz="1700" dirty="0">
                        <a:effectLst/>
                        <a:latin typeface="Times New Roman"/>
                        <a:ea typeface="Times New Roman"/>
                      </a:endParaRPr>
                    </a:p>
                  </a:txBody>
                  <a:tcPr marL="33301" marR="33301" marT="0" marB="0"/>
                </a:tc>
                <a:tc>
                  <a:txBody>
                    <a:bodyPr/>
                    <a:lstStyle/>
                    <a:p>
                      <a:pPr>
                        <a:spcAft>
                          <a:spcPts val="0"/>
                        </a:spcAft>
                      </a:pPr>
                      <a:r>
                        <a:rPr lang="lt-LT" sz="1700">
                          <a:effectLst/>
                        </a:rPr>
                        <a:t>Numerator</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Denominator</a:t>
                      </a:r>
                      <a:endParaRPr lang="en-US" sz="1700">
                        <a:effectLst/>
                        <a:latin typeface="Times New Roman"/>
                        <a:ea typeface="Times New Roman"/>
                      </a:endParaRPr>
                    </a:p>
                  </a:txBody>
                  <a:tcPr marL="33301" marR="33301" marT="0" marB="0"/>
                </a:tc>
              </a:tr>
              <a:tr h="893123">
                <a:tc>
                  <a:txBody>
                    <a:bodyPr/>
                    <a:lstStyle/>
                    <a:p>
                      <a:pPr>
                        <a:spcAft>
                          <a:spcPts val="0"/>
                        </a:spcAft>
                      </a:pPr>
                      <a:r>
                        <a:rPr lang="en-GB" sz="1700" dirty="0">
                          <a:effectLst/>
                        </a:rPr>
                        <a:t>Extension by screening programme</a:t>
                      </a:r>
                      <a:endParaRPr lang="en-US" sz="1700" dirty="0">
                        <a:effectLst/>
                        <a:latin typeface="Times New Roman"/>
                        <a:ea typeface="Times New Roman"/>
                      </a:endParaRPr>
                    </a:p>
                  </a:txBody>
                  <a:tcPr marL="33301" marR="33301" marT="0" marB="0"/>
                </a:tc>
                <a:tc>
                  <a:txBody>
                    <a:bodyPr/>
                    <a:lstStyle/>
                    <a:p>
                      <a:pPr>
                        <a:spcAft>
                          <a:spcPts val="0"/>
                        </a:spcAft>
                      </a:pPr>
                      <a:r>
                        <a:rPr lang="lt-LT" sz="1700" dirty="0">
                          <a:effectLst/>
                        </a:rPr>
                        <a:t>N </a:t>
                      </a:r>
                      <a:r>
                        <a:rPr lang="lt-LT" sz="1700" dirty="0" err="1">
                          <a:effectLst/>
                        </a:rPr>
                        <a:t>target</a:t>
                      </a:r>
                      <a:r>
                        <a:rPr lang="lt-LT" sz="1700" dirty="0">
                          <a:effectLst/>
                        </a:rPr>
                        <a:t> </a:t>
                      </a:r>
                      <a:r>
                        <a:rPr lang="lt-LT" sz="1700" dirty="0" err="1">
                          <a:effectLst/>
                        </a:rPr>
                        <a:t>population</a:t>
                      </a:r>
                      <a:r>
                        <a:rPr lang="lt-LT" sz="1700" dirty="0">
                          <a:effectLst/>
                        </a:rPr>
                        <a:t> </a:t>
                      </a:r>
                      <a:r>
                        <a:rPr lang="lt-LT" sz="1700" dirty="0" err="1">
                          <a:effectLst/>
                        </a:rPr>
                        <a:t>within</a:t>
                      </a:r>
                      <a:r>
                        <a:rPr lang="lt-LT" sz="1700" dirty="0">
                          <a:effectLst/>
                        </a:rPr>
                        <a:t> </a:t>
                      </a:r>
                      <a:r>
                        <a:rPr lang="lt-LT" sz="1700" dirty="0" err="1">
                          <a:effectLst/>
                        </a:rPr>
                        <a:t>the</a:t>
                      </a:r>
                      <a:r>
                        <a:rPr lang="lt-LT" sz="1700" dirty="0">
                          <a:effectLst/>
                        </a:rPr>
                        <a:t> </a:t>
                      </a:r>
                      <a:r>
                        <a:rPr lang="lt-LT" sz="1700" dirty="0" err="1">
                          <a:effectLst/>
                        </a:rPr>
                        <a:t>area</a:t>
                      </a:r>
                      <a:r>
                        <a:rPr lang="lt-LT" sz="1700" dirty="0">
                          <a:effectLst/>
                        </a:rPr>
                        <a:t> </a:t>
                      </a:r>
                      <a:r>
                        <a:rPr lang="lt-LT" sz="1700" dirty="0" err="1">
                          <a:effectLst/>
                        </a:rPr>
                        <a:t>with</a:t>
                      </a:r>
                      <a:r>
                        <a:rPr lang="lt-LT" sz="1700" dirty="0">
                          <a:effectLst/>
                        </a:rPr>
                        <a:t> </a:t>
                      </a:r>
                      <a:r>
                        <a:rPr lang="lt-LT" sz="1700" dirty="0" err="1">
                          <a:effectLst/>
                        </a:rPr>
                        <a:t>the</a:t>
                      </a:r>
                      <a:r>
                        <a:rPr lang="lt-LT" sz="1700" dirty="0">
                          <a:effectLst/>
                        </a:rPr>
                        <a:t> </a:t>
                      </a:r>
                      <a:r>
                        <a:rPr lang="lt-LT" sz="1700" dirty="0" err="1">
                          <a:effectLst/>
                        </a:rPr>
                        <a:t>organized</a:t>
                      </a:r>
                      <a:r>
                        <a:rPr lang="lt-LT" sz="1700" dirty="0">
                          <a:effectLst/>
                        </a:rPr>
                        <a:t> </a:t>
                      </a:r>
                      <a:r>
                        <a:rPr lang="lt-LT" sz="1700" dirty="0" err="1">
                          <a:effectLst/>
                        </a:rPr>
                        <a:t>screening</a:t>
                      </a:r>
                      <a:r>
                        <a:rPr lang="lt-LT" sz="1700" dirty="0">
                          <a:effectLst/>
                        </a:rPr>
                        <a:t> programme</a:t>
                      </a:r>
                      <a:endParaRPr lang="en-US" sz="1700" dirty="0">
                        <a:effectLst/>
                        <a:latin typeface="Times New Roman"/>
                        <a:ea typeface="Times New Roman"/>
                      </a:endParaRPr>
                    </a:p>
                  </a:txBody>
                  <a:tcPr marL="33301" marR="33301" marT="0" marB="0"/>
                </a:tc>
                <a:tc>
                  <a:txBody>
                    <a:bodyPr/>
                    <a:lstStyle/>
                    <a:p>
                      <a:pPr>
                        <a:spcAft>
                          <a:spcPts val="0"/>
                        </a:spcAft>
                      </a:pPr>
                      <a:r>
                        <a:rPr lang="lt-LT" sz="1700">
                          <a:effectLst/>
                        </a:rPr>
                        <a:t>N of population in corresponding age groups within the whole country</a:t>
                      </a:r>
                      <a:endParaRPr lang="en-US" sz="1700">
                        <a:effectLst/>
                        <a:latin typeface="Times New Roman"/>
                        <a:ea typeface="Times New Roman"/>
                      </a:endParaRPr>
                    </a:p>
                  </a:txBody>
                  <a:tcPr marL="33301" marR="33301" marT="0" marB="0"/>
                </a:tc>
              </a:tr>
              <a:tr h="527875">
                <a:tc>
                  <a:txBody>
                    <a:bodyPr/>
                    <a:lstStyle/>
                    <a:p>
                      <a:pPr>
                        <a:spcAft>
                          <a:spcPts val="0"/>
                        </a:spcAft>
                      </a:pPr>
                      <a:r>
                        <a:rPr lang="en-GB" sz="1700">
                          <a:effectLst/>
                        </a:rPr>
                        <a:t>Invitational coverage</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N invited during time frame</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N eligible in target population</a:t>
                      </a:r>
                      <a:endParaRPr lang="en-US" sz="1700">
                        <a:effectLst/>
                        <a:latin typeface="Times New Roman"/>
                        <a:ea typeface="Times New Roman"/>
                      </a:endParaRPr>
                    </a:p>
                  </a:txBody>
                  <a:tcPr marL="33301" marR="33301" marT="0" marB="0"/>
                </a:tc>
              </a:tr>
              <a:tr h="527875">
                <a:tc>
                  <a:txBody>
                    <a:bodyPr/>
                    <a:lstStyle/>
                    <a:p>
                      <a:pPr>
                        <a:spcAft>
                          <a:spcPts val="0"/>
                        </a:spcAft>
                      </a:pPr>
                      <a:r>
                        <a:rPr lang="en-GB" sz="1700">
                          <a:effectLst/>
                        </a:rPr>
                        <a:t>Coverage by examination</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N screened or tested during time frame</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N eligible in target population</a:t>
                      </a:r>
                      <a:endParaRPr lang="en-US" sz="1700">
                        <a:effectLst/>
                        <a:latin typeface="Times New Roman"/>
                        <a:ea typeface="Times New Roman"/>
                      </a:endParaRPr>
                    </a:p>
                  </a:txBody>
                  <a:tcPr marL="33301" marR="33301" marT="0" marB="0"/>
                </a:tc>
              </a:tr>
              <a:tr h="527875">
                <a:tc>
                  <a:txBody>
                    <a:bodyPr/>
                    <a:lstStyle/>
                    <a:p>
                      <a:pPr>
                        <a:spcAft>
                          <a:spcPts val="0"/>
                        </a:spcAft>
                      </a:pPr>
                      <a:r>
                        <a:rPr lang="en-GB" sz="1700">
                          <a:effectLst/>
                        </a:rPr>
                        <a:t>Compliance to invitation (uptake rate)</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Screened</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Invited</a:t>
                      </a:r>
                      <a:endParaRPr lang="en-US" sz="1700">
                        <a:effectLst/>
                        <a:latin typeface="Times New Roman"/>
                        <a:ea typeface="Times New Roman"/>
                      </a:endParaRPr>
                    </a:p>
                  </a:txBody>
                  <a:tcPr marL="33301" marR="33301" marT="0" marB="0"/>
                </a:tc>
              </a:tr>
              <a:tr h="263938">
                <a:tc>
                  <a:txBody>
                    <a:bodyPr/>
                    <a:lstStyle/>
                    <a:p>
                      <a:pPr>
                        <a:spcAft>
                          <a:spcPts val="0"/>
                        </a:spcAft>
                      </a:pPr>
                      <a:r>
                        <a:rPr lang="en-GB" sz="1700">
                          <a:effectLst/>
                        </a:rPr>
                        <a:t>Rate of inadequate tests </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Inadequate</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Screened</a:t>
                      </a:r>
                      <a:endParaRPr lang="en-US" sz="1700">
                        <a:effectLst/>
                        <a:latin typeface="Times New Roman"/>
                        <a:ea typeface="Times New Roman"/>
                      </a:endParaRPr>
                    </a:p>
                  </a:txBody>
                  <a:tcPr marL="33301" marR="33301" marT="0" marB="0"/>
                </a:tc>
              </a:tr>
              <a:tr h="263938">
                <a:tc>
                  <a:txBody>
                    <a:bodyPr/>
                    <a:lstStyle/>
                    <a:p>
                      <a:pPr>
                        <a:spcAft>
                          <a:spcPts val="0"/>
                        </a:spcAft>
                      </a:pPr>
                      <a:r>
                        <a:rPr lang="en-GB" sz="1700">
                          <a:effectLst/>
                        </a:rPr>
                        <a:t>Rate of test positives </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Positive test result</a:t>
                      </a:r>
                      <a:endParaRPr lang="en-US" sz="1700">
                        <a:effectLst/>
                        <a:latin typeface="Times New Roman"/>
                        <a:ea typeface="Times New Roman"/>
                      </a:endParaRPr>
                    </a:p>
                  </a:txBody>
                  <a:tcPr marL="33301" marR="33301" marT="0" marB="0"/>
                </a:tc>
                <a:tc>
                  <a:txBody>
                    <a:bodyPr/>
                    <a:lstStyle/>
                    <a:p>
                      <a:pPr>
                        <a:spcAft>
                          <a:spcPts val="0"/>
                        </a:spcAft>
                      </a:pPr>
                      <a:r>
                        <a:rPr lang="lt-LT" sz="1700" dirty="0" err="1">
                          <a:effectLst/>
                        </a:rPr>
                        <a:t>Screened</a:t>
                      </a:r>
                      <a:endParaRPr lang="en-US" sz="1700" dirty="0">
                        <a:effectLst/>
                        <a:latin typeface="Times New Roman"/>
                        <a:ea typeface="Times New Roman"/>
                      </a:endParaRPr>
                    </a:p>
                  </a:txBody>
                  <a:tcPr marL="33301" marR="33301" marT="0" marB="0"/>
                </a:tc>
              </a:tr>
              <a:tr h="446561">
                <a:tc>
                  <a:txBody>
                    <a:bodyPr/>
                    <a:lstStyle/>
                    <a:p>
                      <a:pPr>
                        <a:spcAft>
                          <a:spcPts val="0"/>
                        </a:spcAft>
                      </a:pPr>
                      <a:r>
                        <a:rPr lang="en-GB" sz="1700">
                          <a:effectLst/>
                        </a:rPr>
                        <a:t>Positive test result </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Referred</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N with a positive test result</a:t>
                      </a:r>
                      <a:endParaRPr lang="en-US" sz="1700">
                        <a:effectLst/>
                        <a:latin typeface="Times New Roman"/>
                        <a:ea typeface="Times New Roman"/>
                      </a:endParaRPr>
                    </a:p>
                  </a:txBody>
                  <a:tcPr marL="33301" marR="33301" marT="0" marB="0"/>
                </a:tc>
              </a:tr>
              <a:tr h="669842">
                <a:tc>
                  <a:txBody>
                    <a:bodyPr/>
                    <a:lstStyle/>
                    <a:p>
                      <a:pPr>
                        <a:spcAft>
                          <a:spcPts val="0"/>
                        </a:spcAft>
                      </a:pPr>
                      <a:r>
                        <a:rPr lang="en-GB" sz="1700">
                          <a:effectLst/>
                        </a:rPr>
                        <a:t>Referral rate to colonoscopy after positive test</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Colonoscopied</a:t>
                      </a:r>
                      <a:endParaRPr lang="en-US" sz="1700">
                        <a:effectLst/>
                        <a:latin typeface="Times New Roman"/>
                        <a:ea typeface="Times New Roman"/>
                      </a:endParaRPr>
                    </a:p>
                  </a:txBody>
                  <a:tcPr marL="33301" marR="33301" marT="0" marB="0"/>
                </a:tc>
                <a:tc>
                  <a:txBody>
                    <a:bodyPr/>
                    <a:lstStyle/>
                    <a:p>
                      <a:pPr>
                        <a:spcAft>
                          <a:spcPts val="0"/>
                        </a:spcAft>
                      </a:pPr>
                      <a:r>
                        <a:rPr lang="lt-LT" sz="1700">
                          <a:effectLst/>
                        </a:rPr>
                        <a:t>Referred</a:t>
                      </a:r>
                      <a:endParaRPr lang="en-US" sz="1700">
                        <a:effectLst/>
                        <a:latin typeface="Times New Roman"/>
                        <a:ea typeface="Times New Roman"/>
                      </a:endParaRPr>
                    </a:p>
                  </a:txBody>
                  <a:tcPr marL="33301" marR="33301" marT="0" marB="0"/>
                </a:tc>
              </a:tr>
              <a:tr h="446561">
                <a:tc>
                  <a:txBody>
                    <a:bodyPr/>
                    <a:lstStyle/>
                    <a:p>
                      <a:pPr>
                        <a:spcAft>
                          <a:spcPts val="0"/>
                        </a:spcAft>
                      </a:pPr>
                      <a:r>
                        <a:rPr lang="en-GB" sz="1700" dirty="0">
                          <a:effectLst/>
                        </a:rPr>
                        <a:t>Compliance to colonoscopy </a:t>
                      </a:r>
                      <a:endParaRPr lang="en-US" sz="1700" dirty="0">
                        <a:effectLst/>
                        <a:latin typeface="Times New Roman"/>
                        <a:ea typeface="Times New Roman"/>
                      </a:endParaRPr>
                    </a:p>
                  </a:txBody>
                  <a:tcPr marL="33301" marR="33301" marT="0" marB="0"/>
                </a:tc>
                <a:tc>
                  <a:txBody>
                    <a:bodyPr/>
                    <a:lstStyle/>
                    <a:p>
                      <a:pPr>
                        <a:spcAft>
                          <a:spcPts val="0"/>
                        </a:spcAft>
                      </a:pPr>
                      <a:r>
                        <a:rPr lang="lt-LT" sz="1700">
                          <a:effectLst/>
                        </a:rPr>
                        <a:t>Complete colonoscopies</a:t>
                      </a:r>
                      <a:endParaRPr lang="en-US" sz="1700">
                        <a:effectLst/>
                        <a:latin typeface="Times New Roman"/>
                        <a:ea typeface="Times New Roman"/>
                      </a:endParaRPr>
                    </a:p>
                  </a:txBody>
                  <a:tcPr marL="33301" marR="33301" marT="0" marB="0"/>
                </a:tc>
                <a:tc>
                  <a:txBody>
                    <a:bodyPr/>
                    <a:lstStyle/>
                    <a:p>
                      <a:pPr>
                        <a:spcAft>
                          <a:spcPts val="0"/>
                        </a:spcAft>
                      </a:pPr>
                      <a:r>
                        <a:rPr lang="lt-LT" sz="1700" dirty="0" err="1">
                          <a:effectLst/>
                        </a:rPr>
                        <a:t>Total</a:t>
                      </a:r>
                      <a:r>
                        <a:rPr lang="lt-LT" sz="1700" dirty="0">
                          <a:effectLst/>
                        </a:rPr>
                        <a:t> </a:t>
                      </a:r>
                      <a:r>
                        <a:rPr lang="lt-LT" sz="1700" dirty="0" err="1">
                          <a:effectLst/>
                        </a:rPr>
                        <a:t>colonoscopied</a:t>
                      </a:r>
                      <a:endParaRPr lang="en-US" sz="1700" dirty="0">
                        <a:effectLst/>
                        <a:latin typeface="Times New Roman"/>
                        <a:ea typeface="Times New Roman"/>
                      </a:endParaRPr>
                    </a:p>
                  </a:txBody>
                  <a:tcPr marL="33301" marR="33301" marT="0" marB="0"/>
                </a:tc>
              </a:tr>
              <a:tr h="527875">
                <a:tc>
                  <a:txBody>
                    <a:bodyPr/>
                    <a:lstStyle/>
                    <a:p>
                      <a:pPr>
                        <a:spcAft>
                          <a:spcPts val="0"/>
                        </a:spcAft>
                      </a:pPr>
                      <a:r>
                        <a:rPr lang="en-GB" sz="1700" dirty="0">
                          <a:effectLst/>
                        </a:rPr>
                        <a:t>Rate of complete colonoscopies </a:t>
                      </a:r>
                      <a:endParaRPr lang="en-US" sz="1700" dirty="0">
                        <a:effectLst/>
                        <a:latin typeface="Times New Roman"/>
                        <a:ea typeface="Times New Roman"/>
                      </a:endParaRPr>
                    </a:p>
                  </a:txBody>
                  <a:tcPr marL="33301" marR="33301" marT="0" marB="0"/>
                </a:tc>
                <a:tc>
                  <a:txBody>
                    <a:bodyPr/>
                    <a:lstStyle/>
                    <a:p>
                      <a:pPr>
                        <a:spcAft>
                          <a:spcPts val="0"/>
                        </a:spcAft>
                      </a:pPr>
                      <a:r>
                        <a:rPr lang="en-US" sz="1700">
                          <a:effectLst/>
                        </a:rPr>
                        <a:t>Complete colonoscopies</a:t>
                      </a:r>
                      <a:endParaRPr lang="en-US" sz="1700">
                        <a:solidFill>
                          <a:srgbClr val="000000"/>
                        </a:solidFill>
                        <a:effectLst/>
                        <a:latin typeface="Calibri"/>
                        <a:ea typeface="Calibri"/>
                        <a:cs typeface="Calibri"/>
                      </a:endParaRPr>
                    </a:p>
                  </a:txBody>
                  <a:tcPr marL="33301" marR="33301" marT="0" marB="0"/>
                </a:tc>
                <a:tc>
                  <a:txBody>
                    <a:bodyPr/>
                    <a:lstStyle/>
                    <a:p>
                      <a:pPr>
                        <a:spcAft>
                          <a:spcPts val="0"/>
                        </a:spcAft>
                      </a:pPr>
                      <a:r>
                        <a:rPr lang="en-US" sz="1700" dirty="0">
                          <a:effectLst/>
                        </a:rPr>
                        <a:t>Total </a:t>
                      </a:r>
                      <a:r>
                        <a:rPr lang="en-US" sz="1700" dirty="0" err="1">
                          <a:effectLst/>
                        </a:rPr>
                        <a:t>colonoscopied</a:t>
                      </a:r>
                      <a:r>
                        <a:rPr lang="en-US" sz="1700" dirty="0">
                          <a:effectLst/>
                        </a:rPr>
                        <a:t> </a:t>
                      </a:r>
                      <a:endParaRPr lang="en-US" sz="1700" dirty="0">
                        <a:solidFill>
                          <a:srgbClr val="000000"/>
                        </a:solidFill>
                        <a:effectLst/>
                        <a:latin typeface="Calibri"/>
                        <a:ea typeface="Calibri"/>
                        <a:cs typeface="Calibri"/>
                      </a:endParaRPr>
                    </a:p>
                  </a:txBody>
                  <a:tcPr marL="33301" marR="33301" marT="0" marB="0"/>
                </a:tc>
              </a:tr>
            </a:tbl>
          </a:graphicData>
        </a:graphic>
      </p:graphicFrame>
    </p:spTree>
    <p:extLst>
      <p:ext uri="{BB962C8B-B14F-4D97-AF65-F5344CB8AC3E}">
        <p14:creationId xmlns:p14="http://schemas.microsoft.com/office/powerpoint/2010/main" val="80569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627281342"/>
              </p:ext>
            </p:extLst>
          </p:nvPr>
        </p:nvGraphicFramePr>
        <p:xfrm>
          <a:off x="442384" y="242359"/>
          <a:ext cx="8227482" cy="6057732"/>
        </p:xfrm>
        <a:graphic>
          <a:graphicData uri="http://schemas.openxmlformats.org/drawingml/2006/table">
            <a:tbl>
              <a:tblPr firstRow="1" firstCol="1" bandRow="1">
                <a:tableStyleId>{5940675A-B579-460E-94D1-54222C63F5DA}</a:tableStyleId>
              </a:tblPr>
              <a:tblGrid>
                <a:gridCol w="2742494"/>
                <a:gridCol w="2742494"/>
                <a:gridCol w="2742494"/>
              </a:tblGrid>
              <a:tr h="256347">
                <a:tc>
                  <a:txBody>
                    <a:bodyPr/>
                    <a:lstStyle/>
                    <a:p>
                      <a:pPr>
                        <a:spcAft>
                          <a:spcPts val="0"/>
                        </a:spcAft>
                      </a:pPr>
                      <a:r>
                        <a:rPr lang="en-GB" sz="1800" dirty="0">
                          <a:effectLst/>
                        </a:rPr>
                        <a:t>Biopsy rate</a:t>
                      </a:r>
                      <a:endParaRPr lang="en-US" sz="1600" dirty="0">
                        <a:effectLst/>
                        <a:latin typeface="Times New Roman"/>
                        <a:ea typeface="Times New Roman"/>
                      </a:endParaRPr>
                    </a:p>
                  </a:txBody>
                  <a:tcPr marL="33301" marR="33301" marT="0" marB="0"/>
                </a:tc>
                <a:tc>
                  <a:txBody>
                    <a:bodyPr/>
                    <a:lstStyle/>
                    <a:p>
                      <a:pPr>
                        <a:spcAft>
                          <a:spcPts val="0"/>
                        </a:spcAft>
                      </a:pPr>
                      <a:r>
                        <a:rPr lang="lt-LT" sz="1800" dirty="0" err="1">
                          <a:effectLst/>
                        </a:rPr>
                        <a:t>Biopsy</a:t>
                      </a:r>
                      <a:r>
                        <a:rPr lang="lt-LT" sz="1800" dirty="0">
                          <a:effectLst/>
                        </a:rPr>
                        <a:t> </a:t>
                      </a:r>
                      <a:r>
                        <a:rPr lang="lt-LT" sz="1800" dirty="0" err="1">
                          <a:effectLst/>
                        </a:rPr>
                        <a:t>taken</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Colonoscopied</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dirty="0">
                          <a:effectLst/>
                        </a:rPr>
                        <a:t>Lesion detection rate</a:t>
                      </a:r>
                      <a:endParaRPr lang="en-US" sz="1600" dirty="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lesion</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Screened</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dirty="0">
                          <a:effectLst/>
                        </a:rPr>
                        <a:t>Adenoma detection rate</a:t>
                      </a:r>
                      <a:endParaRPr lang="en-US" sz="1600" dirty="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adenoma</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Screened</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a:effectLst/>
                        </a:rPr>
                        <a:t>Advanced adenoma detection rate</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a:t>
                      </a:r>
                      <a:r>
                        <a:rPr lang="lt-LT" sz="1800" dirty="0" err="1">
                          <a:effectLst/>
                        </a:rPr>
                        <a:t>advanced</a:t>
                      </a:r>
                      <a:r>
                        <a:rPr lang="lt-LT" sz="1800" dirty="0">
                          <a:effectLst/>
                        </a:rPr>
                        <a:t> adenoma</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Screened</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a:effectLst/>
                        </a:rPr>
                        <a:t>Cancer detection rate</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a:t>
                      </a:r>
                      <a:r>
                        <a:rPr lang="lt-LT" sz="1800" dirty="0" err="1">
                          <a:effectLst/>
                        </a:rPr>
                        <a:t>cancer</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Screened</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dirty="0">
                          <a:effectLst/>
                        </a:rPr>
                        <a:t>PPV for detection of lesions</a:t>
                      </a:r>
                      <a:endParaRPr lang="en-US" sz="1600" dirty="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lesion</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N with colonoscopy</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a:effectLst/>
                        </a:rPr>
                        <a:t>PPV for detection of adenoma</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t>
                      </a:r>
                      <a:r>
                        <a:rPr lang="lt-LT" sz="1800" dirty="0" err="1">
                          <a:effectLst/>
                        </a:rPr>
                        <a:t>least</a:t>
                      </a:r>
                      <a:r>
                        <a:rPr lang="lt-LT" sz="1800" dirty="0">
                          <a:effectLst/>
                        </a:rPr>
                        <a:t> </a:t>
                      </a:r>
                      <a:r>
                        <a:rPr lang="lt-LT" sz="1800" dirty="0" err="1">
                          <a:effectLst/>
                        </a:rPr>
                        <a:t>one</a:t>
                      </a:r>
                      <a:r>
                        <a:rPr lang="lt-LT" sz="1800" dirty="0">
                          <a:effectLst/>
                        </a:rPr>
                        <a:t> adenoma</a:t>
                      </a:r>
                      <a:endParaRPr lang="en-US" sz="1600" dirty="0">
                        <a:effectLst/>
                        <a:latin typeface="Times New Roman"/>
                        <a:ea typeface="Times New Roman"/>
                      </a:endParaRPr>
                    </a:p>
                  </a:txBody>
                  <a:tcPr marL="33301" marR="33301" marT="0" marB="0"/>
                </a:tc>
                <a:tc>
                  <a:txBody>
                    <a:bodyPr/>
                    <a:lstStyle/>
                    <a:p>
                      <a:pPr>
                        <a:spcAft>
                          <a:spcPts val="0"/>
                        </a:spcAft>
                      </a:pPr>
                      <a:r>
                        <a:rPr lang="lt-LT" sz="1800">
                          <a:effectLst/>
                        </a:rPr>
                        <a:t>N with colonoscopy</a:t>
                      </a:r>
                      <a:endParaRPr lang="en-US" sz="1600">
                        <a:effectLst/>
                        <a:latin typeface="Times New Roman"/>
                        <a:ea typeface="Times New Roman"/>
                      </a:endParaRPr>
                    </a:p>
                  </a:txBody>
                  <a:tcPr marL="33301" marR="33301" marT="0" marB="0"/>
                </a:tc>
              </a:tr>
              <a:tr h="512693">
                <a:tc>
                  <a:txBody>
                    <a:bodyPr/>
                    <a:lstStyle/>
                    <a:p>
                      <a:pPr>
                        <a:spcAft>
                          <a:spcPts val="0"/>
                        </a:spcAft>
                      </a:pPr>
                      <a:r>
                        <a:rPr lang="en-GB" sz="1800">
                          <a:effectLst/>
                        </a:rPr>
                        <a:t>PPV for detection of advanced </a:t>
                      </a:r>
                      <a:endParaRPr lang="en-US" sz="1600">
                        <a:effectLst/>
                        <a:latin typeface="Times New Roman"/>
                        <a:ea typeface="Times New Roman"/>
                      </a:endParaRPr>
                    </a:p>
                  </a:txBody>
                  <a:tcPr marL="33301" marR="33301" marT="0" marB="0"/>
                </a:tc>
                <a:tc>
                  <a:txBody>
                    <a:bodyPr/>
                    <a:lstStyle/>
                    <a:p>
                      <a:pPr>
                        <a:spcAft>
                          <a:spcPts val="0"/>
                        </a:spcAft>
                      </a:pPr>
                      <a:r>
                        <a:rPr lang="lt-LT" sz="1800">
                          <a:effectLst/>
                        </a:rPr>
                        <a:t>N with at least one advanced adenoma</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r>
                      <a:r>
                        <a:rPr lang="lt-LT" sz="1800" dirty="0" err="1">
                          <a:effectLst/>
                        </a:rPr>
                        <a:t>colonoscopy</a:t>
                      </a:r>
                      <a:endParaRPr lang="en-US" sz="1600" dirty="0">
                        <a:effectLst/>
                        <a:latin typeface="Times New Roman"/>
                        <a:ea typeface="Times New Roman"/>
                      </a:endParaRPr>
                    </a:p>
                  </a:txBody>
                  <a:tcPr marL="33301" marR="33301" marT="0" marB="0"/>
                </a:tc>
              </a:tr>
              <a:tr h="512693">
                <a:tc>
                  <a:txBody>
                    <a:bodyPr/>
                    <a:lstStyle/>
                    <a:p>
                      <a:pPr>
                        <a:spcAft>
                          <a:spcPts val="0"/>
                        </a:spcAft>
                      </a:pPr>
                      <a:r>
                        <a:rPr lang="en-GB" sz="1800">
                          <a:effectLst/>
                        </a:rPr>
                        <a:t>PPV for detection of cancer </a:t>
                      </a:r>
                      <a:endParaRPr lang="en-US" sz="1600">
                        <a:effectLst/>
                        <a:latin typeface="Times New Roman"/>
                        <a:ea typeface="Times New Roman"/>
                      </a:endParaRPr>
                    </a:p>
                  </a:txBody>
                  <a:tcPr marL="33301" marR="33301" marT="0" marB="0"/>
                </a:tc>
                <a:tc>
                  <a:txBody>
                    <a:bodyPr/>
                    <a:lstStyle/>
                    <a:p>
                      <a:pPr>
                        <a:spcAft>
                          <a:spcPts val="0"/>
                        </a:spcAft>
                      </a:pPr>
                      <a:r>
                        <a:rPr lang="lt-LT" sz="1800">
                          <a:effectLst/>
                        </a:rPr>
                        <a:t>N with at least one cancer</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r>
                      <a:r>
                        <a:rPr lang="lt-LT" sz="1800" dirty="0" err="1">
                          <a:effectLst/>
                        </a:rPr>
                        <a:t>colonoscopy</a:t>
                      </a:r>
                      <a:endParaRPr lang="en-US" sz="1600" dirty="0">
                        <a:effectLst/>
                        <a:latin typeface="Times New Roman"/>
                        <a:ea typeface="Times New Roman"/>
                      </a:endParaRPr>
                    </a:p>
                  </a:txBody>
                  <a:tcPr marL="33301" marR="33301" marT="0" marB="0"/>
                </a:tc>
              </a:tr>
              <a:tr h="512693">
                <a:tc>
                  <a:txBody>
                    <a:bodyPr/>
                    <a:lstStyle/>
                    <a:p>
                      <a:pPr>
                        <a:spcAft>
                          <a:spcPts val="0"/>
                        </a:spcAft>
                      </a:pPr>
                      <a:r>
                        <a:rPr lang="en-GB" sz="1800">
                          <a:effectLst/>
                        </a:rPr>
                        <a:t>Endoscopic complications </a:t>
                      </a:r>
                      <a:endParaRPr lang="en-US" sz="1600">
                        <a:effectLst/>
                        <a:latin typeface="Times New Roman"/>
                        <a:ea typeface="Times New Roman"/>
                      </a:endParaRPr>
                    </a:p>
                  </a:txBody>
                  <a:tcPr marL="33301" marR="33301" marT="0" marB="0"/>
                </a:tc>
                <a:tc>
                  <a:txBody>
                    <a:bodyPr/>
                    <a:lstStyle/>
                    <a:p>
                      <a:pPr>
                        <a:spcAft>
                          <a:spcPts val="0"/>
                        </a:spcAft>
                      </a:pPr>
                      <a:r>
                        <a:rPr lang="lt-LT" sz="1800">
                          <a:effectLst/>
                        </a:rPr>
                        <a:t>N with complications</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N </a:t>
                      </a:r>
                      <a:r>
                        <a:rPr lang="lt-LT" sz="1800" dirty="0" err="1">
                          <a:effectLst/>
                        </a:rPr>
                        <a:t>with</a:t>
                      </a:r>
                      <a:r>
                        <a:rPr lang="lt-LT" sz="1800" dirty="0">
                          <a:effectLst/>
                        </a:rPr>
                        <a:t> </a:t>
                      </a:r>
                      <a:r>
                        <a:rPr lang="lt-LT" sz="1800" dirty="0" err="1">
                          <a:effectLst/>
                        </a:rPr>
                        <a:t>colonoscopy</a:t>
                      </a:r>
                      <a:endParaRPr lang="en-US" sz="1600" dirty="0">
                        <a:effectLst/>
                        <a:latin typeface="Times New Roman"/>
                        <a:ea typeface="Times New Roman"/>
                      </a:endParaRPr>
                    </a:p>
                  </a:txBody>
                  <a:tcPr marL="33301" marR="33301" marT="0" marB="0"/>
                </a:tc>
              </a:tr>
              <a:tr h="1025387">
                <a:tc>
                  <a:txBody>
                    <a:bodyPr/>
                    <a:lstStyle/>
                    <a:p>
                      <a:pPr>
                        <a:spcAft>
                          <a:spcPts val="0"/>
                        </a:spcAft>
                      </a:pPr>
                      <a:r>
                        <a:rPr lang="en-GB" sz="1800">
                          <a:effectLst/>
                        </a:rPr>
                        <a:t>Interval cancer</a:t>
                      </a:r>
                      <a:endParaRPr lang="en-US" sz="1600">
                        <a:effectLst/>
                        <a:latin typeface="Times New Roman"/>
                        <a:ea typeface="Times New Roman"/>
                      </a:endParaRPr>
                    </a:p>
                  </a:txBody>
                  <a:tcPr marL="33301" marR="33301" marT="0" marB="0"/>
                </a:tc>
                <a:tc>
                  <a:txBody>
                    <a:bodyPr/>
                    <a:lstStyle/>
                    <a:p>
                      <a:pPr>
                        <a:spcAft>
                          <a:spcPts val="0"/>
                        </a:spcAft>
                      </a:pPr>
                      <a:r>
                        <a:rPr lang="lt-LT" sz="1800">
                          <a:effectLst/>
                        </a:rPr>
                        <a:t>Cancer in screen negatives or episode negatives during the interval</a:t>
                      </a:r>
                      <a:endParaRPr lang="en-US" sz="1600">
                        <a:effectLst/>
                        <a:latin typeface="Times New Roman"/>
                        <a:ea typeface="Times New Roman"/>
                      </a:endParaRPr>
                    </a:p>
                  </a:txBody>
                  <a:tcPr marL="33301" marR="33301" marT="0" marB="0"/>
                </a:tc>
                <a:tc>
                  <a:txBody>
                    <a:bodyPr/>
                    <a:lstStyle/>
                    <a:p>
                      <a:pPr>
                        <a:spcAft>
                          <a:spcPts val="0"/>
                        </a:spcAft>
                      </a:pPr>
                      <a:r>
                        <a:rPr lang="lt-LT" sz="1800" dirty="0">
                          <a:effectLst/>
                        </a:rPr>
                        <a:t> </a:t>
                      </a:r>
                      <a:endParaRPr lang="en-US" sz="1600" dirty="0">
                        <a:effectLst/>
                        <a:latin typeface="Times New Roman"/>
                        <a:ea typeface="Times New Roman"/>
                      </a:endParaRPr>
                    </a:p>
                  </a:txBody>
                  <a:tcPr marL="33301" marR="33301" marT="0" marB="0"/>
                </a:tc>
              </a:tr>
            </a:tbl>
          </a:graphicData>
        </a:graphic>
      </p:graphicFrame>
    </p:spTree>
    <p:extLst>
      <p:ext uri="{BB962C8B-B14F-4D97-AF65-F5344CB8AC3E}">
        <p14:creationId xmlns:p14="http://schemas.microsoft.com/office/powerpoint/2010/main" val="486577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94783" y="1295400"/>
            <a:ext cx="8303683" cy="2918357"/>
          </a:xfrm>
        </p:spPr>
        <p:txBody>
          <a:bodyPr>
            <a:noAutofit/>
          </a:bodyPr>
          <a:lstStyle/>
          <a:p>
            <a:pPr algn="ctr"/>
            <a:r>
              <a:rPr lang="en-US" sz="3600" dirty="0"/>
              <a:t>Quality in screening colonoscopy: </a:t>
            </a:r>
            <a:r>
              <a:rPr lang="en-US" sz="3600" dirty="0" smtClean="0"/>
              <a:t/>
            </a:r>
            <a:br>
              <a:rPr lang="en-US" sz="3600" dirty="0" smtClean="0"/>
            </a:br>
            <a:r>
              <a:rPr lang="en-US" sz="3600" dirty="0" smtClean="0"/>
              <a:t>position </a:t>
            </a:r>
            <a:r>
              <a:rPr lang="en-US" sz="3600" dirty="0"/>
              <a:t>statement</a:t>
            </a:r>
            <a:br>
              <a:rPr lang="en-US" sz="3600" dirty="0"/>
            </a:br>
            <a:r>
              <a:rPr lang="en-US" sz="3600" dirty="0"/>
              <a:t>of the European Society of Gastrointestinal </a:t>
            </a:r>
            <a:r>
              <a:rPr lang="en-US" sz="3600" dirty="0" smtClean="0"/>
              <a:t>Endoscopy (ESGE) 2014</a:t>
            </a:r>
            <a:endParaRPr lang="en-US" sz="3600" dirty="0"/>
          </a:p>
        </p:txBody>
      </p:sp>
    </p:spTree>
    <p:extLst>
      <p:ext uri="{BB962C8B-B14F-4D97-AF65-F5344CB8AC3E}">
        <p14:creationId xmlns:p14="http://schemas.microsoft.com/office/powerpoint/2010/main" val="776630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p:cNvGraphicFramePr>
            <a:graphicFrameLocks noGrp="1"/>
          </p:cNvGraphicFramePr>
          <p:nvPr>
            <p:extLst>
              <p:ext uri="{D42A27DB-BD31-4B8C-83A1-F6EECF244321}">
                <p14:modId xmlns:p14="http://schemas.microsoft.com/office/powerpoint/2010/main" val="766667499"/>
              </p:ext>
            </p:extLst>
          </p:nvPr>
        </p:nvGraphicFramePr>
        <p:xfrm>
          <a:off x="0" y="186267"/>
          <a:ext cx="9144000" cy="6201107"/>
        </p:xfrm>
        <a:graphic>
          <a:graphicData uri="http://schemas.openxmlformats.org/drawingml/2006/table">
            <a:tbl>
              <a:tblPr firstRow="1" bandRow="1">
                <a:tableStyleId>{5940675A-B579-460E-94D1-54222C63F5DA}</a:tableStyleId>
              </a:tblPr>
              <a:tblGrid>
                <a:gridCol w="3050825"/>
                <a:gridCol w="6093175"/>
              </a:tblGrid>
              <a:tr h="0">
                <a:tc>
                  <a:txBody>
                    <a:bodyPr/>
                    <a:lstStyle/>
                    <a:p>
                      <a:r>
                        <a:rPr lang="en-US" sz="1800" dirty="0" smtClean="0"/>
                        <a:t>Quality assurance item </a:t>
                      </a:r>
                      <a:endParaRPr lang="en-US" sz="18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800" dirty="0" smtClean="0"/>
                        <a:t>Proposed standard</a:t>
                      </a:r>
                    </a:p>
                  </a:txBody>
                  <a:tcPr/>
                </a:tc>
              </a:tr>
              <a:tr h="840800">
                <a:tc>
                  <a:txBody>
                    <a:bodyPr/>
                    <a:lstStyle/>
                    <a:p>
                      <a:r>
                        <a:rPr lang="en-US" sz="1600" dirty="0" smtClean="0"/>
                        <a:t>Consent and withdrawal of consent </a:t>
                      </a:r>
                      <a:endParaRPr lang="en-US" sz="1600" dirty="0"/>
                    </a:p>
                  </a:txBody>
                  <a:tcPr/>
                </a:tc>
                <a:tc>
                  <a:txBody>
                    <a:bodyPr/>
                    <a:lstStyle/>
                    <a:p>
                      <a:r>
                        <a:rPr lang="en-US" sz="1200" dirty="0" smtClean="0"/>
                        <a:t>Audit the number of patients who decline colonoscopy on the day of the procedure and the number of </a:t>
                      </a:r>
                      <a:r>
                        <a:rPr lang="en-US" sz="1200" dirty="0" err="1" smtClean="0"/>
                        <a:t>intraprocedural</a:t>
                      </a:r>
                      <a:r>
                        <a:rPr lang="en-US" sz="1200" dirty="0" smtClean="0"/>
                        <a:t> withdrawals of consent.</a:t>
                      </a:r>
                    </a:p>
                    <a:p>
                      <a:r>
                        <a:rPr lang="en-US" sz="1200" dirty="0" smtClean="0"/>
                        <a:t>Proposed standard: fewer than 5% of cases to withdraw consent on the day of the procedure and fewer than 1% during the procedure.</a:t>
                      </a:r>
                    </a:p>
                  </a:txBody>
                  <a:tcPr/>
                </a:tc>
              </a:tr>
              <a:tr h="673869">
                <a:tc>
                  <a:txBody>
                    <a:bodyPr/>
                    <a:lstStyle/>
                    <a:p>
                      <a:r>
                        <a:rPr lang="en-US" sz="1600" dirty="0" smtClean="0"/>
                        <a:t>Experience of the screening </a:t>
                      </a:r>
                      <a:r>
                        <a:rPr lang="en-US" sz="1600" dirty="0" err="1" smtClean="0"/>
                        <a:t>colonoscopist</a:t>
                      </a:r>
                      <a:endParaRPr lang="en-US" sz="1600" dirty="0" smtClean="0"/>
                    </a:p>
                  </a:txBody>
                  <a:tcPr/>
                </a:tc>
                <a:tc>
                  <a:txBody>
                    <a:bodyPr/>
                    <a:lstStyle/>
                    <a:p>
                      <a:r>
                        <a:rPr lang="en-US" sz="1200" dirty="0" smtClean="0"/>
                        <a:t>We recommend that a minimum lifetime colonoscopy experience together with a minimum number of annual screening colonoscopies should be agreed.</a:t>
                      </a:r>
                    </a:p>
                    <a:p>
                      <a:r>
                        <a:rPr lang="en-US" sz="1200" dirty="0" smtClean="0"/>
                        <a:t>Proposed standard: to be agreed by screening boards</a:t>
                      </a:r>
                    </a:p>
                  </a:txBody>
                  <a:tcPr/>
                </a:tc>
              </a:tr>
              <a:tr h="485186">
                <a:tc>
                  <a:txBody>
                    <a:bodyPr/>
                    <a:lstStyle/>
                    <a:p>
                      <a:r>
                        <a:rPr lang="en-US" sz="1600" dirty="0" smtClean="0"/>
                        <a:t>Bowel cleansing</a:t>
                      </a:r>
                      <a:endParaRPr lang="en-US" sz="16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The state of bowel cleansing should be audited.</a:t>
                      </a:r>
                    </a:p>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Proposed standard: at least 90% of examinations should be rated as “adequate” bowel cleansing or better</a:t>
                      </a:r>
                    </a:p>
                  </a:txBody>
                  <a:tcPr/>
                </a:tc>
              </a:tr>
              <a:tr h="673869">
                <a:tc>
                  <a:txBody>
                    <a:bodyPr/>
                    <a:lstStyle/>
                    <a:p>
                      <a:r>
                        <a:rPr lang="en-US" sz="1600" dirty="0" smtClean="0"/>
                        <a:t>Sedation, analgesia, and comfort</a:t>
                      </a:r>
                      <a:endParaRPr lang="en-US" sz="1600" dirty="0"/>
                    </a:p>
                  </a:txBody>
                  <a:tcPr/>
                </a:tc>
                <a:tc>
                  <a:txBody>
                    <a:bodyPr/>
                    <a:lstStyle/>
                    <a:p>
                      <a:r>
                        <a:rPr lang="en-US" sz="1200" dirty="0" smtClean="0"/>
                        <a:t>Audit of sedation practices, including average doses used of medication together with comfort scores.</a:t>
                      </a:r>
                    </a:p>
                    <a:p>
                      <a:r>
                        <a:rPr lang="en-US" sz="1200" dirty="0" smtClean="0"/>
                        <a:t>Proposed standard: no more than 1% of patients should become hypoxic (saturation below 85% for more than 30 seconds) or for other reasons require administration of a reversal agent</a:t>
                      </a:r>
                    </a:p>
                  </a:txBody>
                  <a:tcPr/>
                </a:tc>
              </a:tr>
              <a:tr h="485186">
                <a:tc>
                  <a:txBody>
                    <a:bodyPr/>
                    <a:lstStyle/>
                    <a:p>
                      <a:r>
                        <a:rPr lang="en-US" sz="1600" dirty="0" smtClean="0"/>
                        <a:t>Unadjusted </a:t>
                      </a:r>
                      <a:r>
                        <a:rPr lang="en-US" sz="1600" dirty="0" err="1" smtClean="0"/>
                        <a:t>cecal</a:t>
                      </a:r>
                      <a:r>
                        <a:rPr lang="en-US" sz="1600" dirty="0" smtClean="0"/>
                        <a:t> intubation rate</a:t>
                      </a:r>
                      <a:endParaRPr lang="en-US" sz="1600" dirty="0"/>
                    </a:p>
                  </a:txBody>
                  <a:tcPr/>
                </a:tc>
                <a:tc>
                  <a:txBody>
                    <a:bodyPr/>
                    <a:lstStyle/>
                    <a:p>
                      <a:r>
                        <a:rPr lang="en-US" sz="1200" dirty="0" smtClean="0"/>
                        <a:t>Audit the completion rate for all colonoscopies.</a:t>
                      </a:r>
                    </a:p>
                    <a:p>
                      <a:r>
                        <a:rPr lang="en-US" sz="1200" dirty="0" smtClean="0"/>
                        <a:t>Proposed standard: unadjusted </a:t>
                      </a:r>
                      <a:r>
                        <a:rPr lang="en-US" sz="1200" dirty="0" err="1" smtClean="0"/>
                        <a:t>cecal</a:t>
                      </a:r>
                      <a:r>
                        <a:rPr lang="en-US" sz="1200" dirty="0" smtClean="0"/>
                        <a:t> intubation rate of at least 90%</a:t>
                      </a:r>
                    </a:p>
                  </a:txBody>
                  <a:tcPr/>
                </a:tc>
              </a:tr>
              <a:tr h="485186">
                <a:tc>
                  <a:txBody>
                    <a:bodyPr/>
                    <a:lstStyle/>
                    <a:p>
                      <a:r>
                        <a:rPr lang="en-US" sz="1600" dirty="0" smtClean="0"/>
                        <a:t>Adenoma and cancer detection</a:t>
                      </a:r>
                    </a:p>
                    <a:p>
                      <a:r>
                        <a:rPr lang="en-US" sz="1600" dirty="0" smtClean="0"/>
                        <a:t>rates</a:t>
                      </a:r>
                    </a:p>
                  </a:txBody>
                  <a:tcPr/>
                </a:tc>
                <a:tc>
                  <a:txBody>
                    <a:bodyPr/>
                    <a:lstStyle/>
                    <a:p>
                      <a:r>
                        <a:rPr lang="en-US" sz="1200" dirty="0" smtClean="0"/>
                        <a:t>The number of detected adenomas and cancers should be audited.</a:t>
                      </a:r>
                    </a:p>
                    <a:p>
                      <a:r>
                        <a:rPr lang="en-US" sz="1200" dirty="0" smtClean="0"/>
                        <a:t>Proposed standard: to be agreed by screening boards</a:t>
                      </a:r>
                    </a:p>
                  </a:txBody>
                  <a:tcPr/>
                </a:tc>
              </a:tr>
              <a:tr h="485186">
                <a:tc>
                  <a:txBody>
                    <a:bodyPr/>
                    <a:lstStyle/>
                    <a:p>
                      <a:r>
                        <a:rPr lang="en-US" sz="1600" dirty="0" err="1" smtClean="0"/>
                        <a:t>Colonoscope</a:t>
                      </a:r>
                      <a:r>
                        <a:rPr lang="en-US" sz="1600" dirty="0" smtClean="0"/>
                        <a:t> withdrawal time</a:t>
                      </a:r>
                      <a:endParaRPr lang="en-US" sz="1600" dirty="0"/>
                    </a:p>
                  </a:txBody>
                  <a:tcPr/>
                </a:tc>
                <a:tc>
                  <a:txBody>
                    <a:bodyPr/>
                    <a:lstStyle/>
                    <a:p>
                      <a:r>
                        <a:rPr lang="en-US" sz="1200" dirty="0" smtClean="0"/>
                        <a:t>Average withdrawal times should be audited.</a:t>
                      </a:r>
                    </a:p>
                    <a:p>
                      <a:r>
                        <a:rPr lang="en-US" sz="1200" dirty="0" smtClean="0"/>
                        <a:t>Proposed standard: a minimum of 6 minutes in at least 90% of purely diagnostic examinations</a:t>
                      </a:r>
                    </a:p>
                  </a:txBody>
                  <a:tcPr/>
                </a:tc>
              </a:tr>
              <a:tr h="485186">
                <a:tc>
                  <a:txBody>
                    <a:bodyPr/>
                    <a:lstStyle/>
                    <a:p>
                      <a:r>
                        <a:rPr lang="en-US" sz="1600" dirty="0" smtClean="0"/>
                        <a:t>Polyp retrieval rate</a:t>
                      </a:r>
                      <a:endParaRPr lang="en-US" sz="1600" dirty="0"/>
                    </a:p>
                  </a:txBody>
                  <a:tcPr/>
                </a:tc>
                <a:tc>
                  <a:txBody>
                    <a:bodyPr/>
                    <a:lstStyle/>
                    <a:p>
                      <a:r>
                        <a:rPr lang="en-US" sz="1200" dirty="0" smtClean="0"/>
                        <a:t>Screening programs anticipate that all resected polyps are retrieved for histological analysis.</a:t>
                      </a:r>
                    </a:p>
                    <a:p>
                      <a:r>
                        <a:rPr lang="en-US" sz="1200" dirty="0" smtClean="0"/>
                        <a:t>Proposed standard: ≥ 90% of resected polyps should be retrieved for histological analysis</a:t>
                      </a:r>
                    </a:p>
                  </a:txBody>
                  <a:tcPr/>
                </a:tc>
              </a:tr>
              <a:tr h="789881">
                <a:tc>
                  <a:txBody>
                    <a:bodyPr/>
                    <a:lstStyle/>
                    <a:p>
                      <a:r>
                        <a:rPr lang="en-US" sz="1600" dirty="0" smtClean="0"/>
                        <a:t>Significant interval lesions</a:t>
                      </a:r>
                      <a:endParaRPr lang="en-US" sz="1600" dirty="0"/>
                    </a:p>
                  </a:txBody>
                  <a:tcPr/>
                </a:tc>
                <a:tc>
                  <a:txBody>
                    <a:bodyPr/>
                    <a:lstStyle/>
                    <a:p>
                      <a:r>
                        <a:rPr lang="en-US" sz="1200" dirty="0" smtClean="0"/>
                        <a:t>We recommend that screening programs monitor size, appearance, location, and histology of all polyps larger than 1 cm and cancers found between screening examinations as well as after the patient has been discharged from a screening program.</a:t>
                      </a:r>
                    </a:p>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Proposed standard: to be agreed by screening boards</a:t>
                      </a:r>
                    </a:p>
                  </a:txBody>
                  <a:tcPr/>
                </a:tc>
              </a:tr>
            </a:tbl>
          </a:graphicData>
        </a:graphic>
      </p:graphicFrame>
    </p:spTree>
    <p:extLst>
      <p:ext uri="{BB962C8B-B14F-4D97-AF65-F5344CB8AC3E}">
        <p14:creationId xmlns:p14="http://schemas.microsoft.com/office/powerpoint/2010/main" val="91815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617612421"/>
              </p:ext>
            </p:extLst>
          </p:nvPr>
        </p:nvGraphicFramePr>
        <p:xfrm>
          <a:off x="0" y="225426"/>
          <a:ext cx="9144000" cy="6362977"/>
        </p:xfrm>
        <a:graphic>
          <a:graphicData uri="http://schemas.openxmlformats.org/drawingml/2006/table">
            <a:tbl>
              <a:tblPr firstRow="1" bandRow="1">
                <a:tableStyleId>{5940675A-B579-460E-94D1-54222C63F5DA}</a:tableStyleId>
              </a:tblPr>
              <a:tblGrid>
                <a:gridCol w="4572000"/>
                <a:gridCol w="4572000"/>
              </a:tblGrid>
              <a:tr h="363868">
                <a:tc>
                  <a:txBody>
                    <a:bodyPr/>
                    <a:lstStyle/>
                    <a:p>
                      <a:r>
                        <a:rPr lang="en-US" sz="1800" dirty="0" smtClean="0"/>
                        <a:t>Quality assurance item </a:t>
                      </a:r>
                      <a:endParaRPr lang="en-US" sz="18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800" dirty="0" smtClean="0"/>
                        <a:t>Proposed standard</a:t>
                      </a:r>
                    </a:p>
                  </a:txBody>
                  <a:tcPr/>
                </a:tc>
              </a:tr>
              <a:tr h="1166370">
                <a:tc>
                  <a:txBody>
                    <a:bodyPr/>
                    <a:lstStyle/>
                    <a:p>
                      <a:r>
                        <a:rPr lang="en-US" sz="1600" dirty="0" smtClean="0"/>
                        <a:t>Specialist referral for removal of larger polyps</a:t>
                      </a:r>
                    </a:p>
                  </a:txBody>
                  <a:tcPr/>
                </a:tc>
                <a:tc>
                  <a:txBody>
                    <a:bodyPr/>
                    <a:lstStyle/>
                    <a:p>
                      <a:r>
                        <a:rPr lang="en-US" sz="1200" dirty="0" smtClean="0"/>
                        <a:t>We anticipate that the removal of larger polyps will be deferred to a dedicated clinical session, perhaps at a separate tertiary referral </a:t>
                      </a:r>
                      <a:r>
                        <a:rPr lang="en-US" sz="1200" dirty="0" err="1" smtClean="0"/>
                        <a:t>centre</a:t>
                      </a:r>
                      <a:r>
                        <a:rPr lang="en-US" sz="1200" dirty="0" smtClean="0"/>
                        <a:t>. Screening programs should record how larger polyps detected at screening are managed, together with details of outcomes.</a:t>
                      </a:r>
                    </a:p>
                    <a:p>
                      <a:r>
                        <a:rPr lang="en-US" sz="1200" dirty="0" smtClean="0"/>
                        <a:t>Proposed standard: to be agreed by screening boards</a:t>
                      </a:r>
                    </a:p>
                  </a:txBody>
                  <a:tcPr/>
                </a:tc>
              </a:tr>
              <a:tr h="807487">
                <a:tc>
                  <a:txBody>
                    <a:bodyPr/>
                    <a:lstStyle/>
                    <a:p>
                      <a:r>
                        <a:rPr lang="en-US" sz="1600" dirty="0" smtClean="0"/>
                        <a:t>Cleaning and disinfection</a:t>
                      </a:r>
                      <a:endParaRPr lang="en-US" sz="1600" dirty="0"/>
                    </a:p>
                  </a:txBody>
                  <a:tcPr/>
                </a:tc>
                <a:tc>
                  <a:txBody>
                    <a:bodyPr/>
                    <a:lstStyle/>
                    <a:p>
                      <a:r>
                        <a:rPr lang="en-US" sz="1200" dirty="0" smtClean="0"/>
                        <a:t>Adoption of manufacturers’, national, and European standards for disinfection.</a:t>
                      </a:r>
                    </a:p>
                    <a:p>
                      <a:r>
                        <a:rPr lang="en-US" sz="1200" dirty="0" smtClean="0"/>
                        <a:t>Proposed standard: routine microbiological testing at intervals not exceeding 3 months</a:t>
                      </a:r>
                    </a:p>
                  </a:txBody>
                  <a:tcPr/>
                </a:tc>
              </a:tr>
              <a:tr h="986929">
                <a:tc>
                  <a:txBody>
                    <a:bodyPr/>
                    <a:lstStyle/>
                    <a:p>
                      <a:r>
                        <a:rPr lang="en-US" sz="1600" dirty="0" smtClean="0"/>
                        <a:t>Tattooing sites of larger polyps and</a:t>
                      </a:r>
                    </a:p>
                    <a:p>
                      <a:r>
                        <a:rPr lang="en-US" sz="1600" dirty="0" smtClean="0"/>
                        <a:t>cancers</a:t>
                      </a:r>
                    </a:p>
                  </a:txBody>
                  <a:tcPr/>
                </a:tc>
                <a:tc>
                  <a:txBody>
                    <a:bodyPr/>
                    <a:lstStyle/>
                    <a:p>
                      <a:r>
                        <a:rPr lang="en-US" sz="1200" dirty="0" smtClean="0"/>
                        <a:t>We recommend that screening programs set standards regarding which polyp sites should be tattooed.</a:t>
                      </a:r>
                    </a:p>
                    <a:p>
                      <a:r>
                        <a:rPr lang="en-US" sz="1200" dirty="0" smtClean="0"/>
                        <a:t>Proposed standard: the placement of tattoos following the removal of all polyps 2 cm or larger outside of fixed colonic landmarks such as the cecum and rectum</a:t>
                      </a:r>
                    </a:p>
                  </a:txBody>
                  <a:tcPr/>
                </a:tc>
              </a:tr>
              <a:tr h="807487">
                <a:tc>
                  <a:txBody>
                    <a:bodyPr/>
                    <a:lstStyle/>
                    <a:p>
                      <a:r>
                        <a:rPr lang="en-US" sz="1600" dirty="0" smtClean="0"/>
                        <a:t>Unscheduled readmissions </a:t>
                      </a:r>
                      <a:endParaRPr lang="en-US" sz="1600" dirty="0"/>
                    </a:p>
                  </a:txBody>
                  <a:tcPr/>
                </a:tc>
                <a:tc>
                  <a:txBody>
                    <a:bodyPr/>
                    <a:lstStyle/>
                    <a:p>
                      <a:r>
                        <a:rPr lang="en-US" sz="1200" dirty="0" smtClean="0"/>
                        <a:t>We recommend that screening programs record details of all emergency admissions within 30 days of the screening colonoscopy.</a:t>
                      </a:r>
                    </a:p>
                    <a:p>
                      <a:r>
                        <a:rPr lang="en-US" sz="1200" dirty="0" smtClean="0"/>
                        <a:t>Proposed standard: to be agreed by screening boards</a:t>
                      </a:r>
                    </a:p>
                  </a:txBody>
                  <a:tcPr/>
                </a:tc>
              </a:tr>
              <a:tr h="1345813">
                <a:tc>
                  <a:txBody>
                    <a:bodyPr/>
                    <a:lstStyle/>
                    <a:p>
                      <a:r>
                        <a:rPr lang="en-US" sz="1600" dirty="0" smtClean="0"/>
                        <a:t>Perforation rate </a:t>
                      </a:r>
                      <a:endParaRPr lang="en-US" sz="1600" dirty="0"/>
                    </a:p>
                  </a:txBody>
                  <a:tcPr/>
                </a:tc>
                <a:tc>
                  <a:txBody>
                    <a:bodyPr/>
                    <a:lstStyle/>
                    <a:p>
                      <a:r>
                        <a:rPr lang="en-US" sz="1200" dirty="0" smtClean="0"/>
                        <a:t>We recommend that details should be recorded of all perforations complicating diagnostic and therapeutic</a:t>
                      </a:r>
                    </a:p>
                    <a:p>
                      <a:r>
                        <a:rPr lang="en-US" sz="1200" dirty="0" smtClean="0"/>
                        <a:t>procedures, that require surgical repair and that occur up to 2 weeks after endoscopy.</a:t>
                      </a:r>
                    </a:p>
                    <a:p>
                      <a:r>
                        <a:rPr lang="en-US" sz="1200" dirty="0" smtClean="0"/>
                        <a:t>Proposed standard: fewer than 1:1000 diagnostic or therapeutic examinations should result in a perforation</a:t>
                      </a:r>
                    </a:p>
                    <a:p>
                      <a:r>
                        <a:rPr lang="en-US" sz="1200" dirty="0" smtClean="0"/>
                        <a:t>requiring surgical repair</a:t>
                      </a:r>
                    </a:p>
                  </a:txBody>
                  <a:tcPr/>
                </a:tc>
              </a:tr>
              <a:tr h="807487">
                <a:tc>
                  <a:txBody>
                    <a:bodyPr/>
                    <a:lstStyle/>
                    <a:p>
                      <a:r>
                        <a:rPr lang="en-US" sz="1600" dirty="0" smtClean="0"/>
                        <a:t>Bleeding rate </a:t>
                      </a:r>
                      <a:endParaRPr lang="en-US" sz="1600" dirty="0"/>
                    </a:p>
                  </a:txBody>
                  <a:tcPr/>
                </a:tc>
                <a:tc>
                  <a:txBody>
                    <a:bodyPr/>
                    <a:lstStyle/>
                    <a:p>
                      <a:r>
                        <a:rPr lang="en-US" sz="1200" dirty="0" smtClean="0"/>
                        <a:t>All cases of immediate and late bleeding following polypectomy should be recorded.</a:t>
                      </a:r>
                    </a:p>
                    <a:p>
                      <a:r>
                        <a:rPr lang="en-US" sz="1200" dirty="0" smtClean="0"/>
                        <a:t>Proposed standard: fewer than 1:20 cases of bleeding should ultimately require surgical intervention</a:t>
                      </a:r>
                    </a:p>
                  </a:txBody>
                  <a:tcPr/>
                </a:tc>
              </a:tr>
            </a:tbl>
          </a:graphicData>
        </a:graphic>
      </p:graphicFrame>
    </p:spTree>
    <p:extLst>
      <p:ext uri="{BB962C8B-B14F-4D97-AF65-F5344CB8AC3E}">
        <p14:creationId xmlns:p14="http://schemas.microsoft.com/office/powerpoint/2010/main" val="206716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GB" dirty="0" smtClean="0"/>
              <a:t>Evaluation</a:t>
            </a:r>
            <a:endParaRPr lang="en-US" dirty="0"/>
          </a:p>
        </p:txBody>
      </p:sp>
      <p:sp>
        <p:nvSpPr>
          <p:cNvPr id="3" name="Turinio vietos rezervavimo ženklas 2"/>
          <p:cNvSpPr>
            <a:spLocks noGrp="1"/>
          </p:cNvSpPr>
          <p:nvPr>
            <p:ph idx="1"/>
          </p:nvPr>
        </p:nvSpPr>
        <p:spPr/>
        <p:txBody>
          <a:bodyPr>
            <a:normAutofit/>
          </a:bodyPr>
          <a:lstStyle/>
          <a:p>
            <a:r>
              <a:rPr lang="en-US" altLang="en-US" dirty="0"/>
              <a:t>The purpose of program evaluation is to assess the program implementation (processes), outcomes (effectiveness) and costs (efficiency).</a:t>
            </a:r>
          </a:p>
          <a:p>
            <a:r>
              <a:rPr lang="en-US" dirty="0" smtClean="0"/>
              <a:t>Success of the </a:t>
            </a:r>
            <a:r>
              <a:rPr lang="en-US" dirty="0"/>
              <a:t>programme is measured not only by its impact on public health, but also by its </a:t>
            </a:r>
            <a:r>
              <a:rPr lang="en-US" dirty="0" smtClean="0"/>
              <a:t>organization, implementation and </a:t>
            </a:r>
            <a:r>
              <a:rPr lang="en-US" dirty="0"/>
              <a:t>acceptability</a:t>
            </a:r>
            <a:r>
              <a:rPr lang="en-US" dirty="0" smtClean="0"/>
              <a:t>.</a:t>
            </a:r>
          </a:p>
        </p:txBody>
      </p:sp>
    </p:spTree>
    <p:extLst>
      <p:ext uri="{BB962C8B-B14F-4D97-AF65-F5344CB8AC3E}">
        <p14:creationId xmlns:p14="http://schemas.microsoft.com/office/powerpoint/2010/main" val="39342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GB" dirty="0" smtClean="0"/>
              <a:t>Types of evaluation</a:t>
            </a:r>
            <a:endParaRPr lang="en-US" dirty="0"/>
          </a:p>
        </p:txBody>
      </p:sp>
      <p:sp>
        <p:nvSpPr>
          <p:cNvPr id="3" name="Turinio vietos rezervavimo ženklas 2"/>
          <p:cNvSpPr>
            <a:spLocks noGrp="1"/>
          </p:cNvSpPr>
          <p:nvPr>
            <p:ph idx="1"/>
          </p:nvPr>
        </p:nvSpPr>
        <p:spPr/>
        <p:txBody>
          <a:bodyPr>
            <a:normAutofit/>
          </a:bodyPr>
          <a:lstStyle/>
          <a:p>
            <a:pPr marL="0" indent="0">
              <a:lnSpc>
                <a:spcPct val="90000"/>
              </a:lnSpc>
              <a:buNone/>
            </a:pPr>
            <a:r>
              <a:rPr lang="en-US" altLang="en-US" sz="3600" dirty="0"/>
              <a:t>	</a:t>
            </a:r>
            <a:endParaRPr lang="en-US" altLang="en-US" sz="3600" dirty="0" smtClean="0"/>
          </a:p>
          <a:p>
            <a:pPr>
              <a:lnSpc>
                <a:spcPct val="90000"/>
              </a:lnSpc>
            </a:pPr>
            <a:r>
              <a:rPr lang="en-US" altLang="en-US" sz="3600" dirty="0" smtClean="0"/>
              <a:t>Process </a:t>
            </a:r>
            <a:r>
              <a:rPr lang="en-US" altLang="en-US" sz="3600" dirty="0"/>
              <a:t>(evaluation of activities)</a:t>
            </a:r>
          </a:p>
          <a:p>
            <a:pPr>
              <a:lnSpc>
                <a:spcPct val="90000"/>
              </a:lnSpc>
            </a:pPr>
            <a:r>
              <a:rPr lang="en-US" altLang="en-US" sz="3600" dirty="0" smtClean="0"/>
              <a:t>Impact </a:t>
            </a:r>
            <a:r>
              <a:rPr lang="en-US" altLang="en-US" sz="3600" dirty="0"/>
              <a:t>(evaluation of direct effects of the program)</a:t>
            </a:r>
          </a:p>
          <a:p>
            <a:pPr>
              <a:lnSpc>
                <a:spcPct val="90000"/>
              </a:lnSpc>
            </a:pPr>
            <a:r>
              <a:rPr lang="en-US" altLang="en-US" sz="3600" dirty="0" smtClean="0"/>
              <a:t>Outcome </a:t>
            </a:r>
            <a:r>
              <a:rPr lang="en-US" altLang="en-US" sz="3600" dirty="0"/>
              <a:t>(evaluation of longer lasting benefits of the program)</a:t>
            </a:r>
          </a:p>
          <a:p>
            <a:endParaRPr lang="en-US" sz="3600" dirty="0"/>
          </a:p>
        </p:txBody>
      </p:sp>
    </p:spTree>
    <p:extLst>
      <p:ext uri="{BB962C8B-B14F-4D97-AF65-F5344CB8AC3E}">
        <p14:creationId xmlns:p14="http://schemas.microsoft.com/office/powerpoint/2010/main" val="377623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en-US" altLang="en-US" dirty="0"/>
              <a:t>Process evaluation </a:t>
            </a:r>
            <a:endParaRPr lang="en-US" dirty="0"/>
          </a:p>
        </p:txBody>
      </p:sp>
      <p:sp>
        <p:nvSpPr>
          <p:cNvPr id="3" name="Turinio vietos rezervavimo ženklas 2"/>
          <p:cNvSpPr>
            <a:spLocks noGrp="1"/>
          </p:cNvSpPr>
          <p:nvPr>
            <p:ph idx="1"/>
          </p:nvPr>
        </p:nvSpPr>
        <p:spPr/>
        <p:txBody>
          <a:bodyPr>
            <a:normAutofit/>
          </a:bodyPr>
          <a:lstStyle/>
          <a:p>
            <a:pPr indent="4763">
              <a:lnSpc>
                <a:spcPct val="80000"/>
              </a:lnSpc>
              <a:buNone/>
            </a:pPr>
            <a:r>
              <a:rPr lang="en-US" altLang="en-US" dirty="0"/>
              <a:t>	</a:t>
            </a:r>
          </a:p>
          <a:p>
            <a:pPr marL="857250" indent="-514350">
              <a:lnSpc>
                <a:spcPct val="80000"/>
              </a:lnSpc>
              <a:buFont typeface="+mj-lt"/>
              <a:buAutoNum type="arabicPeriod"/>
            </a:pPr>
            <a:r>
              <a:rPr lang="en-US" altLang="en-US" dirty="0" smtClean="0"/>
              <a:t>How </a:t>
            </a:r>
            <a:r>
              <a:rPr lang="en-US" altLang="en-US" dirty="0"/>
              <a:t>a program works to </a:t>
            </a:r>
            <a:r>
              <a:rPr lang="en-US" altLang="en-US" dirty="0" smtClean="0"/>
              <a:t>achieve its goals </a:t>
            </a:r>
            <a:r>
              <a:rPr lang="en-US" altLang="en-US" dirty="0"/>
              <a:t>and objectives</a:t>
            </a:r>
          </a:p>
          <a:p>
            <a:pPr marL="857250" indent="-514350">
              <a:lnSpc>
                <a:spcPct val="80000"/>
              </a:lnSpc>
              <a:buFont typeface="+mj-lt"/>
              <a:buAutoNum type="arabicPeriod"/>
            </a:pPr>
            <a:r>
              <a:rPr lang="en-US" altLang="en-US" dirty="0" smtClean="0"/>
              <a:t>How </a:t>
            </a:r>
            <a:r>
              <a:rPr lang="en-US" altLang="en-US" dirty="0"/>
              <a:t>well implementation </a:t>
            </a:r>
            <a:r>
              <a:rPr lang="en-US" altLang="en-US" dirty="0" smtClean="0"/>
              <a:t>goes</a:t>
            </a:r>
            <a:endParaRPr lang="en-US" altLang="en-US" dirty="0"/>
          </a:p>
          <a:p>
            <a:pPr marL="857250" indent="-514350">
              <a:lnSpc>
                <a:spcPct val="80000"/>
              </a:lnSpc>
              <a:buFont typeface="+mj-lt"/>
              <a:buAutoNum type="arabicPeriod"/>
            </a:pPr>
            <a:r>
              <a:rPr lang="en-US" altLang="en-US" dirty="0" smtClean="0"/>
              <a:t>What difficulties </a:t>
            </a:r>
            <a:r>
              <a:rPr lang="en-US" altLang="en-US" dirty="0"/>
              <a:t>exist.</a:t>
            </a:r>
          </a:p>
          <a:p>
            <a:pPr marL="800100" indent="-457200">
              <a:lnSpc>
                <a:spcPct val="80000"/>
              </a:lnSpc>
            </a:pPr>
            <a:endParaRPr lang="en-US" altLang="en-US" dirty="0"/>
          </a:p>
          <a:p>
            <a:endParaRPr lang="en-US" dirty="0"/>
          </a:p>
        </p:txBody>
      </p:sp>
    </p:spTree>
    <p:extLst>
      <p:ext uri="{BB962C8B-B14F-4D97-AF65-F5344CB8AC3E}">
        <p14:creationId xmlns:p14="http://schemas.microsoft.com/office/powerpoint/2010/main" val="2479792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GB" dirty="0" smtClean="0"/>
              <a:t>Impact evaluation</a:t>
            </a:r>
            <a:endParaRPr lang="en-US" dirty="0"/>
          </a:p>
        </p:txBody>
      </p:sp>
      <p:sp>
        <p:nvSpPr>
          <p:cNvPr id="3" name="Turinio vietos rezervavimo ženklas 2"/>
          <p:cNvSpPr>
            <a:spLocks noGrp="1"/>
          </p:cNvSpPr>
          <p:nvPr>
            <p:ph idx="1"/>
          </p:nvPr>
        </p:nvSpPr>
        <p:spPr/>
        <p:txBody>
          <a:bodyPr>
            <a:normAutofit/>
          </a:bodyPr>
          <a:lstStyle/>
          <a:p>
            <a:pPr>
              <a:lnSpc>
                <a:spcPct val="80000"/>
              </a:lnSpc>
            </a:pPr>
            <a:r>
              <a:rPr lang="en-US" altLang="en-US" dirty="0" smtClean="0"/>
              <a:t>Determines </a:t>
            </a:r>
            <a:r>
              <a:rPr lang="en-US" altLang="en-US" dirty="0"/>
              <a:t>what direct effects the program actually has on those directly and indirectly experiencing </a:t>
            </a:r>
            <a:r>
              <a:rPr lang="en-US" altLang="en-US" dirty="0" smtClean="0"/>
              <a:t>it (also </a:t>
            </a:r>
            <a:r>
              <a:rPr lang="en-US" altLang="en-US" dirty="0"/>
              <a:t>program partners and the </a:t>
            </a:r>
            <a:r>
              <a:rPr lang="en-US" altLang="en-US" dirty="0" smtClean="0"/>
              <a:t>community). </a:t>
            </a:r>
            <a:endParaRPr lang="en-US" altLang="en-US" dirty="0"/>
          </a:p>
          <a:p>
            <a:pPr>
              <a:lnSpc>
                <a:spcPct val="80000"/>
              </a:lnSpc>
            </a:pPr>
            <a:endParaRPr lang="en-US" altLang="en-US" dirty="0"/>
          </a:p>
          <a:p>
            <a:pPr>
              <a:lnSpc>
                <a:spcPct val="80000"/>
              </a:lnSpc>
            </a:pPr>
            <a:r>
              <a:rPr lang="en-US" altLang="en-US" dirty="0"/>
              <a:t>P</a:t>
            </a:r>
            <a:r>
              <a:rPr lang="en-US" altLang="en-US" dirty="0" smtClean="0"/>
              <a:t>rovides </a:t>
            </a:r>
            <a:r>
              <a:rPr lang="en-US" altLang="en-US" dirty="0"/>
              <a:t>information </a:t>
            </a:r>
            <a:r>
              <a:rPr lang="en-US" altLang="en-US" dirty="0" smtClean="0"/>
              <a:t>whether </a:t>
            </a:r>
            <a:r>
              <a:rPr lang="en-US" altLang="en-US" dirty="0"/>
              <a:t>the program has been able to meet its short-term goals and objectives.  </a:t>
            </a:r>
            <a:br>
              <a:rPr lang="en-US" altLang="en-US" dirty="0"/>
            </a:br>
            <a:endParaRPr lang="en-US" dirty="0"/>
          </a:p>
        </p:txBody>
      </p:sp>
    </p:spTree>
    <p:extLst>
      <p:ext uri="{BB962C8B-B14F-4D97-AF65-F5344CB8AC3E}">
        <p14:creationId xmlns:p14="http://schemas.microsoft.com/office/powerpoint/2010/main" val="129942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GB" dirty="0" smtClean="0"/>
              <a:t>Outcome evaluation</a:t>
            </a:r>
            <a:endParaRPr lang="en-US" dirty="0"/>
          </a:p>
        </p:txBody>
      </p:sp>
      <p:sp>
        <p:nvSpPr>
          <p:cNvPr id="3" name="Turinio vietos rezervavimo ženklas 2"/>
          <p:cNvSpPr>
            <a:spLocks noGrp="1"/>
          </p:cNvSpPr>
          <p:nvPr>
            <p:ph idx="1"/>
          </p:nvPr>
        </p:nvSpPr>
        <p:spPr/>
        <p:txBody>
          <a:bodyPr>
            <a:normAutofit/>
          </a:bodyPr>
          <a:lstStyle/>
          <a:p>
            <a:pPr>
              <a:spcBef>
                <a:spcPct val="0"/>
              </a:spcBef>
              <a:defRPr/>
            </a:pPr>
            <a:r>
              <a:rPr lang="en-US" dirty="0" smtClean="0"/>
              <a:t>Discerns </a:t>
            </a:r>
            <a:r>
              <a:rPr lang="en-US" dirty="0"/>
              <a:t>whether a program has been able to meet its long-term goals and </a:t>
            </a:r>
            <a:r>
              <a:rPr lang="en-US" dirty="0" smtClean="0"/>
              <a:t>objectives.</a:t>
            </a:r>
          </a:p>
          <a:p>
            <a:pPr>
              <a:spcBef>
                <a:spcPct val="0"/>
              </a:spcBef>
              <a:defRPr/>
            </a:pPr>
            <a:r>
              <a:rPr lang="en-US" dirty="0" smtClean="0"/>
              <a:t>Tracks </a:t>
            </a:r>
            <a:r>
              <a:rPr lang="en-US" dirty="0"/>
              <a:t>the maintenance of program effects (i.e., screening over time</a:t>
            </a:r>
            <a:r>
              <a:rPr lang="en-US" dirty="0" smtClean="0"/>
              <a:t>)</a:t>
            </a:r>
          </a:p>
          <a:p>
            <a:pPr>
              <a:spcBef>
                <a:spcPct val="0"/>
              </a:spcBef>
              <a:defRPr/>
            </a:pPr>
            <a:r>
              <a:rPr lang="en-US" dirty="0"/>
              <a:t>D</a:t>
            </a:r>
            <a:r>
              <a:rPr lang="en-US" dirty="0" smtClean="0"/>
              <a:t>ocuments </a:t>
            </a:r>
            <a:r>
              <a:rPr lang="en-US" dirty="0"/>
              <a:t>longer term effects on morbidity and cancer mortality.</a:t>
            </a:r>
          </a:p>
          <a:p>
            <a:endParaRPr lang="en-US" dirty="0"/>
          </a:p>
        </p:txBody>
      </p:sp>
    </p:spTree>
    <p:extLst>
      <p:ext uri="{BB962C8B-B14F-4D97-AF65-F5344CB8AC3E}">
        <p14:creationId xmlns:p14="http://schemas.microsoft.com/office/powerpoint/2010/main" val="130125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168193526"/>
              </p:ext>
            </p:extLst>
          </p:nvPr>
        </p:nvGraphicFramePr>
        <p:xfrm>
          <a:off x="584200" y="1944158"/>
          <a:ext cx="78867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upė 18"/>
          <p:cNvGrpSpPr/>
          <p:nvPr/>
        </p:nvGrpSpPr>
        <p:grpSpPr>
          <a:xfrm>
            <a:off x="516467" y="509713"/>
            <a:ext cx="5427133" cy="5772554"/>
            <a:chOff x="516467" y="509713"/>
            <a:chExt cx="5427133" cy="5772554"/>
          </a:xfrm>
        </p:grpSpPr>
        <p:sp>
          <p:nvSpPr>
            <p:cNvPr id="17" name="Ovalas 16"/>
            <p:cNvSpPr/>
            <p:nvPr/>
          </p:nvSpPr>
          <p:spPr>
            <a:xfrm>
              <a:off x="516467" y="2319867"/>
              <a:ext cx="5427133" cy="3962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Tiesioji rodyklės jungtis 4"/>
            <p:cNvCxnSpPr>
              <a:stCxn id="17" idx="0"/>
            </p:cNvCxnSpPr>
            <p:nvPr/>
          </p:nvCxnSpPr>
          <p:spPr>
            <a:xfrm flipH="1" flipV="1">
              <a:off x="3230033" y="1032933"/>
              <a:ext cx="1" cy="12869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47223" y="509713"/>
              <a:ext cx="2965620" cy="523220"/>
            </a:xfrm>
            <a:prstGeom prst="rect">
              <a:avLst/>
            </a:prstGeom>
            <a:noFill/>
          </p:spPr>
          <p:txBody>
            <a:bodyPr wrap="none" rtlCol="0">
              <a:spAutoFit/>
            </a:bodyPr>
            <a:lstStyle/>
            <a:p>
              <a:r>
                <a:rPr lang="en-GB" sz="2800" b="1" dirty="0" smtClean="0"/>
                <a:t>Process evaluation</a:t>
              </a:r>
              <a:endParaRPr lang="en-US" sz="2800" b="1" dirty="0"/>
            </a:p>
          </p:txBody>
        </p:sp>
      </p:grpSp>
      <p:grpSp>
        <p:nvGrpSpPr>
          <p:cNvPr id="20" name="Grupė 19"/>
          <p:cNvGrpSpPr/>
          <p:nvPr/>
        </p:nvGrpSpPr>
        <p:grpSpPr>
          <a:xfrm>
            <a:off x="5367867" y="392091"/>
            <a:ext cx="3522133" cy="4992709"/>
            <a:chOff x="5367867" y="392091"/>
            <a:chExt cx="3522133" cy="4992709"/>
          </a:xfrm>
        </p:grpSpPr>
        <p:sp>
          <p:nvSpPr>
            <p:cNvPr id="2" name="Ovalas 1"/>
            <p:cNvSpPr/>
            <p:nvPr/>
          </p:nvSpPr>
          <p:spPr>
            <a:xfrm>
              <a:off x="5367867" y="2624666"/>
              <a:ext cx="3522133" cy="27601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Tiesioji rodyklės jungtis 17"/>
            <p:cNvCxnSpPr/>
            <p:nvPr/>
          </p:nvCxnSpPr>
          <p:spPr>
            <a:xfrm flipH="1" flipV="1">
              <a:off x="7128933" y="1337732"/>
              <a:ext cx="1" cy="12869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56072" y="392091"/>
              <a:ext cx="3345724" cy="954107"/>
            </a:xfrm>
            <a:prstGeom prst="rect">
              <a:avLst/>
            </a:prstGeom>
            <a:noFill/>
          </p:spPr>
          <p:txBody>
            <a:bodyPr wrap="none" rtlCol="0">
              <a:spAutoFit/>
            </a:bodyPr>
            <a:lstStyle/>
            <a:p>
              <a:pPr algn="ctr"/>
              <a:r>
                <a:rPr lang="en-GB" sz="2800" b="1" dirty="0" smtClean="0"/>
                <a:t>Impact and outcome </a:t>
              </a:r>
            </a:p>
            <a:p>
              <a:pPr algn="ctr"/>
              <a:r>
                <a:rPr lang="en-GB" sz="2800" b="1" dirty="0" smtClean="0"/>
                <a:t>evaluation</a:t>
              </a:r>
              <a:endParaRPr lang="en-US" sz="2800" b="1" dirty="0"/>
            </a:p>
          </p:txBody>
        </p:sp>
      </p:grpSp>
    </p:spTree>
    <p:extLst>
      <p:ext uri="{BB962C8B-B14F-4D97-AF65-F5344CB8AC3E}">
        <p14:creationId xmlns:p14="http://schemas.microsoft.com/office/powerpoint/2010/main" val="12004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977893052"/>
              </p:ext>
            </p:extLst>
          </p:nvPr>
        </p:nvGraphicFramePr>
        <p:xfrm>
          <a:off x="584200" y="1944158"/>
          <a:ext cx="78867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ė 9"/>
          <p:cNvGrpSpPr/>
          <p:nvPr/>
        </p:nvGrpSpPr>
        <p:grpSpPr>
          <a:xfrm>
            <a:off x="995603" y="1058333"/>
            <a:ext cx="1797627" cy="1928800"/>
            <a:chOff x="1417782" y="543467"/>
            <a:chExt cx="2396836" cy="1928800"/>
          </a:xfrm>
        </p:grpSpPr>
        <p:cxnSp>
          <p:nvCxnSpPr>
            <p:cNvPr id="6" name="Tiesioji rodyklės jungtis 5"/>
            <p:cNvCxnSpPr/>
            <p:nvPr/>
          </p:nvCxnSpPr>
          <p:spPr>
            <a:xfrm>
              <a:off x="2616200" y="1058333"/>
              <a:ext cx="0" cy="14139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7782" y="543467"/>
              <a:ext cx="2396836" cy="71192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Organization indicators</a:t>
              </a:r>
              <a:endParaRPr lang="en-US" dirty="0"/>
            </a:p>
          </p:txBody>
        </p:sp>
      </p:grpSp>
      <p:grpSp>
        <p:nvGrpSpPr>
          <p:cNvPr id="11" name="Grupė 10"/>
          <p:cNvGrpSpPr/>
          <p:nvPr/>
        </p:nvGrpSpPr>
        <p:grpSpPr>
          <a:xfrm>
            <a:off x="3514436" y="1058333"/>
            <a:ext cx="1797627" cy="1928800"/>
            <a:chOff x="1417782" y="543467"/>
            <a:chExt cx="2396836" cy="1928800"/>
          </a:xfrm>
        </p:grpSpPr>
        <p:cxnSp>
          <p:nvCxnSpPr>
            <p:cNvPr id="12" name="Tiesioji rodyklės jungtis 11"/>
            <p:cNvCxnSpPr/>
            <p:nvPr/>
          </p:nvCxnSpPr>
          <p:spPr>
            <a:xfrm>
              <a:off x="2616200" y="1058333"/>
              <a:ext cx="0" cy="14139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782" y="543467"/>
              <a:ext cx="2396836" cy="10251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smtClean="0"/>
                <a:t>Clinical process and quality indicators</a:t>
              </a:r>
              <a:endParaRPr lang="en-US" dirty="0"/>
            </a:p>
          </p:txBody>
        </p:sp>
      </p:grpSp>
      <p:grpSp>
        <p:nvGrpSpPr>
          <p:cNvPr id="14" name="Grupė 13"/>
          <p:cNvGrpSpPr/>
          <p:nvPr/>
        </p:nvGrpSpPr>
        <p:grpSpPr>
          <a:xfrm>
            <a:off x="6251289" y="1058333"/>
            <a:ext cx="1797627" cy="1928800"/>
            <a:chOff x="1417782" y="543467"/>
            <a:chExt cx="2396836" cy="1928800"/>
          </a:xfrm>
        </p:grpSpPr>
        <p:cxnSp>
          <p:nvCxnSpPr>
            <p:cNvPr id="15" name="Tiesioji rodyklės jungtis 14"/>
            <p:cNvCxnSpPr/>
            <p:nvPr/>
          </p:nvCxnSpPr>
          <p:spPr>
            <a:xfrm>
              <a:off x="2616200" y="1058333"/>
              <a:ext cx="0" cy="14139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17782" y="543467"/>
              <a:ext cx="2396836" cy="10251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smtClean="0"/>
                <a:t>Early and late impact indicators</a:t>
              </a:r>
              <a:endParaRPr lang="en-US" dirty="0"/>
            </a:p>
          </p:txBody>
        </p:sp>
      </p:grpSp>
    </p:spTree>
    <p:extLst>
      <p:ext uri="{BB962C8B-B14F-4D97-AF65-F5344CB8AC3E}">
        <p14:creationId xmlns:p14="http://schemas.microsoft.com/office/powerpoint/2010/main" val="29592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2949</Words>
  <Application>Microsoft Office PowerPoint</Application>
  <PresentationFormat>On-screen Show (4:3)</PresentationFormat>
  <Paragraphs>395</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tema</vt:lpstr>
      <vt:lpstr>PowerPoint Presentation</vt:lpstr>
      <vt:lpstr>Performance indicators in CRC screening program  </vt:lpstr>
      <vt:lpstr>Evaluation</vt:lpstr>
      <vt:lpstr>Types of evaluation</vt:lpstr>
      <vt:lpstr>Process evaluation </vt:lpstr>
      <vt:lpstr>Impact evaluation</vt:lpstr>
      <vt:lpstr>Outcome evaluation</vt:lpstr>
      <vt:lpstr>PowerPoint Presentation</vt:lpstr>
      <vt:lpstr>PowerPoint Presentation</vt:lpstr>
      <vt:lpstr>PowerPoint Presentation</vt:lpstr>
      <vt:lpstr>PowerPoint Presentation</vt:lpstr>
      <vt:lpstr>Data</vt:lpstr>
      <vt:lpstr>Recommended minimal data to calculate different indicators (1)</vt:lpstr>
      <vt:lpstr>Recommended minimal data to calculate different indicators (2)</vt:lpstr>
      <vt:lpstr>European Guidelines for Quality Assurance in Colorectal Cancer Screening and Diagnosis - First Edition (2010)</vt:lpstr>
      <vt:lpstr>PowerPoint Presentation</vt:lpstr>
      <vt:lpstr>PowerPoint Presentation</vt:lpstr>
      <vt:lpstr>Summary Table of performance standards in colorectal cancer screening</vt:lpstr>
      <vt:lpstr>Suggested quality of colonoscopy indicators and auditable outcomes by EU guidelines of 2010</vt:lpstr>
      <vt:lpstr>PowerPoint Presentation</vt:lpstr>
      <vt:lpstr>PowerPoint Presentation</vt:lpstr>
      <vt:lpstr>Europe against Cancer: Optimisation of the Use of Registries for Scientific Excellence in research (2014)</vt:lpstr>
      <vt:lpstr>PowerPoint Presentation</vt:lpstr>
      <vt:lpstr>Quality in screening colonoscopy:  position statement of the European Society of Gastrointestinal Endoscopy (ESGE) 2014</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BREAST CANCER SCREENING PROGRAM</dc:title>
  <dc:creator>RYTIS KRASAUSKAS</dc:creator>
  <cp:lastModifiedBy>Helena Trbušić</cp:lastModifiedBy>
  <cp:revision>133</cp:revision>
  <dcterms:created xsi:type="dcterms:W3CDTF">2016-09-17T11:22:12Z</dcterms:created>
  <dcterms:modified xsi:type="dcterms:W3CDTF">2017-01-31T09:31:28Z</dcterms:modified>
</cp:coreProperties>
</file>