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0" r:id="rId2"/>
    <p:sldMasterId id="2147483888" r:id="rId3"/>
  </p:sldMasterIdLst>
  <p:sldIdLst>
    <p:sldId id="339" r:id="rId4"/>
    <p:sldId id="256" r:id="rId5"/>
    <p:sldId id="258" r:id="rId6"/>
    <p:sldId id="257" r:id="rId7"/>
    <p:sldId id="332" r:id="rId8"/>
    <p:sldId id="312" r:id="rId9"/>
    <p:sldId id="260" r:id="rId10"/>
    <p:sldId id="307" r:id="rId11"/>
    <p:sldId id="261" r:id="rId12"/>
    <p:sldId id="314" r:id="rId13"/>
    <p:sldId id="308" r:id="rId14"/>
    <p:sldId id="338" r:id="rId15"/>
    <p:sldId id="325" r:id="rId16"/>
    <p:sldId id="294" r:id="rId17"/>
    <p:sldId id="315" r:id="rId18"/>
    <p:sldId id="295" r:id="rId19"/>
    <p:sldId id="316" r:id="rId20"/>
    <p:sldId id="333" r:id="rId21"/>
    <p:sldId id="317" r:id="rId22"/>
    <p:sldId id="318" r:id="rId23"/>
    <p:sldId id="319" r:id="rId24"/>
    <p:sldId id="320" r:id="rId25"/>
    <p:sldId id="321" r:id="rId26"/>
    <p:sldId id="322" r:id="rId27"/>
    <p:sldId id="323" r:id="rId28"/>
    <p:sldId id="301" r:id="rId29"/>
    <p:sldId id="334" r:id="rId30"/>
    <p:sldId id="304" r:id="rId31"/>
    <p:sldId id="335" r:id="rId32"/>
    <p:sldId id="305" r:id="rId33"/>
    <p:sldId id="276" r:id="rId34"/>
    <p:sldId id="277" r:id="rId35"/>
    <p:sldId id="326" r:id="rId36"/>
    <p:sldId id="278" r:id="rId37"/>
    <p:sldId id="279" r:id="rId38"/>
    <p:sldId id="280" r:id="rId39"/>
    <p:sldId id="281" r:id="rId40"/>
    <p:sldId id="282" r:id="rId41"/>
    <p:sldId id="283" r:id="rId42"/>
    <p:sldId id="284" r:id="rId43"/>
    <p:sldId id="285" r:id="rId44"/>
    <p:sldId id="286" r:id="rId45"/>
    <p:sldId id="287" r:id="rId46"/>
    <p:sldId id="288" r:id="rId47"/>
    <p:sldId id="311" r:id="rId48"/>
    <p:sldId id="310" r:id="rId49"/>
    <p:sldId id="336" r:id="rId50"/>
    <p:sldId id="324" r:id="rId51"/>
    <p:sldId id="327" r:id="rId52"/>
    <p:sldId id="328" r:id="rId53"/>
    <p:sldId id="259" r:id="rId54"/>
    <p:sldId id="29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55" autoAdjust="0"/>
  </p:normalViewPr>
  <p:slideViewPr>
    <p:cSldViewPr>
      <p:cViewPr varScale="1">
        <p:scale>
          <a:sx n="92" d="100"/>
          <a:sy n="92" d="100"/>
        </p:scale>
        <p:origin x="264" y="90"/>
      </p:cViewPr>
      <p:guideLst>
        <p:guide orient="horz" pos="2160"/>
        <p:guide pos="2880"/>
      </p:guideLst>
    </p:cSldViewPr>
  </p:slideViewPr>
  <p:outlineViewPr>
    <p:cViewPr>
      <p:scale>
        <a:sx n="33" d="100"/>
        <a:sy n="33" d="100"/>
      </p:scale>
      <p:origin x="0" y="-30546"/>
    </p:cViewPr>
  </p:outlin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e Placeholder 3"/>
          <p:cNvSpPr>
            <a:spLocks noGrp="1"/>
          </p:cNvSpPr>
          <p:nvPr>
            <p:ph type="dt" sz="half" idx="10"/>
          </p:nvPr>
        </p:nvSpPr>
        <p:spPr/>
        <p:txBody>
          <a:bodyPr/>
          <a:lstStyle>
            <a:lvl1pPr>
              <a:defRPr/>
            </a:lvl1pPr>
          </a:lstStyle>
          <a:p>
            <a:pPr>
              <a:defRPr/>
            </a:pPr>
            <a:fld id="{7EA860ED-2D85-4201-8B2D-F135E13F90D7}"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68C0F-9951-43E2-B63D-EDFAB5AE9DBE}" type="slidenum">
              <a:rPr lang="en-US" altLang="lt-LT"/>
              <a:pPr>
                <a:defRPr/>
              </a:pPr>
              <a:t>‹#›</a:t>
            </a:fld>
            <a:endParaRPr lang="en-US" altLang="lt-LT"/>
          </a:p>
        </p:txBody>
      </p:sp>
    </p:spTree>
    <p:extLst>
      <p:ext uri="{BB962C8B-B14F-4D97-AF65-F5344CB8AC3E}">
        <p14:creationId xmlns:p14="http://schemas.microsoft.com/office/powerpoint/2010/main" val="115537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B4791CA0-101D-471F-A6C6-7BA797B79273}"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B27317-654F-46B0-8834-738EF9709EE1}" type="slidenum">
              <a:rPr lang="en-US" altLang="lt-LT"/>
              <a:pPr>
                <a:defRPr/>
              </a:pPr>
              <a:t>‹#›</a:t>
            </a:fld>
            <a:endParaRPr lang="en-US" altLang="lt-LT"/>
          </a:p>
        </p:txBody>
      </p:sp>
    </p:spTree>
    <p:extLst>
      <p:ext uri="{BB962C8B-B14F-4D97-AF65-F5344CB8AC3E}">
        <p14:creationId xmlns:p14="http://schemas.microsoft.com/office/powerpoint/2010/main" val="17179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5673D8F8-3BB2-4CF9-90DA-E7E068BD0229}"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039373-4DDD-4037-A9D3-042664DE0ABB}" type="slidenum">
              <a:rPr lang="en-US" altLang="lt-LT"/>
              <a:pPr>
                <a:defRPr/>
              </a:pPr>
              <a:t>‹#›</a:t>
            </a:fld>
            <a:endParaRPr lang="en-US" altLang="lt-LT"/>
          </a:p>
        </p:txBody>
      </p:sp>
    </p:spTree>
    <p:extLst>
      <p:ext uri="{BB962C8B-B14F-4D97-AF65-F5344CB8AC3E}">
        <p14:creationId xmlns:p14="http://schemas.microsoft.com/office/powerpoint/2010/main" val="333938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BDB5BC62-92BE-4D33-8EEE-213A099C56B1}"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374658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DB5BC62-92BE-4D33-8EEE-213A099C56B1}"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426012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DB5BC62-92BE-4D33-8EEE-213A099C56B1}"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383029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249960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Content Placeholder 3"/>
          <p:cNvSpPr>
            <a:spLocks noGrp="1"/>
          </p:cNvSpPr>
          <p:nvPr>
            <p:ph sz="quarter" idx="13"/>
          </p:nvPr>
        </p:nvSpPr>
        <p:spPr>
          <a:xfrm>
            <a:off x="685331" y="3051013"/>
            <a:ext cx="3829520"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3" name="Content Placeholder 5"/>
          <p:cNvSpPr>
            <a:spLocks noGrp="1"/>
          </p:cNvSpPr>
          <p:nvPr>
            <p:ph sz="quarter" idx="14"/>
          </p:nvPr>
        </p:nvSpPr>
        <p:spPr>
          <a:xfrm>
            <a:off x="4629150" y="3051013"/>
            <a:ext cx="3829051"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BDB5BC62-92BE-4D33-8EEE-213A099C56B1}"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34828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BDB5BC62-92BE-4D33-8EEE-213A099C56B1}"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1797048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DB5BC62-92BE-4D33-8EEE-213A099C56B1}"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1139465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lt-LT" smtClean="0"/>
              <a:t>Spustelėję redag. ruoš. pavad. stilių</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40837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4F931241-FB20-4285-88DB-D633E1CC55A0}"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EB0EDE-D940-4FC3-9C81-B2764E87246D}" type="slidenum">
              <a:rPr lang="en-US" altLang="lt-LT"/>
              <a:pPr>
                <a:defRPr/>
              </a:pPr>
              <a:t>‹#›</a:t>
            </a:fld>
            <a:endParaRPr lang="en-US" altLang="lt-LT"/>
          </a:p>
        </p:txBody>
      </p:sp>
    </p:spTree>
    <p:extLst>
      <p:ext uri="{BB962C8B-B14F-4D97-AF65-F5344CB8AC3E}">
        <p14:creationId xmlns:p14="http://schemas.microsoft.com/office/powerpoint/2010/main" val="289865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113799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1483878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206266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732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DB5BC62-92BE-4D33-8EEE-213A099C56B1}"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2286089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pPr>
              <a:defRPr/>
            </a:pPr>
            <a:fld id="{F24D22AC-669E-4D69-BC5D-95990BA1ED03}" type="datetimeFigureOut">
              <a:rPr lang="en-US" smtClean="0">
                <a:solidFill>
                  <a:prstClr val="black">
                    <a:tint val="75000"/>
                  </a:prstClr>
                </a:solidFill>
              </a:rPr>
              <a:pPr>
                <a:defRPr/>
              </a:pPr>
              <a:t>2/28/2017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2D98E5F-BA35-44F9-89CF-48A2CABA2616}" type="slidenum">
              <a:rPr lang="en-US" altLang="lt-LT" smtClean="0"/>
              <a:pPr fontAlgn="base">
                <a:spcBef>
                  <a:spcPct val="0"/>
                </a:spcBef>
                <a:spcAft>
                  <a:spcPct val="0"/>
                </a:spcAft>
                <a:defRPr/>
              </a:pPr>
              <a:t>‹#›</a:t>
            </a:fld>
            <a:endParaRPr lang="en-US" altLang="lt-LT"/>
          </a:p>
        </p:txBody>
      </p:sp>
    </p:spTree>
    <p:extLst>
      <p:ext uri="{BB962C8B-B14F-4D97-AF65-F5344CB8AC3E}">
        <p14:creationId xmlns:p14="http://schemas.microsoft.com/office/powerpoint/2010/main" val="1124850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pPr>
              <a:defRPr/>
            </a:pPr>
            <a:fld id="{F24D22AC-669E-4D69-BC5D-95990BA1ED03}" type="datetimeFigureOut">
              <a:rPr lang="en-US" smtClean="0">
                <a:solidFill>
                  <a:prstClr val="black">
                    <a:tint val="75000"/>
                  </a:prstClr>
                </a:solidFill>
              </a:rPr>
              <a:pPr>
                <a:defRPr/>
              </a:pPr>
              <a:t>2/28/2017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2D98E5F-BA35-44F9-89CF-48A2CABA2616}" type="slidenum">
              <a:rPr lang="en-US" altLang="lt-LT" smtClean="0"/>
              <a:pPr fontAlgn="base">
                <a:spcBef>
                  <a:spcPct val="0"/>
                </a:spcBef>
                <a:spcAft>
                  <a:spcPct val="0"/>
                </a:spcAft>
                <a:defRPr/>
              </a:pPr>
              <a:t>‹#›</a:t>
            </a:fld>
            <a:endParaRPr lang="en-US" altLang="lt-LT"/>
          </a:p>
        </p:txBody>
      </p:sp>
    </p:spTree>
    <p:extLst>
      <p:ext uri="{BB962C8B-B14F-4D97-AF65-F5344CB8AC3E}">
        <p14:creationId xmlns:p14="http://schemas.microsoft.com/office/powerpoint/2010/main" val="1761956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DB5BC62-92BE-4D33-8EEE-213A099C56B1}"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34601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lt-LT" smtClean="0"/>
              <a:t>Spustelėję redag. ruoš. pavad. stilių</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DB5BC62-92BE-4D33-8EEE-213A099C56B1}"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BD85-5438-40F9-A0C3-009262581E37}" type="slidenum">
              <a:rPr lang="en-US" smtClean="0"/>
              <a:t>‹#›</a:t>
            </a:fld>
            <a:endParaRPr lang="en-US"/>
          </a:p>
        </p:txBody>
      </p:sp>
    </p:spTree>
    <p:extLst>
      <p:ext uri="{BB962C8B-B14F-4D97-AF65-F5344CB8AC3E}">
        <p14:creationId xmlns:p14="http://schemas.microsoft.com/office/powerpoint/2010/main" val="2499028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solidFill>
                  <a:prstClr val="black">
                    <a:tint val="75000"/>
                  </a:prstClr>
                </a:solidFill>
              </a:rPr>
              <a:pPr/>
              <a:t>2/28/2017</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3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lvl1pPr>
              <a:defRPr/>
            </a:lvl1pPr>
          </a:lstStyle>
          <a:p>
            <a:pPr>
              <a:defRPr/>
            </a:pPr>
            <a:fld id="{875CDB33-2D5F-401A-BA65-23FFD38056B8}"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A8E602-46B7-4088-9E15-49ADE958440F}" type="slidenum">
              <a:rPr lang="en-US" altLang="lt-LT"/>
              <a:pPr>
                <a:defRPr/>
              </a:pPr>
              <a:t>‹#›</a:t>
            </a:fld>
            <a:endParaRPr lang="en-US" altLang="lt-LT"/>
          </a:p>
        </p:txBody>
      </p:sp>
    </p:spTree>
    <p:extLst>
      <p:ext uri="{BB962C8B-B14F-4D97-AF65-F5344CB8AC3E}">
        <p14:creationId xmlns:p14="http://schemas.microsoft.com/office/powerpoint/2010/main" val="91495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3"/>
          <p:cNvSpPr>
            <a:spLocks noGrp="1"/>
          </p:cNvSpPr>
          <p:nvPr>
            <p:ph type="dt" sz="half" idx="10"/>
          </p:nvPr>
        </p:nvSpPr>
        <p:spPr/>
        <p:txBody>
          <a:bodyPr/>
          <a:lstStyle>
            <a:lvl1pPr>
              <a:defRPr/>
            </a:lvl1pPr>
          </a:lstStyle>
          <a:p>
            <a:pPr>
              <a:defRPr/>
            </a:pPr>
            <a:fld id="{0D2FE4EF-B63E-4A3F-A668-A7464C31B856}" type="datetimeFigureOut">
              <a:rPr lang="en-US">
                <a:solidFill>
                  <a:prstClr val="black">
                    <a:tint val="75000"/>
                  </a:prstClr>
                </a:solidFill>
              </a:rPr>
              <a:pPr>
                <a:defRPr/>
              </a:pPr>
              <a:t>2/28/2017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A366BA-EA0E-4CA4-BF81-5B2E3BC08611}" type="slidenum">
              <a:rPr lang="en-US" altLang="lt-LT"/>
              <a:pPr>
                <a:defRPr/>
              </a:pPr>
              <a:t>‹#›</a:t>
            </a:fld>
            <a:endParaRPr lang="en-US" altLang="lt-LT"/>
          </a:p>
        </p:txBody>
      </p:sp>
    </p:spTree>
    <p:extLst>
      <p:ext uri="{BB962C8B-B14F-4D97-AF65-F5344CB8AC3E}">
        <p14:creationId xmlns:p14="http://schemas.microsoft.com/office/powerpoint/2010/main" val="15096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e Placeholder 3"/>
          <p:cNvSpPr>
            <a:spLocks noGrp="1"/>
          </p:cNvSpPr>
          <p:nvPr>
            <p:ph type="dt" sz="half" idx="10"/>
          </p:nvPr>
        </p:nvSpPr>
        <p:spPr/>
        <p:txBody>
          <a:bodyPr/>
          <a:lstStyle>
            <a:lvl1pPr>
              <a:defRPr/>
            </a:lvl1pPr>
          </a:lstStyle>
          <a:p>
            <a:pPr>
              <a:defRPr/>
            </a:pPr>
            <a:fld id="{92EB8F39-B9A7-4955-B6F8-AC42C3C75B44}" type="datetimeFigureOut">
              <a:rPr lang="en-US">
                <a:solidFill>
                  <a:prstClr val="black">
                    <a:tint val="75000"/>
                  </a:prstClr>
                </a:solidFill>
              </a:rPr>
              <a:pPr>
                <a:defRPr/>
              </a:pPr>
              <a:t>2/28/2017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04E76D-3D26-44E2-BC84-4D9BC0B105A5}" type="slidenum">
              <a:rPr lang="en-US" altLang="lt-LT"/>
              <a:pPr>
                <a:defRPr/>
              </a:pPr>
              <a:t>‹#›</a:t>
            </a:fld>
            <a:endParaRPr lang="en-US" altLang="lt-LT"/>
          </a:p>
        </p:txBody>
      </p:sp>
    </p:spTree>
    <p:extLst>
      <p:ext uri="{BB962C8B-B14F-4D97-AF65-F5344CB8AC3E}">
        <p14:creationId xmlns:p14="http://schemas.microsoft.com/office/powerpoint/2010/main" val="21468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3"/>
          <p:cNvSpPr>
            <a:spLocks noGrp="1"/>
          </p:cNvSpPr>
          <p:nvPr>
            <p:ph type="dt" sz="half" idx="10"/>
          </p:nvPr>
        </p:nvSpPr>
        <p:spPr/>
        <p:txBody>
          <a:bodyPr/>
          <a:lstStyle>
            <a:lvl1pPr>
              <a:defRPr/>
            </a:lvl1pPr>
          </a:lstStyle>
          <a:p>
            <a:pPr>
              <a:defRPr/>
            </a:pPr>
            <a:fld id="{38D23BFE-27EB-4DDB-B7FC-4A7B378FB3D6}" type="datetimeFigureOut">
              <a:rPr lang="en-US">
                <a:solidFill>
                  <a:prstClr val="black">
                    <a:tint val="75000"/>
                  </a:prstClr>
                </a:solidFill>
              </a:rPr>
              <a:pPr>
                <a:defRPr/>
              </a:pPr>
              <a:t>2/28/2017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1BC8F19-7E2C-4E41-9A73-2B8C42B9C762}" type="slidenum">
              <a:rPr lang="en-US" altLang="lt-LT"/>
              <a:pPr>
                <a:defRPr/>
              </a:pPr>
              <a:t>‹#›</a:t>
            </a:fld>
            <a:endParaRPr lang="en-US" altLang="lt-LT"/>
          </a:p>
        </p:txBody>
      </p:sp>
    </p:spTree>
    <p:extLst>
      <p:ext uri="{BB962C8B-B14F-4D97-AF65-F5344CB8AC3E}">
        <p14:creationId xmlns:p14="http://schemas.microsoft.com/office/powerpoint/2010/main" val="21937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C6E5E9-4A0F-4536-B936-CF39C9A0B079}" type="datetimeFigureOut">
              <a:rPr lang="en-US">
                <a:solidFill>
                  <a:prstClr val="black">
                    <a:tint val="75000"/>
                  </a:prstClr>
                </a:solidFill>
              </a:rPr>
              <a:pPr>
                <a:defRPr/>
              </a:pPr>
              <a:t>2/28/2017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97223E-7328-4E5C-B36C-1588D698CBE0}" type="slidenum">
              <a:rPr lang="en-US" altLang="lt-LT"/>
              <a:pPr>
                <a:defRPr/>
              </a:pPr>
              <a:t>‹#›</a:t>
            </a:fld>
            <a:endParaRPr lang="en-US" altLang="lt-LT"/>
          </a:p>
        </p:txBody>
      </p:sp>
    </p:spTree>
    <p:extLst>
      <p:ext uri="{BB962C8B-B14F-4D97-AF65-F5344CB8AC3E}">
        <p14:creationId xmlns:p14="http://schemas.microsoft.com/office/powerpoint/2010/main" val="11369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A3BE4CA8-6A57-403A-89E8-A3DD0A8D06DB}" type="datetimeFigureOut">
              <a:rPr lang="en-US">
                <a:solidFill>
                  <a:prstClr val="black">
                    <a:tint val="75000"/>
                  </a:prstClr>
                </a:solidFill>
              </a:rPr>
              <a:pPr>
                <a:defRPr/>
              </a:pPr>
              <a:t>2/28/2017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4AF2D7-D5AF-463B-BECF-876786509311}" type="slidenum">
              <a:rPr lang="en-US" altLang="lt-LT"/>
              <a:pPr>
                <a:defRPr/>
              </a:pPr>
              <a:t>‹#›</a:t>
            </a:fld>
            <a:endParaRPr lang="en-US" altLang="lt-LT"/>
          </a:p>
        </p:txBody>
      </p:sp>
    </p:spTree>
    <p:extLst>
      <p:ext uri="{BB962C8B-B14F-4D97-AF65-F5344CB8AC3E}">
        <p14:creationId xmlns:p14="http://schemas.microsoft.com/office/powerpoint/2010/main" val="388938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B6AB7CE7-D242-458D-AC42-4FCDA7CF902F}" type="datetimeFigureOut">
              <a:rPr lang="en-US">
                <a:solidFill>
                  <a:prstClr val="black">
                    <a:tint val="75000"/>
                  </a:prstClr>
                </a:solidFill>
              </a:rPr>
              <a:pPr>
                <a:defRPr/>
              </a:pPr>
              <a:t>2/28/2017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3F8A01-F580-46D1-B899-67E74998A47D}" type="slidenum">
              <a:rPr lang="en-US" altLang="lt-LT"/>
              <a:pPr>
                <a:defRPr/>
              </a:pPr>
              <a:t>‹#›</a:t>
            </a:fld>
            <a:endParaRPr lang="en-US" altLang="lt-LT"/>
          </a:p>
        </p:txBody>
      </p:sp>
    </p:spTree>
    <p:extLst>
      <p:ext uri="{BB962C8B-B14F-4D97-AF65-F5344CB8AC3E}">
        <p14:creationId xmlns:p14="http://schemas.microsoft.com/office/powerpoint/2010/main" val="171307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smtClean="0"/>
              <a:t>Spustelėję redag. ruoš. pavad. stilių</a:t>
            </a:r>
            <a:endParaRPr lang="en-US" altLang="lt-L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Spustelėję redag. ruoš. teksto stilių</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endParaRPr lang="en-US" altLang="lt-L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24D22AC-669E-4D69-BC5D-95990BA1ED03}" type="datetimeFigureOut">
              <a:rPr lang="en-US">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92D98E5F-BA35-44F9-89CF-48A2CABA2616}" type="slidenum">
              <a:rPr lang="en-US" altLang="lt-LT"/>
              <a:pPr fontAlgn="base">
                <a:spcBef>
                  <a:spcPct val="0"/>
                </a:spcBef>
                <a:spcAft>
                  <a:spcPct val="0"/>
                </a:spcAft>
                <a:defRPr/>
              </a:pPr>
              <a:t>‹#›</a:t>
            </a:fld>
            <a:endParaRPr lang="en-US" altLang="lt-LT"/>
          </a:p>
        </p:txBody>
      </p:sp>
    </p:spTree>
    <p:extLst>
      <p:ext uri="{BB962C8B-B14F-4D97-AF65-F5344CB8AC3E}">
        <p14:creationId xmlns:p14="http://schemas.microsoft.com/office/powerpoint/2010/main" val="6277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F24D22AC-669E-4D69-BC5D-95990BA1ED03}" type="datetimeFigureOut">
              <a:rPr lang="en-US" smtClean="0">
                <a:solidFill>
                  <a:prstClr val="black">
                    <a:tint val="75000"/>
                  </a:prstClr>
                </a:solidFill>
              </a:rPr>
              <a:pPr>
                <a:defRPr/>
              </a:pPr>
              <a:t>2/28/2017</a:t>
            </a:fld>
            <a:endParaRPr lang="en-US">
              <a:solidFill>
                <a:prstClr val="black">
                  <a:tint val="75000"/>
                </a:prstClr>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fld id="{92D98E5F-BA35-44F9-89CF-48A2CABA2616}" type="slidenum">
              <a:rPr lang="en-US" altLang="lt-LT" smtClean="0"/>
              <a:pPr fontAlgn="base">
                <a:spcBef>
                  <a:spcPct val="0"/>
                </a:spcBef>
                <a:spcAft>
                  <a:spcPct val="0"/>
                </a:spcAft>
                <a:defRPr/>
              </a:pPr>
              <a:t>‹#›</a:t>
            </a:fld>
            <a:endParaRPr lang="en-US" altLang="lt-LT"/>
          </a:p>
        </p:txBody>
      </p:sp>
    </p:spTree>
    <p:extLst>
      <p:ext uri="{BB962C8B-B14F-4D97-AF65-F5344CB8AC3E}">
        <p14:creationId xmlns:p14="http://schemas.microsoft.com/office/powerpoint/2010/main" val="264348634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024075"/>
            <a:fld id="{EA47CDBB-0700-4D11-9113-C4BB70EC6EBA}" type="datetimeFigureOut">
              <a:rPr lang="en-US" smtClean="0">
                <a:solidFill>
                  <a:prstClr val="black">
                    <a:tint val="75000"/>
                  </a:prstClr>
                </a:solidFill>
              </a:rPr>
              <a:pPr defTabSz="1024075"/>
              <a:t>2/28/2017</a:t>
            </a:fld>
            <a:endParaRPr lang="en-US">
              <a:solidFill>
                <a:prstClr val="black">
                  <a:tint val="75000"/>
                </a:prstClr>
              </a:solidFill>
            </a:endParaRPr>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024075"/>
            <a:endParaRPr lang="en-US">
              <a:solidFill>
                <a:prstClr val="black">
                  <a:tint val="75000"/>
                </a:prstClr>
              </a:solidFill>
            </a:endParaRPr>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24075"/>
            <a:fld id="{E498FD92-71CD-4B88-AB2D-8981EF11D41F}" type="slidenum">
              <a:rPr lang="en-US" smtClean="0">
                <a:solidFill>
                  <a:prstClr val="black">
                    <a:tint val="75000"/>
                  </a:prstClr>
                </a:solidFill>
              </a:rPr>
              <a:pPr defTabSz="1024075"/>
              <a:t>‹#›</a:t>
            </a:fld>
            <a:endParaRPr lang="en-US">
              <a:solidFill>
                <a:prstClr val="black">
                  <a:tint val="75000"/>
                </a:prstClr>
              </a:solidFill>
            </a:endParaRPr>
          </a:p>
        </p:txBody>
      </p:sp>
    </p:spTree>
    <p:extLst>
      <p:ext uri="{BB962C8B-B14F-4D97-AF65-F5344CB8AC3E}">
        <p14:creationId xmlns:p14="http://schemas.microsoft.com/office/powerpoint/2010/main" val="3316974374"/>
      </p:ext>
    </p:extLst>
  </p:cSld>
  <p:clrMap bg1="lt1" tx1="dk1" bg2="lt2" tx2="dk2" accent1="accent1" accent2="accent2" accent3="accent3" accent4="accent4" accent5="accent5" accent6="accent6" hlink="hlink" folHlink="folHlink"/>
  <p:sldLayoutIdLst>
    <p:sldLayoutId id="21474838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3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3"/>
          </p:nvPr>
        </p:nvSpPr>
        <p:spPr>
          <a:xfrm>
            <a:off x="179512" y="1044419"/>
            <a:ext cx="8941680" cy="5813581"/>
          </a:xfrm>
        </p:spPr>
        <p:txBody>
          <a:bodyPr>
            <a:normAutofit fontScale="92500"/>
          </a:bodyPr>
          <a:lstStyle/>
          <a:p>
            <a:pPr marL="0" indent="0">
              <a:buNone/>
            </a:pPr>
            <a:r>
              <a:rPr lang="en-US" sz="2800" b="1" dirty="0" smtClean="0"/>
              <a:t>POPULATION-BASED INFORMATION SYSTEM </a:t>
            </a:r>
            <a:r>
              <a:rPr lang="lt-LT" sz="2800" b="1" dirty="0" smtClean="0"/>
              <a:t> </a:t>
            </a:r>
            <a:r>
              <a:rPr lang="en-US" sz="2800" b="1" dirty="0" smtClean="0"/>
              <a:t>SHOULD:</a:t>
            </a:r>
            <a:endParaRPr lang="lt-LT" sz="2800" b="1" dirty="0" smtClean="0"/>
          </a:p>
          <a:p>
            <a:r>
              <a:rPr lang="en-US" sz="2300" dirty="0" smtClean="0"/>
              <a:t>Identify </a:t>
            </a:r>
            <a:r>
              <a:rPr lang="en-US" sz="2300" dirty="0"/>
              <a:t>the target population. For a screening </a:t>
            </a:r>
            <a:r>
              <a:rPr lang="en-US" sz="2300" dirty="0" err="1" smtClean="0"/>
              <a:t>programme</a:t>
            </a:r>
            <a:r>
              <a:rPr lang="en-US" sz="2300" dirty="0" smtClean="0"/>
              <a:t>,</a:t>
            </a:r>
            <a:r>
              <a:rPr lang="lt-LT" sz="2300" dirty="0" smtClean="0"/>
              <a:t> </a:t>
            </a:r>
            <a:r>
              <a:rPr lang="en-US" sz="2300" dirty="0" smtClean="0"/>
              <a:t>the </a:t>
            </a:r>
            <a:r>
              <a:rPr lang="en-US" sz="2300" dirty="0"/>
              <a:t>database </a:t>
            </a:r>
            <a:endParaRPr lang="lt-LT" sz="2300" dirty="0" smtClean="0"/>
          </a:p>
          <a:p>
            <a:pPr marL="0" indent="0">
              <a:buNone/>
            </a:pPr>
            <a:r>
              <a:rPr lang="en-US" sz="2300" dirty="0" smtClean="0"/>
              <a:t>incorporates the </a:t>
            </a:r>
            <a:endParaRPr lang="lt-LT" sz="2300" dirty="0" smtClean="0"/>
          </a:p>
          <a:p>
            <a:pPr marL="0" indent="0">
              <a:buNone/>
            </a:pPr>
            <a:r>
              <a:rPr lang="en-US" sz="2300" b="1" dirty="0" smtClean="0"/>
              <a:t>entire </a:t>
            </a:r>
            <a:r>
              <a:rPr lang="en-US" sz="2300" b="1" dirty="0"/>
              <a:t>target population</a:t>
            </a:r>
            <a:r>
              <a:rPr lang="en-US" sz="2300" dirty="0"/>
              <a:t>; </a:t>
            </a:r>
          </a:p>
          <a:p>
            <a:r>
              <a:rPr lang="en-US" sz="2300" dirty="0"/>
              <a:t>Identify the </a:t>
            </a:r>
            <a:endParaRPr lang="lt-LT" sz="2300" dirty="0" smtClean="0"/>
          </a:p>
          <a:p>
            <a:pPr marL="0" indent="0">
              <a:buNone/>
            </a:pPr>
            <a:r>
              <a:rPr lang="en-US" sz="2300" b="1" dirty="0" smtClean="0"/>
              <a:t>individual </a:t>
            </a:r>
            <a:r>
              <a:rPr lang="en-US" sz="2300" b="1" dirty="0"/>
              <a:t>women </a:t>
            </a:r>
            <a:r>
              <a:rPr lang="en-US" sz="2300" dirty="0"/>
              <a:t>in </a:t>
            </a:r>
            <a:r>
              <a:rPr lang="en-US" sz="2300" dirty="0" smtClean="0"/>
              <a:t>the</a:t>
            </a:r>
            <a:endParaRPr lang="lt-LT" sz="2300" dirty="0" smtClean="0"/>
          </a:p>
          <a:p>
            <a:pPr marL="0" indent="0">
              <a:buNone/>
            </a:pPr>
            <a:r>
              <a:rPr lang="en-US" sz="2300" dirty="0" smtClean="0"/>
              <a:t> </a:t>
            </a:r>
            <a:r>
              <a:rPr lang="en-US" sz="2300" dirty="0"/>
              <a:t>target population </a:t>
            </a:r>
            <a:r>
              <a:rPr lang="en-US" sz="2300" dirty="0" smtClean="0"/>
              <a:t>–</a:t>
            </a:r>
            <a:endParaRPr lang="lt-LT" sz="2300" dirty="0" smtClean="0"/>
          </a:p>
          <a:p>
            <a:pPr marL="0" indent="0">
              <a:buNone/>
            </a:pPr>
            <a:r>
              <a:rPr lang="en-US" sz="2300" dirty="0" smtClean="0"/>
              <a:t>differentiating </a:t>
            </a:r>
            <a:r>
              <a:rPr lang="en-US" sz="2300" dirty="0"/>
              <a:t>unscreened </a:t>
            </a:r>
            <a:endParaRPr lang="lt-LT" sz="2300" dirty="0" smtClean="0"/>
          </a:p>
          <a:p>
            <a:pPr marL="0" indent="0">
              <a:buNone/>
            </a:pPr>
            <a:r>
              <a:rPr lang="en-US" sz="2300" dirty="0" smtClean="0"/>
              <a:t>and </a:t>
            </a:r>
            <a:r>
              <a:rPr lang="en-US" sz="2300" dirty="0"/>
              <a:t>screened, and women </a:t>
            </a:r>
            <a:endParaRPr lang="lt-LT" sz="2300" dirty="0" smtClean="0"/>
          </a:p>
          <a:p>
            <a:pPr marL="0" indent="0">
              <a:buNone/>
            </a:pPr>
            <a:r>
              <a:rPr lang="en-US" sz="2300" dirty="0" smtClean="0"/>
              <a:t>in </a:t>
            </a:r>
            <a:r>
              <a:rPr lang="en-US" sz="2300" dirty="0"/>
              <a:t>specially targeted groups; </a:t>
            </a:r>
          </a:p>
          <a:p>
            <a:pPr marL="0" indent="0">
              <a:buNone/>
            </a:pPr>
            <a:endParaRPr lang="en-US" sz="4100" dirty="0"/>
          </a:p>
          <a:p>
            <a:endParaRPr lang="lt-LT" dirty="0"/>
          </a:p>
        </p:txBody>
      </p:sp>
      <p:pic>
        <p:nvPicPr>
          <p:cNvPr id="5" name="Paveikslėlis 4"/>
          <p:cNvPicPr>
            <a:picLocks noChangeAspect="1"/>
          </p:cNvPicPr>
          <p:nvPr/>
        </p:nvPicPr>
        <p:blipFill>
          <a:blip r:embed="rId2"/>
          <a:stretch>
            <a:fillRect/>
          </a:stretch>
        </p:blipFill>
        <p:spPr>
          <a:xfrm>
            <a:off x="13648" y="-16345"/>
            <a:ext cx="774259" cy="579170"/>
          </a:xfrm>
          <a:prstGeom prst="rect">
            <a:avLst/>
          </a:prstGeom>
        </p:spPr>
      </p:pic>
      <p:sp>
        <p:nvSpPr>
          <p:cNvPr id="2" name="Stačiakampis 1"/>
          <p:cNvSpPr/>
          <p:nvPr/>
        </p:nvSpPr>
        <p:spPr>
          <a:xfrm>
            <a:off x="899592" y="90312"/>
            <a:ext cx="7704856" cy="954107"/>
          </a:xfrm>
          <a:prstGeom prst="rect">
            <a:avLst/>
          </a:prstGeom>
        </p:spPr>
        <p:txBody>
          <a:bodyPr wrap="square">
            <a:spAutoFit/>
          </a:bodyPr>
          <a:lstStyle/>
          <a:p>
            <a:pPr algn="ctr"/>
            <a:r>
              <a:rPr lang="en-US" sz="2800" dirty="0"/>
              <a:t>HEALTH INFORMATION SYSTEMS AND REGISTRATION (II)</a:t>
            </a:r>
            <a:endParaRPr lang="lt-LT" sz="2800" dirty="0"/>
          </a:p>
        </p:txBody>
      </p:sp>
      <p:pic>
        <p:nvPicPr>
          <p:cNvPr id="4" name="Paveikslėlis 3"/>
          <p:cNvPicPr>
            <a:picLocks noChangeAspect="1"/>
          </p:cNvPicPr>
          <p:nvPr/>
        </p:nvPicPr>
        <p:blipFill>
          <a:blip r:embed="rId3"/>
          <a:stretch>
            <a:fillRect/>
          </a:stretch>
        </p:blipFill>
        <p:spPr>
          <a:xfrm>
            <a:off x="4355976" y="2276871"/>
            <a:ext cx="4592737" cy="4522359"/>
          </a:xfrm>
          <a:prstGeom prst="rect">
            <a:avLst/>
          </a:prstGeom>
        </p:spPr>
      </p:pic>
    </p:spTree>
    <p:extLst>
      <p:ext uri="{BB962C8B-B14F-4D97-AF65-F5344CB8AC3E}">
        <p14:creationId xmlns:p14="http://schemas.microsoft.com/office/powerpoint/2010/main" val="208479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60" y="51359"/>
            <a:ext cx="8229600" cy="986866"/>
          </a:xfrm>
        </p:spPr>
        <p:txBody>
          <a:bodyPr>
            <a:noAutofit/>
          </a:bodyPr>
          <a:lstStyle/>
          <a:p>
            <a:r>
              <a:rPr lang="en-US" sz="3200" dirty="0" smtClean="0"/>
              <a:t>HEALTH INFORMATION SYSTEMS AND REGISTRATION (II</a:t>
            </a:r>
            <a:r>
              <a:rPr lang="lt-LT" sz="3200" dirty="0" smtClean="0"/>
              <a:t>I</a:t>
            </a:r>
            <a:r>
              <a:rPr lang="en-US" sz="3200" dirty="0" smtClean="0"/>
              <a:t>)</a:t>
            </a:r>
            <a:endParaRPr lang="en-US" sz="3200" dirty="0"/>
          </a:p>
        </p:txBody>
      </p:sp>
      <p:sp>
        <p:nvSpPr>
          <p:cNvPr id="3" name="Content Placeholder 2"/>
          <p:cNvSpPr>
            <a:spLocks noGrp="1"/>
          </p:cNvSpPr>
          <p:nvPr>
            <p:ph sz="quarter" idx="13"/>
          </p:nvPr>
        </p:nvSpPr>
        <p:spPr>
          <a:xfrm>
            <a:off x="179512" y="1159283"/>
            <a:ext cx="8308059" cy="5438069"/>
          </a:xfrm>
        </p:spPr>
        <p:txBody>
          <a:bodyPr>
            <a:noAutofit/>
          </a:bodyPr>
          <a:lstStyle/>
          <a:p>
            <a:pPr algn="just"/>
            <a:r>
              <a:rPr lang="en-US" sz="2400" dirty="0" smtClean="0"/>
              <a:t>Permit </a:t>
            </a:r>
            <a:r>
              <a:rPr lang="en-US" sz="2400" u="sng" dirty="0"/>
              <a:t>letters to be sent to the individual women </a:t>
            </a:r>
            <a:r>
              <a:rPr lang="en-US" sz="2400" dirty="0"/>
              <a:t>in the target population to:</a:t>
            </a:r>
          </a:p>
          <a:p>
            <a:pPr marL="0" indent="0" algn="just">
              <a:buNone/>
            </a:pPr>
            <a:r>
              <a:rPr lang="en-US" sz="2400" dirty="0" smtClean="0"/>
              <a:t>                     </a:t>
            </a:r>
            <a:r>
              <a:rPr lang="en-US" sz="2400" dirty="0"/>
              <a:t>Invite or remind to attend for screening when a woman reaches the recommended age, and to re-attend for screening at the recommended interval,                      support early recall, if indicated</a:t>
            </a:r>
            <a:r>
              <a:rPr lang="en-US" sz="2400" dirty="0" smtClean="0"/>
              <a:t>.</a:t>
            </a:r>
            <a:endParaRPr lang="lt-LT" sz="2400" dirty="0" smtClean="0"/>
          </a:p>
          <a:p>
            <a:pPr marL="0" indent="0" algn="just">
              <a:buNone/>
            </a:pPr>
            <a:endParaRPr lang="en-US" sz="2400" dirty="0"/>
          </a:p>
          <a:p>
            <a:pPr algn="just"/>
            <a:r>
              <a:rPr lang="en-US" sz="2400" u="sng" dirty="0"/>
              <a:t>Record the screening findings </a:t>
            </a:r>
            <a:endParaRPr lang="lt-LT" sz="2400" u="sng" dirty="0" smtClean="0"/>
          </a:p>
          <a:p>
            <a:pPr marL="0" indent="0" algn="just">
              <a:buNone/>
            </a:pPr>
            <a:r>
              <a:rPr lang="en-US" sz="2400" dirty="0" smtClean="0"/>
              <a:t>and </a:t>
            </a:r>
            <a:r>
              <a:rPr lang="en-US" sz="2400" dirty="0"/>
              <a:t>identify women for whom </a:t>
            </a:r>
            <a:endParaRPr lang="lt-LT" sz="2400" dirty="0" smtClean="0"/>
          </a:p>
          <a:p>
            <a:pPr marL="0" indent="0" algn="just">
              <a:buNone/>
            </a:pPr>
            <a:r>
              <a:rPr lang="en-US" sz="2400" dirty="0" smtClean="0"/>
              <a:t>further </a:t>
            </a:r>
            <a:r>
              <a:rPr lang="en-US" sz="2400" dirty="0"/>
              <a:t>action is recommended.</a:t>
            </a:r>
          </a:p>
          <a:p>
            <a:pPr algn="just"/>
            <a:endParaRPr lang="lt-LT" sz="2400" dirty="0"/>
          </a:p>
          <a:p>
            <a:pPr algn="just"/>
            <a:endParaRPr lang="lt-LT" sz="2400" dirty="0" smtClean="0"/>
          </a:p>
          <a:p>
            <a:pPr algn="just"/>
            <a:endParaRPr lang="lt-LT"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aveikslėlis 5"/>
          <p:cNvPicPr>
            <a:picLocks noChangeAspect="1"/>
          </p:cNvPicPr>
          <p:nvPr/>
        </p:nvPicPr>
        <p:blipFill>
          <a:blip r:embed="rId3"/>
          <a:stretch>
            <a:fillRect/>
          </a:stretch>
        </p:blipFill>
        <p:spPr>
          <a:xfrm>
            <a:off x="5220072" y="3701615"/>
            <a:ext cx="3619672" cy="2895737"/>
          </a:xfrm>
          <a:prstGeom prst="rect">
            <a:avLst/>
          </a:prstGeom>
        </p:spPr>
      </p:pic>
    </p:spTree>
    <p:extLst>
      <p:ext uri="{BB962C8B-B14F-4D97-AF65-F5344CB8AC3E}">
        <p14:creationId xmlns:p14="http://schemas.microsoft.com/office/powerpoint/2010/main" val="303852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3"/>
          </p:nvPr>
        </p:nvSpPr>
        <p:spPr>
          <a:xfrm>
            <a:off x="251520" y="1091644"/>
            <a:ext cx="8568952" cy="5505708"/>
          </a:xfrm>
        </p:spPr>
        <p:txBody>
          <a:bodyPr>
            <a:normAutofit lnSpcReduction="10000"/>
          </a:bodyPr>
          <a:lstStyle/>
          <a:p>
            <a:r>
              <a:rPr lang="en-US" sz="2400" dirty="0" smtClean="0"/>
              <a:t>Monitor </a:t>
            </a:r>
            <a:r>
              <a:rPr lang="en-US" sz="2400" dirty="0"/>
              <a:t>that recommended action has been taken following the detection of an abnormality, and collect information on the further investigations and management</a:t>
            </a:r>
          </a:p>
          <a:p>
            <a:r>
              <a:rPr lang="en-US" sz="2400" dirty="0" smtClean="0"/>
              <a:t>Provide </a:t>
            </a:r>
            <a:r>
              <a:rPr lang="en-US" sz="2400" b="1" u="sng" dirty="0"/>
              <a:t>long-term follow-up for patients </a:t>
            </a:r>
            <a:r>
              <a:rPr lang="en-US" sz="2400" dirty="0"/>
              <a:t>who have received treatment </a:t>
            </a:r>
          </a:p>
          <a:p>
            <a:r>
              <a:rPr lang="en-US" sz="2400" b="1" u="sng" dirty="0"/>
              <a:t>Identify cancers and deaths </a:t>
            </a:r>
            <a:r>
              <a:rPr lang="en-US" sz="2400" b="1" dirty="0"/>
              <a:t>in the whole population</a:t>
            </a:r>
          </a:p>
          <a:p>
            <a:r>
              <a:rPr lang="en-US" sz="2400" u="sng" dirty="0"/>
              <a:t>Permit linkage of individual screening episodes, and cancers and pre-cancerous lesions for systematic quality assurance purposes and feed-back to laboratories and clinicians.</a:t>
            </a:r>
          </a:p>
          <a:p>
            <a:endParaRPr lang="lt-LT" dirty="0"/>
          </a:p>
        </p:txBody>
      </p:sp>
      <p:sp>
        <p:nvSpPr>
          <p:cNvPr id="4" name="Stačiakampis 3"/>
          <p:cNvSpPr/>
          <p:nvPr/>
        </p:nvSpPr>
        <p:spPr>
          <a:xfrm>
            <a:off x="1835696" y="260648"/>
            <a:ext cx="6768752" cy="830997"/>
          </a:xfrm>
          <a:prstGeom prst="rect">
            <a:avLst/>
          </a:prstGeom>
        </p:spPr>
        <p:txBody>
          <a:bodyPr wrap="square">
            <a:spAutoFit/>
          </a:bodyPr>
          <a:lstStyle/>
          <a:p>
            <a:pPr algn="ctr"/>
            <a:r>
              <a:rPr lang="en-US" sz="2400" b="1" dirty="0"/>
              <a:t>HEALTH INFORMATION SYSTEMS AND REGISTRATION (</a:t>
            </a:r>
            <a:r>
              <a:rPr lang="en-US" sz="2400" b="1" dirty="0" smtClean="0"/>
              <a:t>I</a:t>
            </a:r>
            <a:r>
              <a:rPr lang="lt-LT" sz="2400" b="1" dirty="0" smtClean="0"/>
              <a:t>V</a:t>
            </a:r>
            <a:r>
              <a:rPr lang="en-US" sz="2400" b="1" dirty="0" smtClean="0"/>
              <a:t>)</a:t>
            </a:r>
            <a:endParaRPr lang="lt-LT" sz="2400" b="1" dirty="0"/>
          </a:p>
        </p:txBody>
      </p:sp>
    </p:spTree>
    <p:extLst>
      <p:ext uri="{BB962C8B-B14F-4D97-AF65-F5344CB8AC3E}">
        <p14:creationId xmlns:p14="http://schemas.microsoft.com/office/powerpoint/2010/main" val="290112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sz="quarter" idx="13"/>
          </p:nvPr>
        </p:nvPicPr>
        <p:blipFill>
          <a:blip r:embed="rId2"/>
          <a:stretch>
            <a:fillRect/>
          </a:stretch>
        </p:blipFill>
        <p:spPr>
          <a:xfrm>
            <a:off x="467544" y="188640"/>
            <a:ext cx="8280920" cy="6435636"/>
          </a:xfrm>
          <a:prstGeom prst="rect">
            <a:avLst/>
          </a:prstGeom>
        </p:spPr>
      </p:pic>
    </p:spTree>
    <p:extLst>
      <p:ext uri="{BB962C8B-B14F-4D97-AF65-F5344CB8AC3E}">
        <p14:creationId xmlns:p14="http://schemas.microsoft.com/office/powerpoint/2010/main" val="365753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55" y="140059"/>
            <a:ext cx="8229600" cy="332077"/>
          </a:xfrm>
        </p:spPr>
        <p:txBody>
          <a:bodyPr>
            <a:normAutofit fontScale="90000"/>
          </a:bodyPr>
          <a:lstStyle/>
          <a:p>
            <a:r>
              <a:rPr lang="en-US" sz="3200" dirty="0" smtClean="0"/>
              <a:t>MONITORING</a:t>
            </a:r>
            <a:r>
              <a:rPr lang="lt-LT" sz="3200" dirty="0" smtClean="0"/>
              <a:t>  (I)</a:t>
            </a:r>
            <a:endParaRPr lang="en-US" sz="3200" dirty="0"/>
          </a:p>
        </p:txBody>
      </p:sp>
      <p:sp>
        <p:nvSpPr>
          <p:cNvPr id="3" name="Content Placeholder 2"/>
          <p:cNvSpPr>
            <a:spLocks noGrp="1"/>
          </p:cNvSpPr>
          <p:nvPr>
            <p:ph sz="quarter" idx="13"/>
          </p:nvPr>
        </p:nvSpPr>
        <p:spPr>
          <a:xfrm>
            <a:off x="368397" y="612195"/>
            <a:ext cx="8354916" cy="5754622"/>
          </a:xfrm>
        </p:spPr>
        <p:txBody>
          <a:bodyPr>
            <a:noAutofit/>
          </a:bodyPr>
          <a:lstStyle/>
          <a:p>
            <a:pPr algn="just"/>
            <a:r>
              <a:rPr lang="en-US" sz="2400" dirty="0" smtClean="0"/>
              <a:t>Monitoring </a:t>
            </a:r>
            <a:r>
              <a:rPr lang="en-US" sz="2400" dirty="0"/>
              <a:t>is the process of </a:t>
            </a:r>
            <a:r>
              <a:rPr lang="en-US" sz="2400" b="1" dirty="0"/>
              <a:t>continuous</a:t>
            </a:r>
            <a:r>
              <a:rPr lang="en-US" sz="2400" b="1" dirty="0" smtClean="0"/>
              <a:t>, ongoing </a:t>
            </a:r>
            <a:r>
              <a:rPr lang="en-US" sz="2400" b="1" dirty="0"/>
              <a:t>evaluation </a:t>
            </a:r>
            <a:r>
              <a:rPr lang="en-US" sz="2400" dirty="0"/>
              <a:t>to determine the quality of </a:t>
            </a:r>
            <a:r>
              <a:rPr lang="en-US" sz="2400" dirty="0" smtClean="0"/>
              <a:t>SCREENING </a:t>
            </a:r>
            <a:r>
              <a:rPr lang="en-US" sz="2400" dirty="0"/>
              <a:t>steps and whether a </a:t>
            </a:r>
            <a:r>
              <a:rPr lang="en-US" sz="2400" dirty="0" err="1"/>
              <a:t>programme</a:t>
            </a:r>
            <a:r>
              <a:rPr lang="en-US" sz="2400" dirty="0"/>
              <a:t> is </a:t>
            </a:r>
            <a:r>
              <a:rPr lang="en-US" sz="2400" dirty="0" smtClean="0"/>
              <a:t>achieving intermediate </a:t>
            </a:r>
            <a:r>
              <a:rPr lang="en-US" sz="2400" dirty="0"/>
              <a:t>objectives. </a:t>
            </a:r>
            <a:endParaRPr lang="en-US" sz="2400" dirty="0" smtClean="0"/>
          </a:p>
          <a:p>
            <a:pPr algn="just"/>
            <a:r>
              <a:rPr lang="en-US" sz="2400" b="1" i="1" dirty="0" smtClean="0"/>
              <a:t>For </a:t>
            </a:r>
            <a:r>
              <a:rPr lang="en-US" sz="2400" b="1" i="1" dirty="0"/>
              <a:t>this purpose, “process measures” are used</a:t>
            </a:r>
            <a:r>
              <a:rPr lang="en-US" sz="2400" i="1" dirty="0" smtClean="0"/>
              <a:t>.</a:t>
            </a:r>
            <a:r>
              <a:rPr lang="lt-LT" sz="2400" i="1" dirty="0" smtClean="0"/>
              <a:t> </a:t>
            </a:r>
            <a:r>
              <a:rPr lang="en-US" sz="2400" i="1" dirty="0" smtClean="0"/>
              <a:t>Of </a:t>
            </a:r>
            <a:r>
              <a:rPr lang="en-US" sz="2400" i="1" dirty="0"/>
              <a:t>themselves these </a:t>
            </a:r>
            <a:r>
              <a:rPr lang="en-US" sz="2400" i="1" dirty="0" smtClean="0"/>
              <a:t>process measures </a:t>
            </a:r>
            <a:r>
              <a:rPr lang="en-US" sz="2400" i="1" dirty="0"/>
              <a:t>are not indicators of the success of a screening </a:t>
            </a:r>
            <a:r>
              <a:rPr lang="en-US" sz="2400" i="1" dirty="0" err="1"/>
              <a:t>programme</a:t>
            </a:r>
            <a:r>
              <a:rPr lang="en-US" sz="2400" i="1" dirty="0"/>
              <a:t>. If comprehensive </a:t>
            </a:r>
            <a:r>
              <a:rPr lang="en-US" sz="2400" i="1" dirty="0" smtClean="0"/>
              <a:t>in </a:t>
            </a:r>
            <a:r>
              <a:rPr lang="en-US" sz="2400" i="1" dirty="0"/>
              <a:t>scope they indicate, however, whether or not the </a:t>
            </a:r>
            <a:r>
              <a:rPr lang="en-US" sz="2400" i="1" dirty="0" err="1"/>
              <a:t>programme</a:t>
            </a:r>
            <a:r>
              <a:rPr lang="en-US" sz="2400" i="1" dirty="0"/>
              <a:t> is proceeding in a manner likely </a:t>
            </a:r>
            <a:r>
              <a:rPr lang="en-US" sz="2400" i="1" dirty="0" smtClean="0"/>
              <a:t>to achieve </a:t>
            </a:r>
            <a:r>
              <a:rPr lang="en-US" sz="2400" i="1" dirty="0"/>
              <a:t>successful results, because such results are unlikely if performance targets are not met</a:t>
            </a:r>
            <a:r>
              <a:rPr lang="en-US" sz="2400" i="1" dirty="0" smtClean="0"/>
              <a:t>.</a:t>
            </a:r>
            <a:endParaRPr lang="en-US" sz="24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001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332" y="618519"/>
            <a:ext cx="7773338" cy="434218"/>
          </a:xfrm>
        </p:spPr>
        <p:txBody>
          <a:bodyPr>
            <a:normAutofit fontScale="90000"/>
          </a:bodyPr>
          <a:lstStyle/>
          <a:p>
            <a:r>
              <a:rPr lang="lt-LT" dirty="0" smtClean="0"/>
              <a:t>MONITORING (II)</a:t>
            </a:r>
            <a:endParaRPr lang="lt-LT" dirty="0"/>
          </a:p>
        </p:txBody>
      </p:sp>
      <p:sp>
        <p:nvSpPr>
          <p:cNvPr id="3" name="Turinio vietos rezervavimo ženklas 2"/>
          <p:cNvSpPr>
            <a:spLocks noGrp="1"/>
          </p:cNvSpPr>
          <p:nvPr>
            <p:ph sz="quarter" idx="13"/>
          </p:nvPr>
        </p:nvSpPr>
        <p:spPr>
          <a:xfrm>
            <a:off x="251520" y="1412776"/>
            <a:ext cx="8640960" cy="5112568"/>
          </a:xfrm>
        </p:spPr>
        <p:txBody>
          <a:bodyPr>
            <a:normAutofit fontScale="92500" lnSpcReduction="10000"/>
          </a:bodyPr>
          <a:lstStyle/>
          <a:p>
            <a:pPr algn="just"/>
            <a:r>
              <a:rPr lang="en-US" sz="2600" dirty="0"/>
              <a:t>The final objective of cervical screening is to </a:t>
            </a:r>
            <a:r>
              <a:rPr lang="en-US" sz="2600" b="1" dirty="0"/>
              <a:t>reduce the incidence and mortality </a:t>
            </a:r>
            <a:r>
              <a:rPr lang="en-US" sz="2600" dirty="0"/>
              <a:t>from cervical cancer, with the lowest burden and least adverse effects for women (human costs) and at the lowest economic cost.</a:t>
            </a:r>
          </a:p>
          <a:p>
            <a:pPr algn="just"/>
            <a:r>
              <a:rPr lang="en-US" sz="2600" dirty="0"/>
              <a:t>Monitoring provides </a:t>
            </a:r>
            <a:r>
              <a:rPr lang="en-US" sz="2600" b="1" dirty="0"/>
              <a:t>early feedback in order to identify problems and to make necessary changes</a:t>
            </a:r>
            <a:r>
              <a:rPr lang="en-US" sz="2600" dirty="0"/>
              <a:t>. </a:t>
            </a:r>
          </a:p>
          <a:p>
            <a:pPr algn="just"/>
            <a:r>
              <a:rPr lang="en-US" sz="2600" dirty="0"/>
              <a:t>Continuous and comprehensive monitoring systems that </a:t>
            </a:r>
            <a:r>
              <a:rPr lang="en-US" sz="2600" b="1" dirty="0"/>
              <a:t>cover both </a:t>
            </a:r>
            <a:r>
              <a:rPr lang="en-US" sz="2600" b="1" dirty="0" err="1"/>
              <a:t>organised</a:t>
            </a:r>
            <a:r>
              <a:rPr lang="en-US" sz="2600" b="1" dirty="0"/>
              <a:t> and opportunistic screening are required.</a:t>
            </a:r>
          </a:p>
          <a:p>
            <a:endParaRPr lang="lt-LT" dirty="0"/>
          </a:p>
        </p:txBody>
      </p:sp>
    </p:spTree>
    <p:extLst>
      <p:ext uri="{BB962C8B-B14F-4D97-AF65-F5344CB8AC3E}">
        <p14:creationId xmlns:p14="http://schemas.microsoft.com/office/powerpoint/2010/main" val="394544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77"/>
            <a:ext cx="7727577" cy="841445"/>
          </a:xfrm>
        </p:spPr>
        <p:txBody>
          <a:bodyPr>
            <a:normAutofit/>
          </a:bodyPr>
          <a:lstStyle/>
          <a:p>
            <a:r>
              <a:rPr lang="en-US" sz="3200" dirty="0" smtClean="0"/>
              <a:t>MONITORING</a:t>
            </a:r>
            <a:r>
              <a:rPr lang="lt-LT" sz="3200" dirty="0" smtClean="0"/>
              <a:t> (III)</a:t>
            </a:r>
            <a:endParaRPr lang="en-US" sz="3200" dirty="0"/>
          </a:p>
        </p:txBody>
      </p:sp>
      <p:sp>
        <p:nvSpPr>
          <p:cNvPr id="3" name="Content Placeholder 2"/>
          <p:cNvSpPr>
            <a:spLocks noGrp="1"/>
          </p:cNvSpPr>
          <p:nvPr>
            <p:ph sz="quarter" idx="13"/>
          </p:nvPr>
        </p:nvSpPr>
        <p:spPr>
          <a:xfrm>
            <a:off x="297890" y="877922"/>
            <a:ext cx="8354916" cy="5719430"/>
          </a:xfrm>
        </p:spPr>
        <p:txBody>
          <a:bodyPr>
            <a:noAutofit/>
          </a:bodyPr>
          <a:lstStyle/>
          <a:p>
            <a:pPr algn="just"/>
            <a:r>
              <a:rPr lang="en-US" sz="2400" b="1" dirty="0" smtClean="0"/>
              <a:t>Guidelines presents </a:t>
            </a:r>
            <a:r>
              <a:rPr lang="en-US" sz="2400" b="1" dirty="0"/>
              <a:t>standard tables that can be used for reporting the </a:t>
            </a:r>
            <a:r>
              <a:rPr lang="en-US" sz="2400" b="1" dirty="0" smtClean="0"/>
              <a:t>main characteristics </a:t>
            </a:r>
            <a:r>
              <a:rPr lang="en-US" sz="2400" b="1" dirty="0"/>
              <a:t>of screening </a:t>
            </a:r>
            <a:r>
              <a:rPr lang="en-US" sz="2400" b="1" dirty="0" err="1"/>
              <a:t>programmes</a:t>
            </a:r>
            <a:r>
              <a:rPr lang="en-US" sz="2400" b="1" dirty="0"/>
              <a:t> and for computation of the performance </a:t>
            </a:r>
            <a:r>
              <a:rPr lang="en-US" sz="2400" b="1" dirty="0" smtClean="0"/>
              <a:t>indicators.</a:t>
            </a:r>
          </a:p>
          <a:p>
            <a:pPr algn="just"/>
            <a:r>
              <a:rPr lang="en-US" sz="2400" dirty="0" smtClean="0"/>
              <a:t>These </a:t>
            </a:r>
            <a:r>
              <a:rPr lang="en-US" sz="2400" dirty="0"/>
              <a:t>tables should be </a:t>
            </a:r>
            <a:r>
              <a:rPr lang="en-US" sz="2400" dirty="0" smtClean="0"/>
              <a:t>considered template </a:t>
            </a:r>
            <a:r>
              <a:rPr lang="en-US" sz="2400" dirty="0"/>
              <a:t>for </a:t>
            </a:r>
            <a:r>
              <a:rPr lang="en-US" sz="2400" dirty="0" err="1"/>
              <a:t>standardised</a:t>
            </a:r>
            <a:r>
              <a:rPr lang="en-US" sz="2400" dirty="0"/>
              <a:t> </a:t>
            </a:r>
            <a:r>
              <a:rPr lang="en-US" sz="2400" dirty="0" smtClean="0"/>
              <a:t>monitoring of </a:t>
            </a:r>
            <a:r>
              <a:rPr lang="en-US" sz="2400" dirty="0"/>
              <a:t>screening performance in the EU. </a:t>
            </a:r>
            <a:endParaRPr lang="en-US"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aveikslėlis 6"/>
          <p:cNvPicPr>
            <a:picLocks noChangeAspect="1"/>
          </p:cNvPicPr>
          <p:nvPr/>
        </p:nvPicPr>
        <p:blipFill>
          <a:blip r:embed="rId4"/>
          <a:stretch>
            <a:fillRect/>
          </a:stretch>
        </p:blipFill>
        <p:spPr>
          <a:xfrm>
            <a:off x="3923928" y="3817398"/>
            <a:ext cx="5220072" cy="3031797"/>
          </a:xfrm>
          <a:prstGeom prst="rect">
            <a:avLst/>
          </a:prstGeom>
        </p:spPr>
      </p:pic>
    </p:spTree>
    <p:extLst>
      <p:ext uri="{BB962C8B-B14F-4D97-AF65-F5344CB8AC3E}">
        <p14:creationId xmlns:p14="http://schemas.microsoft.com/office/powerpoint/2010/main" val="196001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sz="quarter" idx="13"/>
          </p:nvPr>
        </p:nvPicPr>
        <p:blipFill>
          <a:blip r:embed="rId2"/>
          <a:stretch>
            <a:fillRect/>
          </a:stretch>
        </p:blipFill>
        <p:spPr>
          <a:xfrm>
            <a:off x="1331640" y="332656"/>
            <a:ext cx="6078294" cy="6264696"/>
          </a:xfrm>
          <a:prstGeom prst="rect">
            <a:avLst/>
          </a:prstGeom>
        </p:spPr>
      </p:pic>
    </p:spTree>
    <p:extLst>
      <p:ext uri="{BB962C8B-B14F-4D97-AF65-F5344CB8AC3E}">
        <p14:creationId xmlns:p14="http://schemas.microsoft.com/office/powerpoint/2010/main" val="173747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330" y="260648"/>
            <a:ext cx="7773338" cy="576064"/>
          </a:xfrm>
        </p:spPr>
        <p:txBody>
          <a:bodyPr>
            <a:normAutofit fontScale="90000"/>
          </a:bodyPr>
          <a:lstStyle/>
          <a:p>
            <a:r>
              <a:rPr lang="en-US" dirty="0" smtClean="0"/>
              <a:t>MONITORING (IV)</a:t>
            </a:r>
            <a:endParaRPr lang="lt-LT" dirty="0"/>
          </a:p>
        </p:txBody>
      </p:sp>
      <p:sp>
        <p:nvSpPr>
          <p:cNvPr id="3" name="Turinio vietos rezervavimo ženklas 2"/>
          <p:cNvSpPr>
            <a:spLocks noGrp="1"/>
          </p:cNvSpPr>
          <p:nvPr>
            <p:ph sz="quarter" idx="13"/>
          </p:nvPr>
        </p:nvSpPr>
        <p:spPr>
          <a:xfrm>
            <a:off x="251520" y="1080311"/>
            <a:ext cx="8568952" cy="5373025"/>
          </a:xfrm>
        </p:spPr>
        <p:txBody>
          <a:bodyPr>
            <a:normAutofit fontScale="92500" lnSpcReduction="10000"/>
          </a:bodyPr>
          <a:lstStyle/>
          <a:p>
            <a:r>
              <a:rPr lang="en-US" sz="2600" dirty="0"/>
              <a:t>Each member state should be able to fill in these or similar tables and </a:t>
            </a:r>
            <a:r>
              <a:rPr lang="en-US" sz="2600" b="1" dirty="0"/>
              <a:t>make data available for inter-country comparison </a:t>
            </a:r>
            <a:r>
              <a:rPr lang="en-US" sz="2600" dirty="0"/>
              <a:t>of basic performance indicators (recommended by the Council of the EU, 2003).</a:t>
            </a:r>
          </a:p>
          <a:p>
            <a:r>
              <a:rPr lang="en-US" sz="2600" dirty="0"/>
              <a:t>The current recommendation is that statistical reports should be produced and published at </a:t>
            </a:r>
            <a:r>
              <a:rPr lang="en-US" sz="2600" b="1" dirty="0"/>
              <a:t>regular intervals</a:t>
            </a:r>
            <a:r>
              <a:rPr lang="en-US" sz="2600" dirty="0"/>
              <a:t>, for a screening round of 3 or 5 years as well as annually. </a:t>
            </a:r>
          </a:p>
          <a:p>
            <a:r>
              <a:rPr lang="en-US" sz="2600" dirty="0"/>
              <a:t>Use of longer periods than a screening round are also recommended for the monitoring activity.</a:t>
            </a:r>
          </a:p>
          <a:p>
            <a:endParaRPr lang="lt-LT" dirty="0"/>
          </a:p>
        </p:txBody>
      </p:sp>
    </p:spTree>
    <p:extLst>
      <p:ext uri="{BB962C8B-B14F-4D97-AF65-F5344CB8AC3E}">
        <p14:creationId xmlns:p14="http://schemas.microsoft.com/office/powerpoint/2010/main" val="128314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lt-LT" altLang="lt-LT" sz="1800" smtClean="0">
              <a:solidFill>
                <a:prstClr val="black"/>
              </a:solidFill>
            </a:endParaRPr>
          </a:p>
        </p:txBody>
      </p:sp>
      <p:sp>
        <p:nvSpPr>
          <p:cNvPr id="28677"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lt-LT" sz="1000" smtClean="0">
                <a:solidFill>
                  <a:prstClr val="black"/>
                </a:solidFill>
                <a:latin typeface="Arial" panose="020B0604020202020204" pitchFamily="34" charset="0"/>
                <a:cs typeface="Times New Roman" panose="02020603050405020304" pitchFamily="18" charset="0"/>
              </a:rPr>
              <a:t>                                                                                                   </a:t>
            </a:r>
            <a:endParaRPr lang="en-US" altLang="lt-LT" sz="1800" smtClean="0">
              <a:solidFill>
                <a:prstClr val="black"/>
              </a:solidFill>
              <a:latin typeface="Arial" panose="020B0604020202020204" pitchFamily="34" charset="0"/>
              <a:cs typeface="Arial" panose="020B0604020202020204" pitchFamily="34" charset="0"/>
            </a:endParaRPr>
          </a:p>
        </p:txBody>
      </p:sp>
      <p:pic>
        <p:nvPicPr>
          <p:cNvPr id="286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76275"/>
            <a:ext cx="7921625"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25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01" y="1395093"/>
            <a:ext cx="8089803" cy="3467722"/>
          </a:xfrm>
        </p:spPr>
        <p:txBody>
          <a:bodyPr>
            <a:normAutofit fontScale="90000"/>
          </a:bodyPr>
          <a:lstStyle/>
          <a:p>
            <a:r>
              <a:rPr lang="lt-LT" sz="4000" b="1" dirty="0" smtClean="0"/>
              <a:t/>
            </a:r>
            <a:br>
              <a:rPr lang="lt-LT" sz="4000" b="1" dirty="0" smtClean="0"/>
            </a:br>
            <a:r>
              <a:rPr lang="en-US" sz="4000" b="1" dirty="0"/>
              <a:t>Overview of the performance indicators recommended by European guidelines for quality assurance in cervical cancer screening</a:t>
            </a:r>
            <a:r>
              <a:rPr lang="lt-LT" sz="4000" b="1" dirty="0"/>
              <a:t/>
            </a:r>
            <a:br>
              <a:rPr lang="lt-LT" sz="4000" b="1" dirty="0"/>
            </a:br>
            <a:r>
              <a:rPr lang="lt-LT" dirty="0" smtClean="0"/>
              <a:t/>
            </a:r>
            <a:br>
              <a:rPr lang="lt-LT" dirty="0" smtClean="0"/>
            </a:br>
            <a:r>
              <a:rPr lang="lt-LT" sz="3600" dirty="0" smtClean="0"/>
              <a:t>Dr. Rasa </a:t>
            </a:r>
            <a:r>
              <a:rPr lang="lt-LT" sz="3600" dirty="0" err="1" smtClean="0"/>
              <a:t>Vansevičiūtė</a:t>
            </a:r>
            <a:r>
              <a:rPr lang="lt-LT" sz="3600" dirty="0" smtClean="0"/>
              <a:t>, Lithuania</a:t>
            </a:r>
            <a:endParaRPr lang="en-US" sz="3600" dirty="0"/>
          </a:p>
        </p:txBody>
      </p:sp>
      <p:sp>
        <p:nvSpPr>
          <p:cNvPr id="3" name="Subtitle 2"/>
          <p:cNvSpPr>
            <a:spLocks noGrp="1"/>
          </p:cNvSpPr>
          <p:nvPr>
            <p:ph type="subTitle" idx="1"/>
          </p:nvPr>
        </p:nvSpPr>
        <p:spPr>
          <a:xfrm>
            <a:off x="1371600" y="5661248"/>
            <a:ext cx="6400800" cy="697632"/>
          </a:xfrm>
        </p:spPr>
        <p:txBody>
          <a:bodyPr>
            <a:normAutofit fontScale="62500" lnSpcReduction="20000"/>
          </a:bodyPr>
          <a:lstStyle/>
          <a:p>
            <a:r>
              <a:rPr lang="en-US" b="1" dirty="0">
                <a:solidFill>
                  <a:srgbClr val="002060"/>
                </a:solidFill>
              </a:rPr>
              <a:t>Twinning Project: </a:t>
            </a:r>
            <a:r>
              <a:rPr lang="en-US" dirty="0">
                <a:solidFill>
                  <a:srgbClr val="002060"/>
                </a:solidFill>
              </a:rPr>
              <a:t>Improvement of quality of the National Cancer Screening </a:t>
            </a:r>
            <a:r>
              <a:rPr lang="en-US" dirty="0" err="1">
                <a:solidFill>
                  <a:srgbClr val="002060"/>
                </a:solidFill>
              </a:rPr>
              <a:t>Programmes</a:t>
            </a:r>
            <a:r>
              <a:rPr lang="en-US" dirty="0">
                <a:solidFill>
                  <a:srgbClr val="002060"/>
                </a:solidFill>
              </a:rPr>
              <a:t> implementation (CRO SCREENING)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0"/>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5083"/>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377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088" y="260350"/>
            <a:ext cx="8602662" cy="6408738"/>
          </a:xfrm>
        </p:spPr>
      </p:pic>
    </p:spTree>
    <p:extLst>
      <p:ext uri="{BB962C8B-B14F-4D97-AF65-F5344CB8AC3E}">
        <p14:creationId xmlns:p14="http://schemas.microsoft.com/office/powerpoint/2010/main" val="28122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7350" y="765175"/>
            <a:ext cx="8362950" cy="5505450"/>
          </a:xfrm>
        </p:spPr>
      </p:pic>
      <p:pic>
        <p:nvPicPr>
          <p:cNvPr id="30723"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aveikslėlis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9025" y="1588"/>
            <a:ext cx="16097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lt-LT" altLang="lt-LT" sz="1800" smtClean="0">
              <a:solidFill>
                <a:prstClr val="black"/>
              </a:solidFill>
            </a:endParaRPr>
          </a:p>
        </p:txBody>
      </p:sp>
      <p:sp>
        <p:nvSpPr>
          <p:cNvPr id="32773"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lt-LT" sz="1000" smtClean="0">
                <a:solidFill>
                  <a:prstClr val="black"/>
                </a:solidFill>
                <a:latin typeface="Arial" panose="020B0604020202020204" pitchFamily="34" charset="0"/>
                <a:cs typeface="Times New Roman" panose="02020603050405020304" pitchFamily="18" charset="0"/>
              </a:rPr>
              <a:t>                                                                                                   </a:t>
            </a:r>
            <a:endParaRPr lang="en-US" altLang="lt-LT" sz="1800" smtClean="0">
              <a:solidFill>
                <a:prstClr val="black"/>
              </a:solidFill>
              <a:latin typeface="Arial" panose="020B0604020202020204" pitchFamily="34" charset="0"/>
              <a:cs typeface="Arial" panose="020B0604020202020204" pitchFamily="34" charset="0"/>
            </a:endParaRPr>
          </a:p>
        </p:txBody>
      </p:sp>
      <p:pic>
        <p:nvPicPr>
          <p:cNvPr id="327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84213"/>
            <a:ext cx="79756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72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7938"/>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7938"/>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aveikslėlis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92138"/>
            <a:ext cx="8443912"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89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Turinio vietos rezervavimo ženklas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7544" y="706589"/>
            <a:ext cx="7862193" cy="5742713"/>
          </a:xfrm>
        </p:spPr>
      </p:pic>
    </p:spTree>
    <p:extLst>
      <p:ext uri="{BB962C8B-B14F-4D97-AF65-F5344CB8AC3E}">
        <p14:creationId xmlns:p14="http://schemas.microsoft.com/office/powerpoint/2010/main" val="302331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92075"/>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4113"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Turinio vietos rezervavimo ženklas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17513" y="676275"/>
            <a:ext cx="8424862" cy="6167438"/>
          </a:xfrm>
        </p:spPr>
      </p:pic>
    </p:spTree>
    <p:extLst>
      <p:ext uri="{BB962C8B-B14F-4D97-AF65-F5344CB8AC3E}">
        <p14:creationId xmlns:p14="http://schemas.microsoft.com/office/powerpoint/2010/main" val="93896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94"/>
            <a:ext cx="8229600" cy="706090"/>
          </a:xfrm>
        </p:spPr>
        <p:txBody>
          <a:bodyPr>
            <a:normAutofit/>
          </a:bodyPr>
          <a:lstStyle/>
          <a:p>
            <a:r>
              <a:rPr lang="en-US" sz="3200" b="1" dirty="0" smtClean="0"/>
              <a:t>COST-EFFECTIVENESS (I)</a:t>
            </a:r>
            <a:endParaRPr lang="en-US" sz="3200" b="1" dirty="0"/>
          </a:p>
        </p:txBody>
      </p:sp>
      <p:sp>
        <p:nvSpPr>
          <p:cNvPr id="3" name="Content Placeholder 2"/>
          <p:cNvSpPr>
            <a:spLocks noGrp="1"/>
          </p:cNvSpPr>
          <p:nvPr>
            <p:ph sz="quarter" idx="13"/>
          </p:nvPr>
        </p:nvSpPr>
        <p:spPr>
          <a:xfrm>
            <a:off x="219917" y="682104"/>
            <a:ext cx="8704165" cy="6012722"/>
          </a:xfrm>
        </p:spPr>
        <p:txBody>
          <a:bodyPr>
            <a:noAutofit/>
          </a:bodyPr>
          <a:lstStyle/>
          <a:p>
            <a:r>
              <a:rPr lang="en-US" sz="2400" dirty="0"/>
              <a:t>Prior to the decision to initiate or change a screening </a:t>
            </a:r>
            <a:r>
              <a:rPr lang="en-US" sz="2400" dirty="0" err="1"/>
              <a:t>programme</a:t>
            </a:r>
            <a:r>
              <a:rPr lang="en-US" sz="2400" dirty="0"/>
              <a:t>, cost-effectiveness </a:t>
            </a:r>
            <a:r>
              <a:rPr lang="en-US" sz="2400" dirty="0" smtClean="0"/>
              <a:t>analyses should </a:t>
            </a:r>
            <a:r>
              <a:rPr lang="en-US" sz="2400" dirty="0"/>
              <a:t>be carried out. </a:t>
            </a:r>
            <a:r>
              <a:rPr lang="en-US" sz="2400" dirty="0" smtClean="0"/>
              <a:t>  To </a:t>
            </a:r>
            <a:r>
              <a:rPr lang="en-US" sz="2400" dirty="0"/>
              <a:t>be comprehensive, </a:t>
            </a:r>
            <a:r>
              <a:rPr lang="en-US" sz="2400" b="1" dirty="0"/>
              <a:t>the cost for the health system of each step of the </a:t>
            </a:r>
            <a:r>
              <a:rPr lang="en-US" sz="2400" b="1" dirty="0" err="1" smtClean="0"/>
              <a:t>programme</a:t>
            </a:r>
            <a:r>
              <a:rPr lang="en-US" sz="2400" b="1" dirty="0" smtClean="0"/>
              <a:t> and </a:t>
            </a:r>
            <a:r>
              <a:rPr lang="en-US" sz="2400" b="1" dirty="0"/>
              <a:t>screening policy options should be evaluated: </a:t>
            </a:r>
            <a:endParaRPr lang="en-US" sz="2400" b="1" dirty="0" smtClean="0"/>
          </a:p>
          <a:p>
            <a:r>
              <a:rPr lang="lt-LT" sz="2400" dirty="0" smtClean="0"/>
              <a:t>     </a:t>
            </a:r>
            <a:r>
              <a:rPr lang="en-US" sz="2400" dirty="0" smtClean="0"/>
              <a:t>invitations </a:t>
            </a:r>
            <a:r>
              <a:rPr lang="en-US" sz="2400" dirty="0"/>
              <a:t>and attendance; </a:t>
            </a:r>
            <a:endParaRPr lang="en-US" sz="2400" dirty="0" smtClean="0"/>
          </a:p>
          <a:p>
            <a:r>
              <a:rPr lang="lt-LT" sz="2400" dirty="0" smtClean="0"/>
              <a:t>     </a:t>
            </a:r>
            <a:r>
              <a:rPr lang="en-US" sz="2400" dirty="0" smtClean="0"/>
              <a:t>smear taking</a:t>
            </a:r>
            <a:r>
              <a:rPr lang="en-US" sz="2400" dirty="0"/>
              <a:t>; </a:t>
            </a:r>
            <a:endParaRPr lang="en-US" sz="2400" dirty="0" smtClean="0"/>
          </a:p>
          <a:p>
            <a:r>
              <a:rPr lang="lt-LT" sz="2400" dirty="0" smtClean="0"/>
              <a:t>     </a:t>
            </a:r>
            <a:r>
              <a:rPr lang="en-US" sz="2400" dirty="0" smtClean="0"/>
              <a:t>modifications </a:t>
            </a:r>
            <a:r>
              <a:rPr lang="en-US" sz="2400" dirty="0"/>
              <a:t>of the screening test systems; </a:t>
            </a:r>
            <a:endParaRPr lang="en-US" sz="2400" dirty="0" smtClean="0"/>
          </a:p>
          <a:p>
            <a:r>
              <a:rPr lang="lt-LT" sz="2400" dirty="0" smtClean="0"/>
              <a:t>     </a:t>
            </a:r>
            <a:r>
              <a:rPr lang="en-US" sz="2400" dirty="0" smtClean="0"/>
              <a:t>re-testing </a:t>
            </a:r>
            <a:r>
              <a:rPr lang="en-US" sz="2400" dirty="0"/>
              <a:t>and follow-up procedures; </a:t>
            </a:r>
            <a:endParaRPr lang="en-US" sz="2400" dirty="0" smtClean="0"/>
          </a:p>
          <a:p>
            <a:r>
              <a:rPr lang="lt-LT" sz="2400" dirty="0" smtClean="0"/>
              <a:t>     </a:t>
            </a:r>
            <a:r>
              <a:rPr lang="en-US" sz="2400" dirty="0" smtClean="0"/>
              <a:t>management strategies</a:t>
            </a:r>
            <a:r>
              <a:rPr lang="en-US" sz="2400" dirty="0"/>
              <a:t>; </a:t>
            </a:r>
            <a:endParaRPr lang="en-US" sz="2400" dirty="0" smtClean="0"/>
          </a:p>
          <a:p>
            <a:r>
              <a:rPr lang="lt-LT" sz="2400" dirty="0" smtClean="0"/>
              <a:t>     </a:t>
            </a:r>
            <a:r>
              <a:rPr lang="en-US" sz="2400" dirty="0" smtClean="0"/>
              <a:t>and </a:t>
            </a:r>
            <a:r>
              <a:rPr lang="en-US" sz="2400" dirty="0"/>
              <a:t>documentation, registration, monitoring and evaluation. </a:t>
            </a:r>
            <a:endParaRPr lang="en-US" sz="24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7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330" y="188640"/>
            <a:ext cx="7773338" cy="650242"/>
          </a:xfrm>
        </p:spPr>
        <p:txBody>
          <a:bodyPr/>
          <a:lstStyle/>
          <a:p>
            <a:r>
              <a:rPr lang="lt-LT" b="1" dirty="0"/>
              <a:t>COST-EFFECTIVENESS (</a:t>
            </a:r>
            <a:r>
              <a:rPr lang="lt-LT" b="1" dirty="0" smtClean="0"/>
              <a:t>I</a:t>
            </a:r>
            <a:r>
              <a:rPr lang="en-US" b="1" dirty="0" smtClean="0"/>
              <a:t>I</a:t>
            </a:r>
            <a:r>
              <a:rPr lang="lt-LT" dirty="0" smtClean="0"/>
              <a:t>)</a:t>
            </a:r>
            <a:endParaRPr lang="lt-LT" dirty="0"/>
          </a:p>
        </p:txBody>
      </p:sp>
      <p:sp>
        <p:nvSpPr>
          <p:cNvPr id="3" name="Turinio vietos rezervavimo ženklas 2"/>
          <p:cNvSpPr>
            <a:spLocks noGrp="1"/>
          </p:cNvSpPr>
          <p:nvPr>
            <p:ph sz="quarter" idx="13"/>
          </p:nvPr>
        </p:nvSpPr>
        <p:spPr>
          <a:xfrm>
            <a:off x="659037" y="1196752"/>
            <a:ext cx="7772870" cy="3168351"/>
          </a:xfrm>
        </p:spPr>
        <p:txBody>
          <a:bodyPr>
            <a:normAutofit/>
          </a:bodyPr>
          <a:lstStyle/>
          <a:p>
            <a:r>
              <a:rPr lang="en-US" sz="2400" u="sng" dirty="0"/>
              <a:t>Computer simulation packages </a:t>
            </a:r>
            <a:r>
              <a:rPr lang="en-US" sz="2400" dirty="0"/>
              <a:t>such as </a:t>
            </a:r>
            <a:r>
              <a:rPr lang="en-US" sz="2400" u="sng" dirty="0"/>
              <a:t>MISCAN, </a:t>
            </a:r>
            <a:r>
              <a:rPr lang="en-US" sz="2400" dirty="0"/>
              <a:t>developed by the </a:t>
            </a:r>
            <a:r>
              <a:rPr lang="en-US" sz="2400" u="sng" dirty="0"/>
              <a:t>Erasmus University in Rotterdam </a:t>
            </a:r>
            <a:r>
              <a:rPr lang="en-US" sz="2400" dirty="0"/>
              <a:t>(The Netherlands), and other modelling techniques based on Markov and Monte Carlo computer models have been employed in cost-effectiveness analysis.</a:t>
            </a:r>
          </a:p>
          <a:p>
            <a:endParaRPr lang="lt-LT" dirty="0"/>
          </a:p>
        </p:txBody>
      </p:sp>
      <p:pic>
        <p:nvPicPr>
          <p:cNvPr id="4" name="Paveikslėlis 3"/>
          <p:cNvPicPr>
            <a:picLocks noChangeAspect="1"/>
          </p:cNvPicPr>
          <p:nvPr/>
        </p:nvPicPr>
        <p:blipFill>
          <a:blip r:embed="rId2"/>
          <a:stretch>
            <a:fillRect/>
          </a:stretch>
        </p:blipFill>
        <p:spPr>
          <a:xfrm>
            <a:off x="4417726" y="3487146"/>
            <a:ext cx="4699789" cy="3356992"/>
          </a:xfrm>
          <a:prstGeom prst="rect">
            <a:avLst/>
          </a:prstGeom>
        </p:spPr>
      </p:pic>
    </p:spTree>
    <p:extLst>
      <p:ext uri="{BB962C8B-B14F-4D97-AF65-F5344CB8AC3E}">
        <p14:creationId xmlns:p14="http://schemas.microsoft.com/office/powerpoint/2010/main" val="32448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7" y="701817"/>
            <a:ext cx="8229600" cy="473720"/>
          </a:xfrm>
        </p:spPr>
        <p:txBody>
          <a:bodyPr>
            <a:normAutofit fontScale="90000"/>
          </a:bodyPr>
          <a:lstStyle/>
          <a:p>
            <a:r>
              <a:rPr lang="en-US" sz="3200" b="1" dirty="0" smtClean="0"/>
              <a:t>KEY PERFORMANCE INDICATORS (I)</a:t>
            </a:r>
            <a:endParaRPr lang="en-US" sz="3200" b="1" dirty="0"/>
          </a:p>
        </p:txBody>
      </p:sp>
      <p:sp>
        <p:nvSpPr>
          <p:cNvPr id="3" name="Content Placeholder 2"/>
          <p:cNvSpPr>
            <a:spLocks noGrp="1"/>
          </p:cNvSpPr>
          <p:nvPr>
            <p:ph sz="quarter" idx="13"/>
          </p:nvPr>
        </p:nvSpPr>
        <p:spPr>
          <a:xfrm>
            <a:off x="90709" y="1318063"/>
            <a:ext cx="8784976" cy="5256584"/>
          </a:xfrm>
        </p:spPr>
        <p:txBody>
          <a:bodyPr>
            <a:noAutofit/>
          </a:bodyPr>
          <a:lstStyle/>
          <a:p>
            <a:pPr algn="just"/>
            <a:r>
              <a:rPr lang="en-US" sz="2400" dirty="0"/>
              <a:t>K</a:t>
            </a:r>
            <a:r>
              <a:rPr lang="en-US" sz="2400" dirty="0" smtClean="0"/>
              <a:t>ey </a:t>
            </a:r>
            <a:r>
              <a:rPr lang="en-US" sz="2400" dirty="0"/>
              <a:t>performance indicators is provided for monitoring the screening process and </a:t>
            </a:r>
            <a:r>
              <a:rPr lang="en-US" sz="2400" b="1" u="sng" dirty="0"/>
              <a:t>for </a:t>
            </a:r>
            <a:r>
              <a:rPr lang="en-US" sz="2400" b="1" u="sng" dirty="0" smtClean="0"/>
              <a:t>identifying and </a:t>
            </a:r>
            <a:r>
              <a:rPr lang="en-US" sz="2400" b="1" u="sng" dirty="0"/>
              <a:t>reacting to potential problems</a:t>
            </a:r>
            <a:r>
              <a:rPr lang="en-US" sz="2400" b="1" dirty="0"/>
              <a:t> at an early time. </a:t>
            </a:r>
            <a:endParaRPr lang="en-US" sz="2400" b="1" dirty="0" smtClean="0"/>
          </a:p>
          <a:p>
            <a:pPr algn="just"/>
            <a:r>
              <a:rPr lang="en-US" sz="2400" dirty="0" smtClean="0"/>
              <a:t>The </a:t>
            </a:r>
            <a:r>
              <a:rPr lang="en-US" sz="2400" dirty="0"/>
              <a:t>indicators address aspects of </a:t>
            </a:r>
            <a:r>
              <a:rPr lang="en-US" sz="2400" dirty="0" smtClean="0"/>
              <a:t>the screening </a:t>
            </a:r>
            <a:r>
              <a:rPr lang="en-US" sz="2400" dirty="0"/>
              <a:t>process which influence the impact, as well as </a:t>
            </a:r>
            <a:r>
              <a:rPr lang="en-US" sz="2400" u="sng" dirty="0"/>
              <a:t>the human and financial costs of screening</a:t>
            </a:r>
            <a:r>
              <a:rPr lang="en-US" sz="2400" u="sng" dirty="0" smtClean="0"/>
              <a:t>.</a:t>
            </a:r>
            <a:endParaRPr lang="en-US" sz="2400" u="sng"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560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7504" y="116632"/>
            <a:ext cx="7773338" cy="650242"/>
          </a:xfrm>
        </p:spPr>
        <p:txBody>
          <a:bodyPr>
            <a:normAutofit/>
          </a:bodyPr>
          <a:lstStyle/>
          <a:p>
            <a:r>
              <a:rPr lang="lt-LT" sz="3200" dirty="0"/>
              <a:t>KEY PERFORMANCE INDICATORS (</a:t>
            </a:r>
            <a:r>
              <a:rPr lang="lt-LT" sz="3200" dirty="0" smtClean="0"/>
              <a:t>I</a:t>
            </a:r>
            <a:r>
              <a:rPr lang="en-US" sz="3200" dirty="0" smtClean="0"/>
              <a:t>I</a:t>
            </a:r>
            <a:r>
              <a:rPr lang="lt-LT" sz="3200" dirty="0" smtClean="0"/>
              <a:t>)</a:t>
            </a:r>
            <a:endParaRPr lang="lt-LT" sz="3200" dirty="0"/>
          </a:p>
        </p:txBody>
      </p:sp>
      <p:sp>
        <p:nvSpPr>
          <p:cNvPr id="3" name="Turinio vietos rezervavimo ženklas 2"/>
          <p:cNvSpPr>
            <a:spLocks noGrp="1"/>
          </p:cNvSpPr>
          <p:nvPr>
            <p:ph sz="quarter" idx="13"/>
          </p:nvPr>
        </p:nvSpPr>
        <p:spPr>
          <a:xfrm>
            <a:off x="251520" y="908720"/>
            <a:ext cx="8496944" cy="5688632"/>
          </a:xfrm>
        </p:spPr>
        <p:txBody>
          <a:bodyPr>
            <a:normAutofit fontScale="85000" lnSpcReduction="10000"/>
          </a:bodyPr>
          <a:lstStyle/>
          <a:p>
            <a:pPr marL="0" indent="0">
              <a:buNone/>
            </a:pPr>
            <a:r>
              <a:rPr lang="en-US" b="1" dirty="0"/>
              <a:t>Three groups of indicators can be distinguished:</a:t>
            </a:r>
          </a:p>
          <a:p>
            <a:r>
              <a:rPr lang="en-US" b="1" dirty="0"/>
              <a:t>Screening intensity. </a:t>
            </a:r>
            <a:r>
              <a:rPr lang="en-US" dirty="0"/>
              <a:t>The proportion of the target population actually screened within the recommended interval is the main determinant of the success of a screening </a:t>
            </a:r>
            <a:r>
              <a:rPr lang="en-US" dirty="0" err="1"/>
              <a:t>programme</a:t>
            </a:r>
            <a:r>
              <a:rPr lang="en-US" dirty="0"/>
              <a:t>. Indicators include: </a:t>
            </a:r>
            <a:r>
              <a:rPr lang="en-US" dirty="0" err="1"/>
              <a:t>programme</a:t>
            </a:r>
            <a:r>
              <a:rPr lang="en-US" dirty="0"/>
              <a:t> extension, compliance with invitation, coverage, and smear consumption.</a:t>
            </a:r>
          </a:p>
          <a:p>
            <a:r>
              <a:rPr lang="en-US" b="1" dirty="0"/>
              <a:t>Screening test performance. </a:t>
            </a:r>
            <a:r>
              <a:rPr lang="en-US" dirty="0"/>
              <a:t>Essential indicators include the referral rates for repeat cytology and for colposcopy, as well as the positive predictive value of referral for colposcopy, the specificity of the screening test, and the rate of detection of histologically confirmed CIN.</a:t>
            </a:r>
          </a:p>
          <a:p>
            <a:r>
              <a:rPr lang="en-US" b="1" dirty="0"/>
              <a:t>Diagnostic assessment and treatment. </a:t>
            </a:r>
            <a:r>
              <a:rPr lang="en-US" dirty="0"/>
              <a:t>Indicators include compliance to referral for repeat cytology and for colposcopy; treatment of high-grade lesions is also an essential performance indicator. The proportion of women </a:t>
            </a:r>
            <a:r>
              <a:rPr lang="en-US" dirty="0" err="1"/>
              <a:t>hysterectomised</a:t>
            </a:r>
            <a:r>
              <a:rPr lang="en-US" dirty="0"/>
              <a:t> for CIN serves as an indicator of extreme over-treatment. </a:t>
            </a:r>
            <a:endParaRPr lang="lt-LT" dirty="0"/>
          </a:p>
        </p:txBody>
      </p:sp>
    </p:spTree>
    <p:extLst>
      <p:ext uri="{BB962C8B-B14F-4D97-AF65-F5344CB8AC3E}">
        <p14:creationId xmlns:p14="http://schemas.microsoft.com/office/powerpoint/2010/main" val="12458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68760"/>
            <a:ext cx="810750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1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7" y="2996952"/>
            <a:ext cx="8229600" cy="443354"/>
          </a:xfrm>
        </p:spPr>
        <p:txBody>
          <a:bodyPr>
            <a:normAutofit fontScale="90000"/>
          </a:bodyPr>
          <a:lstStyle/>
          <a:p>
            <a:r>
              <a:rPr lang="en-US" sz="3200" b="1" dirty="0" smtClean="0"/>
              <a:t/>
            </a:r>
            <a:br>
              <a:rPr lang="en-US" sz="3200" b="1" dirty="0" smtClean="0"/>
            </a:br>
            <a:r>
              <a:rPr lang="en-US" sz="3200" dirty="0" smtClean="0"/>
              <a:t>SCREENING INTENSITY INDICATORS</a:t>
            </a:r>
            <a:r>
              <a:rPr lang="lt-LT" sz="3200" dirty="0" smtClean="0"/>
              <a:t> (I)</a:t>
            </a:r>
            <a:r>
              <a:rPr lang="en-US" sz="3200" dirty="0"/>
              <a:t/>
            </a:r>
            <a:br>
              <a:rPr lang="en-US" sz="3200" dirty="0"/>
            </a:b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18" y="3717032"/>
            <a:ext cx="8589564" cy="262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32" y="578258"/>
            <a:ext cx="8615941" cy="2585323"/>
          </a:xfrm>
          <a:prstGeom prst="rect">
            <a:avLst/>
          </a:prstGeom>
          <a:noFill/>
        </p:spPr>
        <p:txBody>
          <a:bodyPr wrap="square" rtlCol="0">
            <a:spAutoFit/>
          </a:bodyPr>
          <a:lstStyle/>
          <a:p>
            <a:r>
              <a:rPr lang="en-US" sz="2400" b="1" dirty="0" smtClean="0"/>
              <a:t>SCREENING INTENSITY. </a:t>
            </a:r>
            <a:r>
              <a:rPr lang="en-US" sz="2400" dirty="0" smtClean="0"/>
              <a:t>THE PROPORTION OF THE TARGET POPULATION ACTUALLY SCREENED WITHIN THE RECOMMENDED INTERVAL IS THE MAIN DETERMINANT OF THE SUCCESS OF A SCREENING PROGRAMME. </a:t>
            </a:r>
          </a:p>
          <a:p>
            <a:r>
              <a:rPr lang="en-US" sz="2400" u="sng" dirty="0" smtClean="0"/>
              <a:t>INDICATORS INCLUDE: PROGRAMME EXTENSION, COMPLIANCE WITH INVITATION, COVERAGE, AND SMEAR CONSUMPTION.</a:t>
            </a:r>
            <a:r>
              <a:rPr lang="en-US" dirty="0" smtClean="0"/>
              <a:t/>
            </a:r>
            <a:br>
              <a:rPr lang="en-US" dirty="0" smtClean="0"/>
            </a:br>
            <a:endParaRPr lang="lt-LT" dirty="0"/>
          </a:p>
        </p:txBody>
      </p:sp>
    </p:spTree>
    <p:extLst>
      <p:ext uri="{BB962C8B-B14F-4D97-AF65-F5344CB8AC3E}">
        <p14:creationId xmlns:p14="http://schemas.microsoft.com/office/powerpoint/2010/main" val="3577469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70682"/>
            <a:ext cx="7773338" cy="1596177"/>
          </a:xfrm>
        </p:spPr>
        <p:txBody>
          <a:bodyPr>
            <a:normAutofit/>
          </a:bodyPr>
          <a:lstStyle/>
          <a:p>
            <a:r>
              <a:rPr lang="en-US" sz="3200" dirty="0"/>
              <a:t>Screening intensity </a:t>
            </a:r>
            <a:r>
              <a:rPr lang="en-US" sz="3200" dirty="0" smtClean="0"/>
              <a:t>indicators</a:t>
            </a:r>
            <a:r>
              <a:rPr lang="lt-LT" sz="3200" dirty="0" smtClean="0"/>
              <a:t> (ii)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412776"/>
            <a:ext cx="903958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99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7" y="6758"/>
            <a:ext cx="8229600" cy="1143000"/>
          </a:xfrm>
        </p:spPr>
        <p:txBody>
          <a:bodyPr>
            <a:normAutofit/>
          </a:bodyPr>
          <a:lstStyle/>
          <a:p>
            <a:r>
              <a:rPr lang="en-US" sz="3200" dirty="0"/>
              <a:t>Screening intensity </a:t>
            </a:r>
            <a:r>
              <a:rPr lang="en-US" sz="3200" dirty="0" smtClean="0"/>
              <a:t>indicators</a:t>
            </a:r>
            <a:r>
              <a:rPr lang="lt-LT" sz="3200" dirty="0" smtClean="0"/>
              <a:t> (III)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94" y="6153425"/>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55" y="1038225"/>
            <a:ext cx="8762589" cy="54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99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088" y="260350"/>
            <a:ext cx="8602662" cy="6408738"/>
          </a:xfrm>
        </p:spPr>
      </p:pic>
    </p:spTree>
    <p:extLst>
      <p:ext uri="{BB962C8B-B14F-4D97-AF65-F5344CB8AC3E}">
        <p14:creationId xmlns:p14="http://schemas.microsoft.com/office/powerpoint/2010/main" val="2044067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intensity </a:t>
            </a:r>
            <a:r>
              <a:rPr lang="en-US" sz="3200" dirty="0" smtClean="0"/>
              <a:t>indicators</a:t>
            </a:r>
            <a:r>
              <a:rPr lang="lt-LT" sz="3200" dirty="0" smtClean="0"/>
              <a:t> (IV)</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00809"/>
            <a:ext cx="870296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1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intensity </a:t>
            </a:r>
            <a:r>
              <a:rPr lang="en-US" sz="3200" dirty="0" smtClean="0"/>
              <a:t>indicators</a:t>
            </a:r>
            <a:r>
              <a:rPr lang="lt-LT" sz="3200" dirty="0" smtClean="0"/>
              <a:t> (V)</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97" y="1988840"/>
            <a:ext cx="825691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1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51" y="108721"/>
            <a:ext cx="7433433" cy="1160040"/>
          </a:xfrm>
        </p:spPr>
        <p:txBody>
          <a:bodyPr>
            <a:normAutofit/>
          </a:bodyPr>
          <a:lstStyle/>
          <a:p>
            <a:r>
              <a:rPr lang="en-US" sz="3200" dirty="0"/>
              <a:t>Screening intensity </a:t>
            </a:r>
            <a:r>
              <a:rPr lang="en-US" sz="3200" dirty="0" smtClean="0"/>
              <a:t>indicators</a:t>
            </a:r>
            <a:r>
              <a:rPr lang="lt-LT" sz="3200" dirty="0" smtClean="0"/>
              <a:t> (VI)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30711"/>
            <a:ext cx="840831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4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9334"/>
            <a:ext cx="7773338" cy="988892"/>
          </a:xfrm>
        </p:spPr>
        <p:txBody>
          <a:bodyPr>
            <a:normAutofit/>
          </a:bodyPr>
          <a:lstStyle/>
          <a:p>
            <a:r>
              <a:rPr lang="en-US" sz="3200" dirty="0"/>
              <a:t>Screening test </a:t>
            </a:r>
            <a:r>
              <a:rPr lang="en-US" sz="3200" dirty="0" smtClean="0"/>
              <a:t>performance indicators</a:t>
            </a:r>
            <a:r>
              <a:rPr lang="lt-LT" sz="3200" dirty="0" smtClean="0"/>
              <a:t> (I)</a:t>
            </a:r>
            <a:endParaRPr lang="en-US" sz="3200" dirty="0"/>
          </a:p>
        </p:txBody>
      </p:sp>
      <p:sp>
        <p:nvSpPr>
          <p:cNvPr id="3" name="Content Placeholder 2"/>
          <p:cNvSpPr>
            <a:spLocks noGrp="1"/>
          </p:cNvSpPr>
          <p:nvPr>
            <p:ph sz="quarter" idx="13"/>
          </p:nvPr>
        </p:nvSpPr>
        <p:spPr>
          <a:xfrm>
            <a:off x="179512" y="1037402"/>
            <a:ext cx="8856984" cy="2319590"/>
          </a:xfrm>
        </p:spPr>
        <p:txBody>
          <a:bodyPr>
            <a:noAutofit/>
          </a:bodyPr>
          <a:lstStyle/>
          <a:p>
            <a:pPr algn="just"/>
            <a:r>
              <a:rPr lang="en-US" sz="2400" b="1" dirty="0"/>
              <a:t>Essential indicators </a:t>
            </a:r>
            <a:r>
              <a:rPr lang="en-US" sz="2400" dirty="0"/>
              <a:t>include the referral rates for </a:t>
            </a:r>
            <a:r>
              <a:rPr lang="en-US" sz="2400" dirty="0" smtClean="0"/>
              <a:t>repeat cytology </a:t>
            </a:r>
            <a:r>
              <a:rPr lang="en-US" sz="2400" dirty="0"/>
              <a:t>and for colposcopy, as well as the positive predictive value of referral for </a:t>
            </a:r>
            <a:r>
              <a:rPr lang="en-US" sz="2400" dirty="0" smtClean="0"/>
              <a:t>colposcopy, the </a:t>
            </a:r>
            <a:r>
              <a:rPr lang="en-US" sz="2400" dirty="0"/>
              <a:t>specificity of the screening test, and the rate of detection of histologically </a:t>
            </a:r>
            <a:r>
              <a:rPr lang="en-US" sz="2400" dirty="0" smtClean="0"/>
              <a:t>confirmed CIN</a:t>
            </a:r>
            <a:r>
              <a:rPr lang="en-US" sz="2400"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18119"/>
            <a:ext cx="83529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44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a:t>
            </a:r>
            <a:r>
              <a:rPr lang="lt-LT" sz="3200" dirty="0" err="1" smtClean="0"/>
              <a:t>Ii</a:t>
            </a:r>
            <a:r>
              <a:rPr lang="lt-LT" sz="3200" dirty="0" smtClean="0"/>
              <a:t>)</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16" y="2368494"/>
            <a:ext cx="8801768" cy="273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(iii)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7" y="2381094"/>
            <a:ext cx="842064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7" y="-16793"/>
            <a:ext cx="8229600" cy="874043"/>
          </a:xfrm>
        </p:spPr>
        <p:txBody>
          <a:bodyPr>
            <a:normAutofit fontScale="90000"/>
          </a:bodyPr>
          <a:lstStyle/>
          <a:p>
            <a:r>
              <a:rPr lang="en-GB" sz="3600" b="1" dirty="0" smtClean="0"/>
              <a:t>EVALUATION OF CANCER SCREENING</a:t>
            </a:r>
            <a:endParaRPr lang="en-US" sz="3600" dirty="0"/>
          </a:p>
        </p:txBody>
      </p:sp>
      <p:sp>
        <p:nvSpPr>
          <p:cNvPr id="3" name="Content Placeholder 2"/>
          <p:cNvSpPr>
            <a:spLocks noGrp="1"/>
          </p:cNvSpPr>
          <p:nvPr>
            <p:ph sz="quarter" idx="13"/>
          </p:nvPr>
        </p:nvSpPr>
        <p:spPr>
          <a:xfrm>
            <a:off x="368397" y="1060076"/>
            <a:ext cx="8229600" cy="5537276"/>
          </a:xfrm>
        </p:spPr>
        <p:txBody>
          <a:bodyPr>
            <a:noAutofit/>
          </a:bodyPr>
          <a:lstStyle/>
          <a:p>
            <a:pPr algn="just"/>
            <a:r>
              <a:rPr lang="en-GB" sz="2400" dirty="0" smtClean="0">
                <a:latin typeface="Tw Cen MT" panose="020B0602020104020603" pitchFamily="34" charset="0"/>
                <a:cs typeface="Calibri" panose="020F0502020204030204" pitchFamily="34" charset="0"/>
              </a:rPr>
              <a:t>Evaluation </a:t>
            </a:r>
            <a:r>
              <a:rPr lang="en-GB" sz="2400" dirty="0">
                <a:latin typeface="Tw Cen MT" panose="020B0602020104020603" pitchFamily="34" charset="0"/>
                <a:cs typeface="Calibri" panose="020F0502020204030204" pitchFamily="34" charset="0"/>
              </a:rPr>
              <a:t>of cancer screening programmes involves </a:t>
            </a:r>
            <a:r>
              <a:rPr lang="en-GB" sz="2400" b="1" u="sng" dirty="0">
                <a:latin typeface="Tw Cen MT" panose="020B0602020104020603" pitchFamily="34" charset="0"/>
                <a:cs typeface="Calibri" panose="020F0502020204030204" pitchFamily="34" charset="0"/>
              </a:rPr>
              <a:t>analyses of process and outcome</a:t>
            </a:r>
            <a:r>
              <a:rPr lang="en-GB" sz="2400" b="1" dirty="0">
                <a:latin typeface="Tw Cen MT" panose="020B0602020104020603" pitchFamily="34" charset="0"/>
                <a:cs typeface="Calibri" panose="020F0502020204030204" pitchFamily="34" charset="0"/>
              </a:rPr>
              <a:t>. </a:t>
            </a:r>
            <a:endParaRPr lang="lt-LT" sz="2400" b="1" dirty="0" smtClean="0">
              <a:latin typeface="Tw Cen MT" panose="020B0602020104020603" pitchFamily="34" charset="0"/>
              <a:cs typeface="Calibri" panose="020F0502020204030204" pitchFamily="34" charset="0"/>
            </a:endParaRPr>
          </a:p>
          <a:p>
            <a:pPr algn="just"/>
            <a:endParaRPr lang="en-GB" sz="2400" dirty="0" smtClean="0">
              <a:latin typeface="Tw Cen MT" panose="020B0602020104020603" pitchFamily="34" charset="0"/>
              <a:cs typeface="Calibri" panose="020F0502020204030204" pitchFamily="34" charset="0"/>
            </a:endParaRPr>
          </a:p>
          <a:p>
            <a:pPr algn="just"/>
            <a:r>
              <a:rPr lang="en-GB" sz="2400" u="sng" dirty="0" smtClean="0">
                <a:latin typeface="Tw Cen MT" panose="020B0602020104020603" pitchFamily="34" charset="0"/>
                <a:cs typeface="Calibri" panose="020F0502020204030204" pitchFamily="34" charset="0"/>
              </a:rPr>
              <a:t>Reduction </a:t>
            </a:r>
            <a:r>
              <a:rPr lang="en-GB" sz="2400" u="sng" dirty="0">
                <a:latin typeface="Tw Cen MT" panose="020B0602020104020603" pitchFamily="34" charset="0"/>
                <a:cs typeface="Calibri" panose="020F0502020204030204" pitchFamily="34" charset="0"/>
              </a:rPr>
              <a:t>in disease-specific mortality</a:t>
            </a:r>
            <a:r>
              <a:rPr lang="en-GB" sz="2400" dirty="0">
                <a:latin typeface="Tw Cen MT" panose="020B0602020104020603" pitchFamily="34" charset="0"/>
                <a:cs typeface="Calibri" panose="020F0502020204030204" pitchFamily="34" charset="0"/>
              </a:rPr>
              <a:t>, being the primary purpose of screening, is the outcome of choice for studies of effectiveness</a:t>
            </a:r>
            <a:r>
              <a:rPr lang="en-GB" sz="2400" dirty="0" smtClean="0">
                <a:latin typeface="Tw Cen MT" panose="020B0602020104020603" pitchFamily="34" charset="0"/>
                <a:cs typeface="Calibri" panose="020F0502020204030204" pitchFamily="34" charset="0"/>
              </a:rPr>
              <a:t>.</a:t>
            </a:r>
            <a:endParaRPr lang="lt-LT" sz="2400" dirty="0" smtClean="0">
              <a:latin typeface="Tw Cen MT" panose="020B0602020104020603" pitchFamily="34" charset="0"/>
              <a:cs typeface="Calibri" panose="020F0502020204030204" pitchFamily="34" charset="0"/>
            </a:endParaRPr>
          </a:p>
          <a:p>
            <a:pPr marL="0" indent="0" algn="just">
              <a:buNone/>
            </a:pPr>
            <a:r>
              <a:rPr lang="en-GB" sz="2400" dirty="0" smtClean="0">
                <a:latin typeface="Tw Cen MT" panose="020B0602020104020603" pitchFamily="34" charset="0"/>
                <a:cs typeface="Calibri" panose="020F0502020204030204" pitchFamily="34" charset="0"/>
              </a:rPr>
              <a:t> </a:t>
            </a:r>
          </a:p>
          <a:p>
            <a:pPr algn="just"/>
            <a:r>
              <a:rPr lang="lt-LT" sz="2400" dirty="0" smtClean="0">
                <a:latin typeface="Tw Cen MT" panose="020B0602020104020603" pitchFamily="34" charset="0"/>
                <a:cs typeface="Calibri" panose="020F0502020204030204" pitchFamily="34" charset="0"/>
              </a:rPr>
              <a:t>Data</a:t>
            </a:r>
            <a:r>
              <a:rPr lang="en-GB" sz="2400" dirty="0" smtClean="0">
                <a:latin typeface="Tw Cen MT" panose="020B0602020104020603" pitchFamily="34" charset="0"/>
                <a:cs typeface="Calibri" panose="020F0502020204030204" pitchFamily="34" charset="0"/>
              </a:rPr>
              <a:t> </a:t>
            </a:r>
            <a:r>
              <a:rPr lang="en-GB" sz="2400" dirty="0">
                <a:latin typeface="Tw Cen MT" panose="020B0602020104020603" pitchFamily="34" charset="0"/>
                <a:cs typeface="Calibri" panose="020F0502020204030204" pitchFamily="34" charset="0"/>
              </a:rPr>
              <a:t>must be made publicly available on a regular basis, i.e</a:t>
            </a:r>
            <a:r>
              <a:rPr lang="en-GB" sz="2400" b="1" dirty="0">
                <a:latin typeface="Tw Cen MT" panose="020B0602020104020603" pitchFamily="34" charset="0"/>
                <a:cs typeface="Calibri" panose="020F0502020204030204" pitchFamily="34" charset="0"/>
              </a:rPr>
              <a:t>., </a:t>
            </a:r>
            <a:r>
              <a:rPr lang="en-GB" sz="2400" b="1" u="sng" dirty="0">
                <a:latin typeface="Tw Cen MT" panose="020B0602020104020603" pitchFamily="34" charset="0"/>
                <a:cs typeface="Calibri" panose="020F0502020204030204" pitchFamily="34" charset="0"/>
              </a:rPr>
              <a:t>annually, and over longer periods of time </a:t>
            </a:r>
            <a:r>
              <a:rPr lang="en-GB" sz="2400" b="1" dirty="0">
                <a:latin typeface="Tw Cen MT" panose="020B0602020104020603" pitchFamily="34" charset="0"/>
                <a:cs typeface="Calibri" panose="020F0502020204030204" pitchFamily="34" charset="0"/>
              </a:rPr>
              <a:t>at the </a:t>
            </a:r>
            <a:r>
              <a:rPr lang="en-GB" sz="2400" b="1" u="sng" dirty="0">
                <a:latin typeface="Tw Cen MT" panose="020B0602020104020603" pitchFamily="34" charset="0"/>
                <a:cs typeface="Calibri" panose="020F0502020204030204" pitchFamily="34" charset="0"/>
              </a:rPr>
              <a:t>local/regional, national and European level</a:t>
            </a:r>
            <a:r>
              <a:rPr lang="en-GB" sz="2400" b="1" dirty="0">
                <a:latin typeface="Tw Cen MT" panose="020B0602020104020603" pitchFamily="34" charset="0"/>
                <a:cs typeface="Calibri" panose="020F0502020204030204" pitchFamily="34" charset="0"/>
              </a:rPr>
              <a:t>.</a:t>
            </a:r>
            <a:endParaRPr lang="en-US" sz="2400" b="1" dirty="0">
              <a:latin typeface="Tw Cen MT" panose="020B0602020104020603" pitchFamily="34" charset="0"/>
              <a:cs typeface="Calibri" panose="020F0502020204030204" pitchFamily="34" charset="0"/>
            </a:endParaRPr>
          </a:p>
          <a:p>
            <a:pPr algn="just"/>
            <a:endParaRPr lang="en-US" sz="2400" dirty="0">
              <a:latin typeface="Tw Cen MT" panose="020B0602020104020603" pitchFamily="34" charset="0"/>
              <a:cs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6093296"/>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8317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(iv)</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36" y="2674662"/>
            <a:ext cx="8631753" cy="241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(v)</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37" y="2407855"/>
            <a:ext cx="865732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(vi)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64" y="2281464"/>
            <a:ext cx="840873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(vii)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01" y="2376013"/>
            <a:ext cx="888299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Screening test </a:t>
            </a:r>
            <a:r>
              <a:rPr lang="en-US" sz="3200" dirty="0" smtClean="0"/>
              <a:t>performance indicators</a:t>
            </a:r>
            <a:r>
              <a:rPr lang="lt-LT" sz="3200" dirty="0" smtClean="0"/>
              <a:t> (viii)</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97" y="2376013"/>
            <a:ext cx="847434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21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45" y="129605"/>
            <a:ext cx="7773338" cy="722250"/>
          </a:xfrm>
        </p:spPr>
        <p:txBody>
          <a:bodyPr>
            <a:normAutofit/>
          </a:bodyPr>
          <a:lstStyle/>
          <a:p>
            <a:r>
              <a:rPr lang="en-US" sz="3600" b="1" dirty="0"/>
              <a:t>Reporting </a:t>
            </a:r>
            <a:r>
              <a:rPr lang="en-US" sz="3600" b="1" dirty="0" smtClean="0"/>
              <a:t>guidelines (I)</a:t>
            </a:r>
            <a:endParaRPr lang="en-US" sz="3600" b="1" dirty="0"/>
          </a:p>
        </p:txBody>
      </p:sp>
      <p:sp>
        <p:nvSpPr>
          <p:cNvPr id="3" name="Content Placeholder 2"/>
          <p:cNvSpPr>
            <a:spLocks noGrp="1"/>
          </p:cNvSpPr>
          <p:nvPr>
            <p:ph sz="quarter" idx="13"/>
          </p:nvPr>
        </p:nvSpPr>
        <p:spPr>
          <a:xfrm>
            <a:off x="107504" y="1027434"/>
            <a:ext cx="8784975" cy="5353894"/>
          </a:xfrm>
        </p:spPr>
        <p:txBody>
          <a:bodyPr>
            <a:normAutofit fontScale="62500" lnSpcReduction="20000"/>
          </a:bodyPr>
          <a:lstStyle/>
          <a:p>
            <a:pPr algn="just"/>
            <a:r>
              <a:rPr lang="en-GB" sz="3100" dirty="0"/>
              <a:t>The screening programme </a:t>
            </a:r>
            <a:r>
              <a:rPr lang="en-GB" sz="3100" b="1" dirty="0"/>
              <a:t>managing institution </a:t>
            </a:r>
            <a:r>
              <a:rPr lang="en-GB" sz="3100" dirty="0"/>
              <a:t>has to check data entering quality and </a:t>
            </a:r>
            <a:r>
              <a:rPr lang="en-GB" sz="3100" u="sng" dirty="0"/>
              <a:t>give instructions </a:t>
            </a:r>
            <a:r>
              <a:rPr lang="en-GB" sz="3100" dirty="0"/>
              <a:t>to improve data collection. </a:t>
            </a:r>
            <a:endParaRPr lang="en-GB" sz="3100" dirty="0" smtClean="0"/>
          </a:p>
          <a:p>
            <a:pPr algn="just"/>
            <a:r>
              <a:rPr lang="en-GB" sz="3100" dirty="0" smtClean="0"/>
              <a:t>In </a:t>
            </a:r>
            <a:r>
              <a:rPr lang="en-GB" sz="3100" dirty="0"/>
              <a:t>defined time periods analytical data bases have to be prepared from </a:t>
            </a:r>
            <a:r>
              <a:rPr lang="en-GB" sz="3100" u="sng" dirty="0"/>
              <a:t>the running information system</a:t>
            </a:r>
            <a:r>
              <a:rPr lang="en-GB" sz="3100" dirty="0"/>
              <a:t>. </a:t>
            </a:r>
            <a:endParaRPr lang="en-GB" sz="3100" dirty="0" smtClean="0"/>
          </a:p>
          <a:p>
            <a:pPr algn="just"/>
            <a:r>
              <a:rPr lang="en-GB" sz="3100" dirty="0" smtClean="0"/>
              <a:t>Range </a:t>
            </a:r>
            <a:r>
              <a:rPr lang="en-GB" sz="3100" dirty="0"/>
              <a:t>of activity and quality indicators for </a:t>
            </a:r>
            <a:r>
              <a:rPr lang="en-GB" sz="3100" u="sng" dirty="0"/>
              <a:t>each institution </a:t>
            </a:r>
            <a:r>
              <a:rPr lang="en-GB" sz="3100" dirty="0"/>
              <a:t>involved in screening services provision is monitored by using data entered into the </a:t>
            </a:r>
            <a:r>
              <a:rPr lang="en-GB" sz="3100" u="sng" dirty="0"/>
              <a:t>centralised information system</a:t>
            </a:r>
            <a:r>
              <a:rPr lang="en-GB" sz="3100" dirty="0"/>
              <a:t> along with the activity performed. </a:t>
            </a:r>
            <a:endParaRPr lang="en-GB" sz="3100" dirty="0" smtClean="0"/>
          </a:p>
          <a:p>
            <a:pPr algn="just"/>
            <a:r>
              <a:rPr lang="en-GB" sz="3100" b="1" dirty="0" smtClean="0"/>
              <a:t>Tables</a:t>
            </a:r>
            <a:r>
              <a:rPr lang="en-GB" sz="3100" dirty="0" smtClean="0"/>
              <a:t> </a:t>
            </a:r>
            <a:r>
              <a:rPr lang="en-GB" sz="3100" dirty="0"/>
              <a:t>should present the participation in the programme, the main results of testing, and the main detection outcomes. </a:t>
            </a:r>
            <a:endParaRPr lang="en-GB" sz="3100" dirty="0" smtClean="0"/>
          </a:p>
          <a:p>
            <a:pPr algn="just"/>
            <a:r>
              <a:rPr lang="en-GB" sz="3100" dirty="0" smtClean="0"/>
              <a:t>The </a:t>
            </a:r>
            <a:r>
              <a:rPr lang="en-GB" sz="3100" dirty="0"/>
              <a:t>results based on the collected data </a:t>
            </a:r>
            <a:r>
              <a:rPr lang="en-GB" sz="3100" b="1" dirty="0"/>
              <a:t>are presented and compared </a:t>
            </a:r>
            <a:r>
              <a:rPr lang="en-GB" sz="3100" dirty="0"/>
              <a:t>by population groups and geographic areas, and other characteristics. </a:t>
            </a:r>
            <a:endParaRPr lang="en-US" sz="3100" dirty="0"/>
          </a:p>
          <a:p>
            <a:pPr algn="just"/>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6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129" y="55823"/>
            <a:ext cx="7773338" cy="650242"/>
          </a:xfrm>
        </p:spPr>
        <p:txBody>
          <a:bodyPr>
            <a:normAutofit/>
          </a:bodyPr>
          <a:lstStyle/>
          <a:p>
            <a:r>
              <a:rPr lang="en-US" sz="3600" b="1" dirty="0"/>
              <a:t>Reporting </a:t>
            </a:r>
            <a:r>
              <a:rPr lang="en-US" sz="3600" b="1" dirty="0" smtClean="0"/>
              <a:t>guidelines (II)</a:t>
            </a:r>
            <a:endParaRPr lang="en-US" sz="3600" b="1" dirty="0"/>
          </a:p>
        </p:txBody>
      </p:sp>
      <p:sp>
        <p:nvSpPr>
          <p:cNvPr id="3" name="Content Placeholder 2"/>
          <p:cNvSpPr>
            <a:spLocks noGrp="1"/>
          </p:cNvSpPr>
          <p:nvPr>
            <p:ph sz="quarter" idx="13"/>
          </p:nvPr>
        </p:nvSpPr>
        <p:spPr>
          <a:xfrm>
            <a:off x="179512" y="789682"/>
            <a:ext cx="8678443" cy="5879677"/>
          </a:xfrm>
        </p:spPr>
        <p:txBody>
          <a:bodyPr>
            <a:normAutofit fontScale="92500"/>
          </a:bodyPr>
          <a:lstStyle/>
          <a:p>
            <a:pPr>
              <a:lnSpc>
                <a:spcPct val="120000"/>
              </a:lnSpc>
            </a:pPr>
            <a:r>
              <a:rPr lang="en-GB" sz="2400" dirty="0"/>
              <a:t>R</a:t>
            </a:r>
            <a:r>
              <a:rPr lang="en-GB" sz="2400" dirty="0" smtClean="0"/>
              <a:t>eports </a:t>
            </a:r>
            <a:r>
              <a:rPr lang="en-GB" sz="2400" dirty="0"/>
              <a:t>prepared by managing </a:t>
            </a:r>
            <a:r>
              <a:rPr lang="en-GB" sz="2400" dirty="0" smtClean="0"/>
              <a:t>institution:</a:t>
            </a:r>
            <a:endParaRPr lang="en-US" sz="2400" dirty="0"/>
          </a:p>
          <a:p>
            <a:pPr lvl="1">
              <a:lnSpc>
                <a:spcPct val="120000"/>
              </a:lnSpc>
            </a:pPr>
            <a:r>
              <a:rPr lang="en-GB" sz="2400" b="1" dirty="0"/>
              <a:t>annually to the Croatian Health Insurance Fund and the Ministry of </a:t>
            </a:r>
            <a:r>
              <a:rPr lang="en-GB" sz="2400" b="1" dirty="0" smtClean="0"/>
              <a:t>Health;</a:t>
            </a:r>
            <a:endParaRPr lang="en-US" sz="2400" b="1" dirty="0"/>
          </a:p>
          <a:p>
            <a:pPr lvl="1">
              <a:lnSpc>
                <a:spcPct val="120000"/>
              </a:lnSpc>
            </a:pPr>
            <a:r>
              <a:rPr lang="en-GB" sz="2400" b="1" dirty="0"/>
              <a:t>annually to National Committee for organisation, expert monitoring, evaluation and quality control of the NCSP or National steering </a:t>
            </a:r>
            <a:r>
              <a:rPr lang="en-GB" sz="2400" b="1" dirty="0" smtClean="0"/>
              <a:t>board;</a:t>
            </a:r>
            <a:endParaRPr lang="en-US" sz="2400" b="1" dirty="0"/>
          </a:p>
          <a:p>
            <a:pPr lvl="1">
              <a:lnSpc>
                <a:spcPct val="120000"/>
              </a:lnSpc>
            </a:pPr>
            <a:r>
              <a:rPr lang="en-GB" sz="2400" b="1" dirty="0"/>
              <a:t>semi-annual and annual oral reporting to Programme board of </a:t>
            </a:r>
            <a:r>
              <a:rPr lang="en-GB" sz="2400" b="1" dirty="0" smtClean="0"/>
              <a:t>experts;</a:t>
            </a:r>
            <a:endParaRPr lang="en-US" sz="2400" b="1" dirty="0"/>
          </a:p>
          <a:p>
            <a:pPr lvl="1">
              <a:lnSpc>
                <a:spcPct val="120000"/>
              </a:lnSpc>
            </a:pPr>
            <a:r>
              <a:rPr lang="en-GB" sz="2400" b="1" dirty="0"/>
              <a:t>semi-annual and annual reports to the County Public Health Institutes mainly on response rate in different regions with the aim of promoting and supporting communication </a:t>
            </a:r>
            <a:r>
              <a:rPr lang="en-GB" sz="2400" b="1" dirty="0" smtClean="0"/>
              <a:t>activities</a:t>
            </a:r>
            <a:r>
              <a:rPr lang="en-GB" sz="2400" b="1" dirty="0"/>
              <a:t>;</a:t>
            </a:r>
            <a:endParaRPr lang="en-US" sz="24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64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330" y="188640"/>
            <a:ext cx="7773338" cy="650242"/>
          </a:xfrm>
        </p:spPr>
        <p:txBody>
          <a:bodyPr/>
          <a:lstStyle/>
          <a:p>
            <a:r>
              <a:rPr lang="lt-LT" b="1" dirty="0" err="1"/>
              <a:t>Reporting</a:t>
            </a:r>
            <a:r>
              <a:rPr lang="lt-LT" b="1" dirty="0"/>
              <a:t> </a:t>
            </a:r>
            <a:r>
              <a:rPr lang="lt-LT" b="1" dirty="0" err="1"/>
              <a:t>guidelines</a:t>
            </a:r>
            <a:r>
              <a:rPr lang="lt-LT" b="1" dirty="0"/>
              <a:t> (</a:t>
            </a:r>
            <a:r>
              <a:rPr lang="lt-LT" b="1" dirty="0" smtClean="0"/>
              <a:t>II</a:t>
            </a:r>
            <a:r>
              <a:rPr lang="en-US" b="1" dirty="0" smtClean="0"/>
              <a:t>I</a:t>
            </a:r>
            <a:r>
              <a:rPr lang="lt-LT" b="1" dirty="0" smtClean="0"/>
              <a:t>)</a:t>
            </a:r>
            <a:endParaRPr lang="lt-LT" b="1" dirty="0"/>
          </a:p>
        </p:txBody>
      </p:sp>
      <p:sp>
        <p:nvSpPr>
          <p:cNvPr id="3" name="Turinio vietos rezervavimo ženklas 2"/>
          <p:cNvSpPr>
            <a:spLocks noGrp="1"/>
          </p:cNvSpPr>
          <p:nvPr>
            <p:ph sz="quarter" idx="13"/>
          </p:nvPr>
        </p:nvSpPr>
        <p:spPr>
          <a:xfrm>
            <a:off x="395536" y="1052736"/>
            <a:ext cx="8062664" cy="5373216"/>
          </a:xfrm>
        </p:spPr>
        <p:txBody>
          <a:bodyPr>
            <a:normAutofit lnSpcReduction="10000"/>
          </a:bodyPr>
          <a:lstStyle/>
          <a:p>
            <a:r>
              <a:rPr lang="en-US" sz="2400" b="1" dirty="0"/>
              <a:t>performance indicators of each primary care team and personal lists of patients not responding to invitation, or not attending </a:t>
            </a:r>
            <a:r>
              <a:rPr lang="en-US" sz="2400" b="1" dirty="0" smtClean="0"/>
              <a:t>screening; </a:t>
            </a:r>
            <a:endParaRPr lang="en-US" sz="2400" b="1" dirty="0"/>
          </a:p>
          <a:p>
            <a:r>
              <a:rPr lang="en-US" sz="2400" dirty="0"/>
              <a:t>reporting to international </a:t>
            </a:r>
            <a:r>
              <a:rPr lang="en-US" sz="2400" dirty="0" smtClean="0"/>
              <a:t>organizations;</a:t>
            </a:r>
            <a:endParaRPr lang="en-US" sz="2400" dirty="0"/>
          </a:p>
          <a:p>
            <a:r>
              <a:rPr lang="en-US" sz="2400" dirty="0"/>
              <a:t>presentations at professional and other </a:t>
            </a:r>
            <a:r>
              <a:rPr lang="en-US" sz="2400" dirty="0" smtClean="0"/>
              <a:t>meetings; </a:t>
            </a:r>
            <a:endParaRPr lang="en-US" sz="2400" dirty="0"/>
          </a:p>
          <a:p>
            <a:r>
              <a:rPr lang="en-US" sz="2400" dirty="0"/>
              <a:t>information to public and media about </a:t>
            </a:r>
            <a:r>
              <a:rPr lang="en-US" sz="2400" dirty="0" err="1"/>
              <a:t>programme</a:t>
            </a:r>
            <a:r>
              <a:rPr lang="en-US" sz="2400" dirty="0"/>
              <a:t> </a:t>
            </a:r>
            <a:r>
              <a:rPr lang="en-US" sz="2400" dirty="0" smtClean="0"/>
              <a:t>results;</a:t>
            </a:r>
            <a:endParaRPr lang="en-US" sz="2400" dirty="0"/>
          </a:p>
          <a:p>
            <a:r>
              <a:rPr lang="en-US" sz="2400" dirty="0"/>
              <a:t>reporting within the Croatian Institute of Public Health.</a:t>
            </a:r>
          </a:p>
          <a:p>
            <a:endParaRPr lang="lt-LT" dirty="0"/>
          </a:p>
        </p:txBody>
      </p:sp>
    </p:spTree>
    <p:extLst>
      <p:ext uri="{BB962C8B-B14F-4D97-AF65-F5344CB8AC3E}">
        <p14:creationId xmlns:p14="http://schemas.microsoft.com/office/powerpoint/2010/main" val="1925134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251520" y="1268760"/>
            <a:ext cx="8595887" cy="4584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4340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475656" y="1412776"/>
            <a:ext cx="6096000" cy="4067175"/>
          </a:xfrm>
          <a:prstGeom prst="rect">
            <a:avLst/>
          </a:prstGeom>
        </p:spPr>
      </p:pic>
    </p:spTree>
    <p:extLst>
      <p:ext uri="{BB962C8B-B14F-4D97-AF65-F5344CB8AC3E}">
        <p14:creationId xmlns:p14="http://schemas.microsoft.com/office/powerpoint/2010/main" val="226038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778098"/>
          </a:xfrm>
        </p:spPr>
        <p:txBody>
          <a:bodyPr/>
          <a:lstStyle/>
          <a:p>
            <a:r>
              <a:rPr lang="lt-LT" dirty="0"/>
              <a:t>INTRODUCTION </a:t>
            </a:r>
            <a:r>
              <a:rPr lang="lt-LT" dirty="0" smtClean="0"/>
              <a:t> </a:t>
            </a:r>
            <a:endParaRPr lang="lt-LT" dirty="0"/>
          </a:p>
        </p:txBody>
      </p:sp>
      <p:sp>
        <p:nvSpPr>
          <p:cNvPr id="3" name="Turinio vietos rezervavimo ženklas 2"/>
          <p:cNvSpPr>
            <a:spLocks noGrp="1"/>
          </p:cNvSpPr>
          <p:nvPr>
            <p:ph sz="quarter" idx="13"/>
          </p:nvPr>
        </p:nvSpPr>
        <p:spPr>
          <a:xfrm>
            <a:off x="511032" y="1243662"/>
            <a:ext cx="8309440" cy="5137666"/>
          </a:xfrm>
        </p:spPr>
        <p:txBody>
          <a:bodyPr>
            <a:normAutofit fontScale="47500" lnSpcReduction="20000"/>
          </a:bodyPr>
          <a:lstStyle/>
          <a:p>
            <a:r>
              <a:rPr lang="en-US" sz="5100" dirty="0"/>
              <a:t>Cytological screening every three to five years can </a:t>
            </a:r>
            <a:r>
              <a:rPr lang="en-US" sz="5100" b="1" dirty="0"/>
              <a:t>prevent </a:t>
            </a:r>
            <a:r>
              <a:rPr lang="en-US" sz="5100" b="1" u="sng" dirty="0"/>
              <a:t>up to four out of five cases of cervical cancer.</a:t>
            </a:r>
            <a:r>
              <a:rPr lang="en-US" sz="5100" b="1" dirty="0"/>
              <a:t> </a:t>
            </a:r>
            <a:r>
              <a:rPr lang="en-US" sz="5100" dirty="0"/>
              <a:t>Such benefits can only be achieved if screening is provided in organized, population-based </a:t>
            </a:r>
            <a:r>
              <a:rPr lang="en-US" sz="5100" dirty="0" err="1"/>
              <a:t>programmes</a:t>
            </a:r>
            <a:r>
              <a:rPr lang="en-US" sz="5100" dirty="0"/>
              <a:t> with quality assurance at all levels.</a:t>
            </a:r>
          </a:p>
          <a:p>
            <a:endParaRPr lang="en-US" sz="5100" dirty="0"/>
          </a:p>
          <a:p>
            <a:r>
              <a:rPr lang="en-US" sz="5100" b="1" u="sng" dirty="0"/>
              <a:t>Quality assurance </a:t>
            </a:r>
            <a:r>
              <a:rPr lang="en-US" sz="5100" dirty="0"/>
              <a:t>of the screening process requires a robust system of </a:t>
            </a:r>
            <a:r>
              <a:rPr lang="en-US" sz="5100" dirty="0" err="1"/>
              <a:t>programme</a:t>
            </a:r>
            <a:r>
              <a:rPr lang="en-US" sz="5100" dirty="0"/>
              <a:t> management and coordination, assuring that </a:t>
            </a:r>
            <a:r>
              <a:rPr lang="en-US" sz="5100" u="sng" dirty="0"/>
              <a:t>all aspects of the service are performing adequately.</a:t>
            </a:r>
          </a:p>
          <a:p>
            <a:endParaRPr lang="lt-LT" dirty="0"/>
          </a:p>
        </p:txBody>
      </p:sp>
      <p:pic>
        <p:nvPicPr>
          <p:cNvPr id="4" name="Paveikslėlis 3"/>
          <p:cNvPicPr>
            <a:picLocks noChangeAspect="1"/>
          </p:cNvPicPr>
          <p:nvPr/>
        </p:nvPicPr>
        <p:blipFill>
          <a:blip r:embed="rId2"/>
          <a:stretch>
            <a:fillRect/>
          </a:stretch>
        </p:blipFill>
        <p:spPr>
          <a:xfrm>
            <a:off x="70070" y="83712"/>
            <a:ext cx="774259" cy="579170"/>
          </a:xfrm>
          <a:prstGeom prst="rect">
            <a:avLst/>
          </a:prstGeom>
        </p:spPr>
      </p:pic>
      <p:pic>
        <p:nvPicPr>
          <p:cNvPr id="5" name="Paveikslėlis 4"/>
          <p:cNvPicPr>
            <a:picLocks noChangeAspect="1"/>
          </p:cNvPicPr>
          <p:nvPr/>
        </p:nvPicPr>
        <p:blipFill>
          <a:blip r:embed="rId3"/>
          <a:stretch>
            <a:fillRect/>
          </a:stretch>
        </p:blipFill>
        <p:spPr>
          <a:xfrm>
            <a:off x="7464447" y="101116"/>
            <a:ext cx="1609483" cy="676715"/>
          </a:xfrm>
          <a:prstGeom prst="rect">
            <a:avLst/>
          </a:prstGeom>
        </p:spPr>
      </p:pic>
    </p:spTree>
    <p:extLst>
      <p:ext uri="{BB962C8B-B14F-4D97-AF65-F5344CB8AC3E}">
        <p14:creationId xmlns:p14="http://schemas.microsoft.com/office/powerpoint/2010/main" val="2477522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sz="quarter" idx="13"/>
          </p:nvPr>
        </p:nvPicPr>
        <p:blipFill>
          <a:blip r:embed="rId2"/>
          <a:stretch>
            <a:fillRect/>
          </a:stretch>
        </p:blipFill>
        <p:spPr>
          <a:xfrm>
            <a:off x="323528" y="980728"/>
            <a:ext cx="8570730" cy="4464496"/>
          </a:xfrm>
          <a:prstGeom prst="rect">
            <a:avLst/>
          </a:prstGeom>
        </p:spPr>
      </p:pic>
    </p:spTree>
    <p:extLst>
      <p:ext uri="{BB962C8B-B14F-4D97-AF65-F5344CB8AC3E}">
        <p14:creationId xmlns:p14="http://schemas.microsoft.com/office/powerpoint/2010/main" val="2869874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5" y="65328"/>
            <a:ext cx="8229600" cy="763587"/>
          </a:xfrm>
        </p:spPr>
        <p:txBody>
          <a:bodyPr>
            <a:normAutofit/>
          </a:bodyPr>
          <a:lstStyle/>
          <a:p>
            <a:r>
              <a:rPr lang="en-US" sz="3600" dirty="0" smtClean="0"/>
              <a:t>INTRODUCTION (I) </a:t>
            </a:r>
            <a:endParaRPr lang="en-US" sz="3600" dirty="0"/>
          </a:p>
        </p:txBody>
      </p:sp>
      <p:sp>
        <p:nvSpPr>
          <p:cNvPr id="3" name="Content Placeholder 2"/>
          <p:cNvSpPr>
            <a:spLocks noGrp="1"/>
          </p:cNvSpPr>
          <p:nvPr>
            <p:ph sz="quarter" idx="13"/>
          </p:nvPr>
        </p:nvSpPr>
        <p:spPr>
          <a:xfrm>
            <a:off x="368397" y="1247536"/>
            <a:ext cx="8229600" cy="5349816"/>
          </a:xfrm>
        </p:spPr>
        <p:txBody>
          <a:bodyPr>
            <a:noAutofit/>
          </a:bodyPr>
          <a:lstStyle/>
          <a:p>
            <a:pPr algn="just"/>
            <a:r>
              <a:rPr lang="en-US" sz="2400" dirty="0"/>
              <a:t>Screening for cytological abnormalities and treatment of precursor lesions has </a:t>
            </a:r>
            <a:r>
              <a:rPr lang="en-US" sz="2400" dirty="0" smtClean="0"/>
              <a:t>contributed significantly </a:t>
            </a:r>
            <a:r>
              <a:rPr lang="en-US" sz="2400" dirty="0"/>
              <a:t>to the substantial </a:t>
            </a:r>
            <a:r>
              <a:rPr lang="en-US" sz="2400" b="1" u="sng" dirty="0"/>
              <a:t>decline in cervical cancer incidence and mortality rates </a:t>
            </a:r>
            <a:r>
              <a:rPr lang="en-US" sz="2400" b="1" u="sng" dirty="0" smtClean="0"/>
              <a:t>in Europe </a:t>
            </a:r>
            <a:r>
              <a:rPr lang="en-US" sz="2400" b="1" u="sng" dirty="0"/>
              <a:t>over recent decades. </a:t>
            </a:r>
            <a:endParaRPr lang="lt-LT" sz="2400" b="1" u="sng" dirty="0" smtClean="0"/>
          </a:p>
          <a:p>
            <a:pPr algn="just"/>
            <a:endParaRPr lang="en-US" sz="2400" b="1" dirty="0" smtClean="0"/>
          </a:p>
          <a:p>
            <a:pPr algn="just"/>
            <a:r>
              <a:rPr lang="en-US" sz="2400" dirty="0" smtClean="0"/>
              <a:t>Improvements </a:t>
            </a:r>
            <a:r>
              <a:rPr lang="en-US" sz="2400" dirty="0"/>
              <a:t>in the control of cervical cancer have </a:t>
            </a:r>
            <a:r>
              <a:rPr lang="en-US" sz="2400" dirty="0" smtClean="0"/>
              <a:t>been particularly </a:t>
            </a:r>
            <a:r>
              <a:rPr lang="en-US" sz="2400" dirty="0"/>
              <a:t>discernible in those countries which have implemented </a:t>
            </a:r>
            <a:r>
              <a:rPr lang="en-US" sz="2400" u="sng" dirty="0" smtClean="0"/>
              <a:t>population-based screening </a:t>
            </a:r>
            <a:r>
              <a:rPr lang="en-US" sz="2400" u="sng" dirty="0" err="1"/>
              <a:t>programmes</a:t>
            </a:r>
            <a:r>
              <a:rPr lang="en-US" sz="2400" u="sng" dirty="0"/>
              <a:t> </a:t>
            </a:r>
            <a:r>
              <a:rPr lang="en-US" sz="2400" dirty="0"/>
              <a:t>with high acceptance of personal </a:t>
            </a:r>
            <a:r>
              <a:rPr lang="en-US" sz="2400" dirty="0" smtClean="0"/>
              <a:t>invitation</a:t>
            </a:r>
            <a:endParaRPr lang="lt-LT" sz="2400" dirty="0" smtClean="0"/>
          </a:p>
          <a:p>
            <a:pPr algn="just"/>
            <a:endParaRPr lang="en-US"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365" y="1164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5139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55"/>
            <a:ext cx="8229600" cy="934675"/>
          </a:xfrm>
        </p:spPr>
        <p:txBody>
          <a:bodyPr>
            <a:normAutofit/>
          </a:bodyPr>
          <a:lstStyle/>
          <a:p>
            <a:r>
              <a:rPr lang="en-US" sz="3200" dirty="0" smtClean="0"/>
              <a:t>SCREENING OUTCOME EVALUATION</a:t>
            </a:r>
            <a:endParaRPr lang="en-US" sz="3200" dirty="0"/>
          </a:p>
        </p:txBody>
      </p:sp>
      <p:sp>
        <p:nvSpPr>
          <p:cNvPr id="3" name="Content Placeholder 2"/>
          <p:cNvSpPr>
            <a:spLocks noGrp="1"/>
          </p:cNvSpPr>
          <p:nvPr>
            <p:ph sz="quarter" idx="13"/>
          </p:nvPr>
        </p:nvSpPr>
        <p:spPr>
          <a:xfrm>
            <a:off x="70070" y="882370"/>
            <a:ext cx="8847717" cy="5642974"/>
          </a:xfrm>
        </p:spPr>
        <p:txBody>
          <a:bodyPr>
            <a:noAutofit/>
          </a:bodyPr>
          <a:lstStyle/>
          <a:p>
            <a:pPr algn="just"/>
            <a:r>
              <a:rPr lang="en-US" sz="2400" b="1" dirty="0" smtClean="0"/>
              <a:t>The </a:t>
            </a:r>
            <a:r>
              <a:rPr lang="en-US" sz="2400" b="1" dirty="0" err="1"/>
              <a:t>programme</a:t>
            </a:r>
            <a:r>
              <a:rPr lang="en-US" sz="2400" b="1" dirty="0"/>
              <a:t> design should permit evaluation. </a:t>
            </a:r>
            <a:r>
              <a:rPr lang="en-US" sz="2400" dirty="0"/>
              <a:t>One can distinguish between screening as a </a:t>
            </a:r>
            <a:r>
              <a:rPr lang="en-US" sz="2400" dirty="0" smtClean="0"/>
              <a:t>research exercise </a:t>
            </a:r>
            <a:r>
              <a:rPr lang="en-US" sz="2400" dirty="0"/>
              <a:t>and screening as a public health policy</a:t>
            </a:r>
            <a:r>
              <a:rPr lang="en-US" sz="2400" dirty="0" smtClean="0"/>
              <a:t>. </a:t>
            </a:r>
          </a:p>
          <a:p>
            <a:pPr algn="just"/>
            <a:r>
              <a:rPr lang="en-US" sz="2400" dirty="0"/>
              <a:t>The purpose of screening for cancer is </a:t>
            </a:r>
            <a:r>
              <a:rPr lang="en-US" sz="2400" b="1" dirty="0"/>
              <a:t>to reduce disease-specific mortality. </a:t>
            </a:r>
            <a:r>
              <a:rPr lang="en-US" sz="2400" dirty="0"/>
              <a:t>Therefore, the </a:t>
            </a:r>
            <a:r>
              <a:rPr lang="en-US" sz="2400" dirty="0" smtClean="0"/>
              <a:t>primary indicator </a:t>
            </a:r>
            <a:r>
              <a:rPr lang="en-US" sz="2400" dirty="0"/>
              <a:t>of effect is the observed mortality compared with the expected mortality in the absence </a:t>
            </a:r>
            <a:r>
              <a:rPr lang="en-US" sz="2400" dirty="0" smtClean="0"/>
              <a:t>of screening</a:t>
            </a:r>
            <a:r>
              <a:rPr lang="en-US" sz="2400" dirty="0"/>
              <a:t>. </a:t>
            </a:r>
            <a:endParaRPr lang="en-US" sz="2400" dirty="0" smtClean="0"/>
          </a:p>
          <a:p>
            <a:pPr algn="just"/>
            <a:r>
              <a:rPr lang="en-US" sz="2400" dirty="0" smtClean="0"/>
              <a:t>For </a:t>
            </a:r>
            <a:r>
              <a:rPr lang="en-US" sz="2400" dirty="0"/>
              <a:t>cervical cancer, </a:t>
            </a:r>
            <a:r>
              <a:rPr lang="en-US" sz="2400" u="sng" dirty="0"/>
              <a:t>the pre-invasive disease is detected </a:t>
            </a:r>
            <a:r>
              <a:rPr lang="en-US" sz="2400" dirty="0"/>
              <a:t>by screening and therefore </a:t>
            </a:r>
            <a:r>
              <a:rPr lang="en-US" sz="2400" dirty="0" smtClean="0"/>
              <a:t>reduction in </a:t>
            </a:r>
            <a:r>
              <a:rPr lang="en-US" sz="2400" dirty="0"/>
              <a:t>incidence of fully invasive cancer is also a valid indicator of effectiveness, in which </a:t>
            </a:r>
            <a:r>
              <a:rPr lang="en-US" sz="2400" dirty="0" smtClean="0"/>
              <a:t>case the </a:t>
            </a:r>
            <a:r>
              <a:rPr lang="en-US" sz="2400" dirty="0"/>
              <a:t>condition being prevented by screening is future deaths</a:t>
            </a:r>
          </a:p>
        </p:txBody>
      </p:sp>
      <p:pic>
        <p:nvPicPr>
          <p:cNvPr id="4" name="Paveikslėlis 3"/>
          <p:cNvPicPr>
            <a:picLocks noChangeAspect="1"/>
          </p:cNvPicPr>
          <p:nvPr/>
        </p:nvPicPr>
        <p:blipFill>
          <a:blip r:embed="rId2"/>
          <a:stretch>
            <a:fillRect/>
          </a:stretch>
        </p:blipFill>
        <p:spPr>
          <a:xfrm>
            <a:off x="70070" y="3412"/>
            <a:ext cx="774259" cy="579170"/>
          </a:xfrm>
          <a:prstGeom prst="rect">
            <a:avLst/>
          </a:prstGeom>
        </p:spPr>
      </p:pic>
      <p:pic>
        <p:nvPicPr>
          <p:cNvPr id="5" name="Paveikslėlis 4"/>
          <p:cNvPicPr>
            <a:picLocks noChangeAspect="1"/>
          </p:cNvPicPr>
          <p:nvPr/>
        </p:nvPicPr>
        <p:blipFill>
          <a:blip r:embed="rId3"/>
          <a:stretch>
            <a:fillRect/>
          </a:stretch>
        </p:blipFill>
        <p:spPr>
          <a:xfrm>
            <a:off x="7299293" y="6149766"/>
            <a:ext cx="1609483" cy="676715"/>
          </a:xfrm>
          <a:prstGeom prst="rect">
            <a:avLst/>
          </a:prstGeom>
        </p:spPr>
      </p:pic>
    </p:spTree>
    <p:extLst>
      <p:ext uri="{BB962C8B-B14F-4D97-AF65-F5344CB8AC3E}">
        <p14:creationId xmlns:p14="http://schemas.microsoft.com/office/powerpoint/2010/main" val="246873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sz="quarter" idx="13"/>
          </p:nvPr>
        </p:nvPicPr>
        <p:blipFill>
          <a:blip r:embed="rId2"/>
          <a:stretch>
            <a:fillRect/>
          </a:stretch>
        </p:blipFill>
        <p:spPr>
          <a:xfrm>
            <a:off x="611560" y="1052736"/>
            <a:ext cx="7696216" cy="4320480"/>
          </a:xfrm>
          <a:prstGeom prst="rect">
            <a:avLst/>
          </a:prstGeom>
        </p:spPr>
      </p:pic>
    </p:spTree>
    <p:extLst>
      <p:ext uri="{BB962C8B-B14F-4D97-AF65-F5344CB8AC3E}">
        <p14:creationId xmlns:p14="http://schemas.microsoft.com/office/powerpoint/2010/main" val="81515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Autofit/>
          </a:bodyPr>
          <a:lstStyle/>
          <a:p>
            <a:r>
              <a:rPr lang="en-US" sz="3200" dirty="0" smtClean="0"/>
              <a:t>SCREENING ORGANISATION, MONITORING </a:t>
            </a:r>
            <a:r>
              <a:rPr lang="lt-LT" sz="3200" dirty="0" smtClean="0"/>
              <a:t/>
            </a:r>
            <a:br>
              <a:rPr lang="lt-LT" sz="3200" dirty="0" smtClean="0"/>
            </a:br>
            <a:r>
              <a:rPr lang="en-US" sz="3200" dirty="0" smtClean="0"/>
              <a:t>AND EVALUATION (I)</a:t>
            </a:r>
            <a:endParaRPr lang="en-US" sz="3200" dirty="0"/>
          </a:p>
        </p:txBody>
      </p:sp>
      <p:sp>
        <p:nvSpPr>
          <p:cNvPr id="3" name="Content Placeholder 2"/>
          <p:cNvSpPr>
            <a:spLocks noGrp="1"/>
          </p:cNvSpPr>
          <p:nvPr>
            <p:ph sz="quarter" idx="13"/>
          </p:nvPr>
        </p:nvSpPr>
        <p:spPr>
          <a:xfrm>
            <a:off x="368397" y="1065592"/>
            <a:ext cx="8229600" cy="4281339"/>
          </a:xfrm>
        </p:spPr>
        <p:txBody>
          <a:bodyPr>
            <a:noAutofit/>
          </a:bodyPr>
          <a:lstStyle/>
          <a:p>
            <a:pPr algn="just"/>
            <a:r>
              <a:rPr lang="en-US" sz="2400" dirty="0"/>
              <a:t>The </a:t>
            </a:r>
            <a:r>
              <a:rPr lang="en-US" sz="2400" dirty="0" err="1"/>
              <a:t>programme</a:t>
            </a:r>
            <a:r>
              <a:rPr lang="en-US" sz="2400" dirty="0"/>
              <a:t> design must permit </a:t>
            </a:r>
            <a:r>
              <a:rPr lang="en-US" sz="2400" b="1" dirty="0"/>
              <a:t>evaluation</a:t>
            </a:r>
            <a:r>
              <a:rPr lang="en-US" sz="2400" dirty="0"/>
              <a:t>. An experimental design that is suitable for </a:t>
            </a:r>
            <a:r>
              <a:rPr lang="en-US" sz="2400" dirty="0" smtClean="0"/>
              <a:t>evaluation</a:t>
            </a:r>
            <a:r>
              <a:rPr lang="lt-LT" sz="2400" dirty="0" smtClean="0"/>
              <a:t> </a:t>
            </a:r>
            <a:r>
              <a:rPr lang="en-US" sz="2400" dirty="0" smtClean="0"/>
              <a:t>of </a:t>
            </a:r>
            <a:r>
              <a:rPr lang="en-US" sz="2400" dirty="0"/>
              <a:t>new screening policies in </a:t>
            </a:r>
            <a:r>
              <a:rPr lang="en-US" sz="2400" dirty="0" err="1"/>
              <a:t>organised</a:t>
            </a:r>
            <a:r>
              <a:rPr lang="en-US" sz="2400" dirty="0"/>
              <a:t> settings is recommended.</a:t>
            </a:r>
          </a:p>
          <a:p>
            <a:pPr algn="just"/>
            <a:r>
              <a:rPr lang="en-US" sz="2400" dirty="0" smtClean="0"/>
              <a:t>The </a:t>
            </a:r>
            <a:r>
              <a:rPr lang="en-US" sz="2400" dirty="0"/>
              <a:t>success of a screening </a:t>
            </a:r>
            <a:r>
              <a:rPr lang="en-US" sz="2400" dirty="0" err="1"/>
              <a:t>programme</a:t>
            </a:r>
            <a:r>
              <a:rPr lang="en-US" sz="2400" dirty="0"/>
              <a:t> requires </a:t>
            </a:r>
            <a:r>
              <a:rPr lang="en-US" sz="2400" b="1" u="sng" dirty="0"/>
              <a:t>adequate communication </a:t>
            </a:r>
            <a:r>
              <a:rPr lang="en-US" sz="2400" dirty="0"/>
              <a:t>with women, </a:t>
            </a:r>
            <a:r>
              <a:rPr lang="en-US" sz="2400" dirty="0" smtClean="0"/>
              <a:t>health</a:t>
            </a:r>
            <a:r>
              <a:rPr lang="lt-LT" sz="2400" dirty="0" smtClean="0"/>
              <a:t> </a:t>
            </a:r>
            <a:r>
              <a:rPr lang="en-US" sz="2400" dirty="0" smtClean="0"/>
              <a:t>professionals </a:t>
            </a:r>
            <a:r>
              <a:rPr lang="en-US" sz="2400" dirty="0"/>
              <a:t>and persons responsible for the health care system.</a:t>
            </a:r>
          </a:p>
          <a:p>
            <a:pPr algn="just"/>
            <a:r>
              <a:rPr lang="lt-LT" sz="2400" dirty="0" smtClean="0"/>
              <a:t>A</a:t>
            </a:r>
            <a:r>
              <a:rPr lang="en-US" sz="2400" dirty="0" smtClean="0"/>
              <a:t> </a:t>
            </a:r>
            <a:r>
              <a:rPr lang="en-US" sz="2400" dirty="0"/>
              <a:t>well-</a:t>
            </a:r>
            <a:r>
              <a:rPr lang="en-US" sz="2400" dirty="0" err="1"/>
              <a:t>organised</a:t>
            </a:r>
            <a:r>
              <a:rPr lang="en-US" sz="2400" dirty="0"/>
              <a:t> screening </a:t>
            </a:r>
            <a:r>
              <a:rPr lang="en-US" sz="2400" dirty="0" err="1"/>
              <a:t>programme</a:t>
            </a:r>
            <a:r>
              <a:rPr lang="en-US" sz="2400" dirty="0"/>
              <a:t> must reach </a:t>
            </a:r>
            <a:r>
              <a:rPr lang="en-US" sz="2400" b="1" u="sng" dirty="0"/>
              <a:t>high population acceptance </a:t>
            </a:r>
            <a:r>
              <a:rPr lang="en-US" sz="2400" b="1" u="sng" dirty="0" smtClean="0"/>
              <a:t>and</a:t>
            </a:r>
            <a:r>
              <a:rPr lang="lt-LT" sz="2400" b="1" u="sng" dirty="0" smtClean="0"/>
              <a:t> </a:t>
            </a:r>
            <a:r>
              <a:rPr lang="en-US" sz="2400" b="1" u="sng" dirty="0" smtClean="0"/>
              <a:t>coverage</a:t>
            </a:r>
            <a:r>
              <a:rPr lang="en-US" sz="2400" dirty="0"/>
              <a:t>, and must ensure and demonstrate </a:t>
            </a:r>
            <a:r>
              <a:rPr lang="en-US" sz="2400" dirty="0" smtClean="0"/>
              <a:t>good quality </a:t>
            </a:r>
            <a:r>
              <a:rPr lang="en-US" sz="2400" dirty="0"/>
              <a:t>at all levels</a:t>
            </a:r>
            <a:r>
              <a:rPr lang="en-US" sz="2400" dirty="0" smtClean="0"/>
              <a:t>.</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6181725"/>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513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
            <a:ext cx="8229600" cy="1143000"/>
          </a:xfrm>
        </p:spPr>
        <p:txBody>
          <a:bodyPr>
            <a:noAutofit/>
          </a:bodyPr>
          <a:lstStyle/>
          <a:p>
            <a:r>
              <a:rPr lang="en-US" sz="3200" dirty="0" smtClean="0"/>
              <a:t>SCREENING ORGANISATION, MONITORING </a:t>
            </a:r>
            <a:r>
              <a:rPr lang="lt-LT" sz="3200" dirty="0" smtClean="0"/>
              <a:t/>
            </a:r>
            <a:br>
              <a:rPr lang="lt-LT" sz="3200" dirty="0" smtClean="0"/>
            </a:br>
            <a:r>
              <a:rPr lang="en-US" sz="3200" dirty="0" smtClean="0"/>
              <a:t>AND EVALUATION (II)</a:t>
            </a:r>
            <a:endParaRPr lang="en-US" sz="3200" dirty="0"/>
          </a:p>
        </p:txBody>
      </p:sp>
      <p:sp>
        <p:nvSpPr>
          <p:cNvPr id="3" name="Content Placeholder 2"/>
          <p:cNvSpPr>
            <a:spLocks noGrp="1"/>
          </p:cNvSpPr>
          <p:nvPr>
            <p:ph sz="quarter" idx="13"/>
          </p:nvPr>
        </p:nvSpPr>
        <p:spPr>
          <a:xfrm>
            <a:off x="251520" y="1240840"/>
            <a:ext cx="8640960" cy="5284504"/>
          </a:xfrm>
        </p:spPr>
        <p:txBody>
          <a:bodyPr>
            <a:noAutofit/>
          </a:bodyPr>
          <a:lstStyle/>
          <a:p>
            <a:pPr algn="just">
              <a:lnSpc>
                <a:spcPct val="120000"/>
              </a:lnSpc>
            </a:pPr>
            <a:r>
              <a:rPr lang="en-US" sz="2200" dirty="0" smtClean="0"/>
              <a:t>Population-based </a:t>
            </a:r>
            <a:r>
              <a:rPr lang="en-US" sz="2200" dirty="0"/>
              <a:t>information must be established for </a:t>
            </a:r>
            <a:r>
              <a:rPr lang="en-US" sz="2200" b="1" dirty="0"/>
              <a:t>continuous monitoring</a:t>
            </a:r>
            <a:r>
              <a:rPr lang="en-US" sz="2200" dirty="0"/>
              <a:t> of screening </a:t>
            </a:r>
            <a:r>
              <a:rPr lang="en-US" sz="2200" dirty="0" smtClean="0"/>
              <a:t>process</a:t>
            </a:r>
            <a:r>
              <a:rPr lang="lt-LT" sz="2200" dirty="0" smtClean="0"/>
              <a:t> </a:t>
            </a:r>
            <a:r>
              <a:rPr lang="en-US" sz="2200" dirty="0" smtClean="0"/>
              <a:t>indicators</a:t>
            </a:r>
            <a:r>
              <a:rPr lang="en-US" sz="2200" dirty="0"/>
              <a:t>. </a:t>
            </a:r>
            <a:endParaRPr lang="en-US" sz="2200" dirty="0" smtClean="0"/>
          </a:p>
          <a:p>
            <a:pPr algn="just">
              <a:lnSpc>
                <a:spcPct val="120000"/>
              </a:lnSpc>
            </a:pPr>
            <a:r>
              <a:rPr lang="en-US" sz="2200" dirty="0" smtClean="0"/>
              <a:t>An </a:t>
            </a:r>
            <a:r>
              <a:rPr lang="en-US" sz="2200" dirty="0"/>
              <a:t>appropriate legal framework is required for registration of individual data </a:t>
            </a:r>
            <a:r>
              <a:rPr lang="en-US" sz="2200" dirty="0" smtClean="0"/>
              <a:t>and</a:t>
            </a:r>
            <a:r>
              <a:rPr lang="lt-LT" sz="2200" dirty="0" smtClean="0"/>
              <a:t> </a:t>
            </a:r>
            <a:r>
              <a:rPr lang="en-US" sz="2200" b="1" dirty="0" smtClean="0"/>
              <a:t>linkage </a:t>
            </a:r>
            <a:r>
              <a:rPr lang="en-US" sz="2200" b="1" dirty="0"/>
              <a:t>between population databases, screening files, and </a:t>
            </a:r>
            <a:r>
              <a:rPr lang="en-US" sz="2200" b="1" dirty="0" smtClean="0"/>
              <a:t>cancer</a:t>
            </a:r>
            <a:r>
              <a:rPr lang="lt-LT" sz="2200" b="1" dirty="0" smtClean="0"/>
              <a:t>/</a:t>
            </a:r>
            <a:r>
              <a:rPr lang="en-US" sz="2200" b="1" dirty="0" smtClean="0"/>
              <a:t> </a:t>
            </a:r>
            <a:r>
              <a:rPr lang="en-US" sz="2200" b="1" dirty="0"/>
              <a:t>mortality registers.</a:t>
            </a:r>
            <a:r>
              <a:rPr lang="en-US" sz="2200" dirty="0"/>
              <a:t> </a:t>
            </a:r>
            <a:r>
              <a:rPr lang="en-US" sz="2200" dirty="0" smtClean="0"/>
              <a:t>Indicators</a:t>
            </a:r>
            <a:r>
              <a:rPr lang="lt-LT" sz="2200" dirty="0" smtClean="0"/>
              <a:t> </a:t>
            </a:r>
            <a:r>
              <a:rPr lang="en-US" sz="2200" dirty="0" smtClean="0"/>
              <a:t>of </a:t>
            </a:r>
            <a:r>
              <a:rPr lang="en-US" sz="2200" dirty="0"/>
              <a:t>screening </a:t>
            </a:r>
            <a:r>
              <a:rPr lang="en-US" sz="2200" dirty="0" err="1"/>
              <a:t>programme</a:t>
            </a:r>
            <a:r>
              <a:rPr lang="en-US" sz="2200" dirty="0"/>
              <a:t> extension and quality need to be regularly </a:t>
            </a:r>
            <a:r>
              <a:rPr lang="en-US" sz="2200" dirty="0" smtClean="0"/>
              <a:t>published.</a:t>
            </a:r>
          </a:p>
          <a:p>
            <a:pPr algn="just">
              <a:lnSpc>
                <a:spcPct val="120000"/>
              </a:lnSpc>
            </a:pPr>
            <a:r>
              <a:rPr lang="en-US" sz="2200" b="1" dirty="0" smtClean="0"/>
              <a:t>The </a:t>
            </a:r>
            <a:r>
              <a:rPr lang="en-US" sz="2200" b="1" dirty="0"/>
              <a:t>information system</a:t>
            </a:r>
            <a:r>
              <a:rPr lang="en-US" sz="2200" dirty="0"/>
              <a:t> </a:t>
            </a:r>
            <a:r>
              <a:rPr lang="en-US" sz="2200" b="1" dirty="0"/>
              <a:t>is an </a:t>
            </a:r>
            <a:r>
              <a:rPr lang="en-US" sz="2200" dirty="0"/>
              <a:t>essential tool for managing the screening </a:t>
            </a:r>
            <a:r>
              <a:rPr lang="en-US" sz="2200" dirty="0" err="1"/>
              <a:t>programme</a:t>
            </a:r>
            <a:r>
              <a:rPr lang="en-US" sz="2200" dirty="0"/>
              <a:t>; </a:t>
            </a:r>
            <a:r>
              <a:rPr lang="en-US" sz="2200" dirty="0" smtClean="0"/>
              <a:t>computing</a:t>
            </a:r>
            <a:r>
              <a:rPr lang="lt-LT" sz="2200" dirty="0" smtClean="0"/>
              <a:t> </a:t>
            </a:r>
            <a:r>
              <a:rPr lang="en-US" sz="2200" dirty="0" smtClean="0"/>
              <a:t>the </a:t>
            </a:r>
            <a:r>
              <a:rPr lang="en-US" sz="2200" dirty="0"/>
              <a:t>indicators of attendance, compliance, quality and impact; and </a:t>
            </a:r>
            <a:r>
              <a:rPr lang="en-US" sz="2200" b="1" dirty="0"/>
              <a:t>providing feedback to </a:t>
            </a:r>
            <a:r>
              <a:rPr lang="en-US" sz="2200" b="1" dirty="0" smtClean="0"/>
              <a:t>involve</a:t>
            </a:r>
            <a:r>
              <a:rPr lang="lt-LT" sz="2200" b="1" dirty="0" smtClean="0"/>
              <a:t> </a:t>
            </a:r>
            <a:r>
              <a:rPr lang="en-US" sz="2200" b="1" dirty="0" smtClean="0"/>
              <a:t>health </a:t>
            </a:r>
            <a:r>
              <a:rPr lang="en-US" sz="2200" b="1" dirty="0"/>
              <a:t>professionals, </a:t>
            </a:r>
            <a:r>
              <a:rPr lang="en-US" sz="2200" b="1" dirty="0" smtClean="0"/>
              <a:t>stakeholders And </a:t>
            </a:r>
            <a:r>
              <a:rPr lang="en-US" sz="2200" b="1" dirty="0"/>
              <a:t>health </a:t>
            </a:r>
            <a:r>
              <a:rPr lang="en-US" sz="2200" b="1" dirty="0" smtClean="0"/>
              <a:t>authorities</a:t>
            </a:r>
            <a:r>
              <a:rPr lang="lt-LT" sz="2200" b="1" dirty="0" smtClean="0"/>
              <a:t>.</a:t>
            </a:r>
            <a:endParaRPr lang="en-US" sz="2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6513"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143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87"/>
            <a:ext cx="8229600" cy="1038225"/>
          </a:xfrm>
        </p:spPr>
        <p:txBody>
          <a:bodyPr>
            <a:noAutofit/>
          </a:bodyPr>
          <a:lstStyle/>
          <a:p>
            <a:r>
              <a:rPr lang="en-US" sz="3200" dirty="0" smtClean="0"/>
              <a:t>HEALTH INFORMATION SYSTEMS AND REGISTRATION (I)</a:t>
            </a:r>
            <a:endParaRPr lang="en-US" sz="3200" dirty="0"/>
          </a:p>
        </p:txBody>
      </p:sp>
      <p:sp>
        <p:nvSpPr>
          <p:cNvPr id="3" name="Content Placeholder 2"/>
          <p:cNvSpPr>
            <a:spLocks noGrp="1"/>
          </p:cNvSpPr>
          <p:nvPr>
            <p:ph sz="quarter" idx="13"/>
          </p:nvPr>
        </p:nvSpPr>
        <p:spPr>
          <a:xfrm>
            <a:off x="251520" y="443072"/>
            <a:ext cx="8308059" cy="2946320"/>
          </a:xfrm>
        </p:spPr>
        <p:txBody>
          <a:bodyPr>
            <a:noAutofit/>
          </a:bodyPr>
          <a:lstStyle/>
          <a:p>
            <a:pPr marL="0" indent="0" algn="just">
              <a:buNone/>
            </a:pPr>
            <a:endParaRPr lang="lt-LT" sz="2400" dirty="0" smtClean="0"/>
          </a:p>
          <a:p>
            <a:pPr marL="0" indent="0" algn="just">
              <a:buNone/>
            </a:pPr>
            <a:endParaRPr lang="lt-LT" sz="2400" dirty="0"/>
          </a:p>
          <a:p>
            <a:pPr marL="0" indent="0" algn="just">
              <a:buNone/>
            </a:pPr>
            <a:r>
              <a:rPr lang="lt-LT" sz="2400" b="1" dirty="0"/>
              <a:t>P</a:t>
            </a:r>
            <a:r>
              <a:rPr lang="en-US" sz="2400" b="1" dirty="0" err="1" smtClean="0"/>
              <a:t>opulation</a:t>
            </a:r>
            <a:r>
              <a:rPr lang="en-US" sz="2400" b="1" dirty="0" smtClean="0"/>
              <a:t>-based </a:t>
            </a:r>
            <a:r>
              <a:rPr lang="en-US" sz="2400" b="1" dirty="0"/>
              <a:t>information system </a:t>
            </a:r>
            <a:r>
              <a:rPr lang="en-US" sz="2400" dirty="0"/>
              <a:t>is the basic building block of </a:t>
            </a:r>
            <a:r>
              <a:rPr lang="en-US" sz="2400" dirty="0" err="1"/>
              <a:t>organised</a:t>
            </a:r>
            <a:r>
              <a:rPr lang="en-US" sz="2400" dirty="0"/>
              <a:t> screening </a:t>
            </a:r>
            <a:r>
              <a:rPr lang="en-US" sz="2400" dirty="0" err="1"/>
              <a:t>programmes</a:t>
            </a:r>
            <a:r>
              <a:rPr lang="en-US" sz="2400" dirty="0" smtClean="0"/>
              <a:t>. The </a:t>
            </a:r>
            <a:r>
              <a:rPr lang="en-US" sz="2400" dirty="0"/>
              <a:t>information system should be designed to support the screening </a:t>
            </a:r>
            <a:r>
              <a:rPr lang="en-US" sz="2400" dirty="0" err="1"/>
              <a:t>programme</a:t>
            </a:r>
            <a:r>
              <a:rPr lang="en-US" sz="2400" dirty="0"/>
              <a:t> </a:t>
            </a:r>
            <a:r>
              <a:rPr lang="en-US" sz="2400" dirty="0" smtClean="0"/>
              <a:t>and enable </a:t>
            </a:r>
            <a:r>
              <a:rPr lang="en-US" sz="2400" dirty="0"/>
              <a:t>monitoring and evaluation.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5" y="-2767"/>
            <a:ext cx="77152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6162760"/>
            <a:ext cx="1609725" cy="67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aveikslėlis 5"/>
          <p:cNvPicPr>
            <a:picLocks noChangeAspect="1"/>
          </p:cNvPicPr>
          <p:nvPr/>
        </p:nvPicPr>
        <p:blipFill>
          <a:blip r:embed="rId4"/>
          <a:stretch>
            <a:fillRect/>
          </a:stretch>
        </p:blipFill>
        <p:spPr>
          <a:xfrm>
            <a:off x="1669941" y="3855039"/>
            <a:ext cx="4674096" cy="2991421"/>
          </a:xfrm>
          <a:prstGeom prst="rect">
            <a:avLst/>
          </a:prstGeom>
        </p:spPr>
      </p:pic>
    </p:spTree>
    <p:extLst>
      <p:ext uri="{BB962C8B-B14F-4D97-AF65-F5344CB8AC3E}">
        <p14:creationId xmlns:p14="http://schemas.microsoft.com/office/powerpoint/2010/main" val="1775139598"/>
      </p:ext>
    </p:extLst>
  </p:cSld>
  <p:clrMapOvr>
    <a:masterClrMapping/>
  </p:clrMapOvr>
</p:sld>
</file>

<file path=ppt/theme/theme1.xml><?xml version="1.0" encoding="utf-8"?>
<a:theme xmlns:a="http://schemas.openxmlformats.org/drawingml/2006/main" name="lectureCervicalReporting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šelis">
  <a:themeElements>
    <a:clrScheme name="Lašelis">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Lašel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KROATIJA_I RV</Template>
  <TotalTime>77</TotalTime>
  <Words>1794</Words>
  <Application>Microsoft Office PowerPoint</Application>
  <PresentationFormat>On-screen Show (4:3)</PresentationFormat>
  <Paragraphs>148</Paragraphs>
  <Slides>52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Tw Cen MT</vt:lpstr>
      <vt:lpstr>lectureCervicalReporting (4)</vt:lpstr>
      <vt:lpstr>Lašelis</vt:lpstr>
      <vt:lpstr>1_Office tema</vt:lpstr>
      <vt:lpstr>PowerPoint Presentation</vt:lpstr>
      <vt:lpstr> Overview of the performance indicators recommended by European guidelines for quality assurance in cervical cancer screening  Dr. Rasa Vansevičiūtė, Lithuania</vt:lpstr>
      <vt:lpstr>PowerPoint Presentation</vt:lpstr>
      <vt:lpstr>EVALUATION OF CANCER SCREENING</vt:lpstr>
      <vt:lpstr>INTRODUCTION  </vt:lpstr>
      <vt:lpstr>PowerPoint Presentation</vt:lpstr>
      <vt:lpstr>SCREENING ORGANISATION, MONITORING  AND EVALUATION (I)</vt:lpstr>
      <vt:lpstr>SCREENING ORGANISATION, MONITORING  AND EVALUATION (II)</vt:lpstr>
      <vt:lpstr>HEALTH INFORMATION SYSTEMS AND REGISTRATION (I)</vt:lpstr>
      <vt:lpstr>PowerPoint Presentation</vt:lpstr>
      <vt:lpstr>HEALTH INFORMATION SYSTEMS AND REGISTRATION (III)</vt:lpstr>
      <vt:lpstr>PowerPoint Presentation</vt:lpstr>
      <vt:lpstr>PowerPoint Presentation</vt:lpstr>
      <vt:lpstr>MONITORING  (I)</vt:lpstr>
      <vt:lpstr>MONITORING (II)</vt:lpstr>
      <vt:lpstr>MONITORING (III)</vt:lpstr>
      <vt:lpstr>PowerPoint Presentation</vt:lpstr>
      <vt:lpstr>MONITORING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COST-EFFECTIVENESS (I)</vt:lpstr>
      <vt:lpstr>COST-EFFECTIVENESS (II)</vt:lpstr>
      <vt:lpstr>KEY PERFORMANCE INDICATORS (I)</vt:lpstr>
      <vt:lpstr>KEY PERFORMANCE INDICATORS (II)</vt:lpstr>
      <vt:lpstr> SCREENING INTENSITY INDICATORS (I) </vt:lpstr>
      <vt:lpstr>Screening intensity indicators (ii)</vt:lpstr>
      <vt:lpstr>Screening intensity indicators (III)</vt:lpstr>
      <vt:lpstr>PowerPoint Presentation</vt:lpstr>
      <vt:lpstr>Screening intensity indicators (IV)</vt:lpstr>
      <vt:lpstr>Screening intensity indicators (V)</vt:lpstr>
      <vt:lpstr>Screening intensity indicators (VI)</vt:lpstr>
      <vt:lpstr>Screening test performance indicators (I)</vt:lpstr>
      <vt:lpstr>Screening test performance indicators (Ii)</vt:lpstr>
      <vt:lpstr>Screening test performance indicators (iii)</vt:lpstr>
      <vt:lpstr>Screening test performance indicators (iv)</vt:lpstr>
      <vt:lpstr>Screening test performance indicators (v)</vt:lpstr>
      <vt:lpstr>Screening test performance indicators (vi)</vt:lpstr>
      <vt:lpstr>Screening test performance indicators (vii)</vt:lpstr>
      <vt:lpstr>Screening test performance indicators (viii)</vt:lpstr>
      <vt:lpstr>Reporting guidelines (I)</vt:lpstr>
      <vt:lpstr>Reporting guidelines (II)</vt:lpstr>
      <vt:lpstr>Reporting guidelines (III)</vt:lpstr>
      <vt:lpstr>PowerPoint Presentation</vt:lpstr>
      <vt:lpstr>PowerPoint Presentation</vt:lpstr>
      <vt:lpstr>PowerPoint Presentation</vt:lpstr>
      <vt:lpstr>INTRODUCTION (I) </vt:lpstr>
      <vt:lpstr>SCREENING OUTCOME 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performance indicators recommended by European guidelines for quality assurance in cervical cancer screening  Dr. Rasa Vansevičiūtė, Lithuania</dc:title>
  <dc:creator>Rasa</dc:creator>
  <cp:lastModifiedBy>Helena Trbušić</cp:lastModifiedBy>
  <cp:revision>2</cp:revision>
  <dcterms:created xsi:type="dcterms:W3CDTF">2017-02-11T17:15:38Z</dcterms:created>
  <dcterms:modified xsi:type="dcterms:W3CDTF">2017-02-28T10:08:51Z</dcterms:modified>
</cp:coreProperties>
</file>