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0" r:id="rId2"/>
    <p:sldMasterId id="2147483888" r:id="rId3"/>
  </p:sldMasterIdLst>
  <p:sldIdLst>
    <p:sldId id="339" r:id="rId4"/>
    <p:sldId id="256" r:id="rId5"/>
    <p:sldId id="258" r:id="rId6"/>
    <p:sldId id="257" r:id="rId7"/>
    <p:sldId id="332" r:id="rId8"/>
    <p:sldId id="312" r:id="rId9"/>
    <p:sldId id="260" r:id="rId10"/>
    <p:sldId id="307" r:id="rId11"/>
    <p:sldId id="261" r:id="rId12"/>
    <p:sldId id="314" r:id="rId13"/>
    <p:sldId id="308" r:id="rId14"/>
    <p:sldId id="338" r:id="rId15"/>
    <p:sldId id="325" r:id="rId16"/>
    <p:sldId id="294" r:id="rId17"/>
    <p:sldId id="315" r:id="rId18"/>
    <p:sldId id="295" r:id="rId19"/>
    <p:sldId id="316" r:id="rId20"/>
    <p:sldId id="333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01" r:id="rId29"/>
    <p:sldId id="334" r:id="rId30"/>
    <p:sldId id="304" r:id="rId31"/>
    <p:sldId id="335" r:id="rId32"/>
    <p:sldId id="305" r:id="rId33"/>
    <p:sldId id="276" r:id="rId34"/>
    <p:sldId id="277" r:id="rId35"/>
    <p:sldId id="326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311" r:id="rId48"/>
    <p:sldId id="310" r:id="rId49"/>
    <p:sldId id="336" r:id="rId50"/>
    <p:sldId id="324" r:id="rId51"/>
    <p:sldId id="327" r:id="rId52"/>
    <p:sldId id="328" r:id="rId53"/>
    <p:sldId id="259" r:id="rId54"/>
    <p:sldId id="298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355" autoAdjust="0"/>
  </p:normalViewPr>
  <p:slideViewPr>
    <p:cSldViewPr>
      <p:cViewPr varScale="1">
        <p:scale>
          <a:sx n="92" d="100"/>
          <a:sy n="92" d="100"/>
        </p:scale>
        <p:origin x="2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5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860ED-2D85-4201-8B2D-F135E13F90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68C0F-9951-43E2-B63D-EDFAB5AE9DBE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5537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1CA0-101D-471F-A6C6-7BA797B792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27317-654F-46B0-8834-738EF9709EE1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7179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3D8F8-3BB2-4CF9-90DA-E7E068BD02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9373-4DDD-4037-A9D3-042664DE0ABB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33938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23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06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48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6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2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31241-FB20-4285-88DB-D633E1CC55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0EDE-D940-4FC3-9C81-B2764E87246D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898656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78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327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8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D22AC-669E-4D69-BC5D-95990BA1ED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8E5F-BA35-44F9-89CF-48A2CABA2616}" type="slidenum">
              <a:rPr lang="en-US" altLang="lt-L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24850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D22AC-669E-4D69-BC5D-95990BA1ED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8E5F-BA35-44F9-89CF-48A2CABA2616}" type="slidenum">
              <a:rPr lang="en-US" altLang="lt-L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761956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BC62-92BE-4D33-8EEE-213A099C56B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BBD85-5438-40F9-A0C3-009262581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8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CDB33-2D5F-401A-BA65-23FFD38056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8E602-46B7-4088-9E15-49ADE958440F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91495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FE4EF-B63E-4A3F-A668-A7464C31B8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366BA-EA0E-4CA4-BF81-5B2E3BC08611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5096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B8F39-B9A7-4955-B6F8-AC42C3C75B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E76D-3D26-44E2-BC84-4D9BC0B105A5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1468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23BFE-27EB-4DDB-B7FC-4A7B378FB3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8F19-7E2C-4E41-9A73-2B8C42B9C762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19373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6E5E9-4A0F-4536-B936-CF39C9A0B0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7223E-7328-4E5C-B36C-1588D698CBE0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369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4CA8-6A57-403A-89E8-A3DD0A8D06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F2D7-D5AF-463B-BECF-876786509311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88938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7CE7-D242-458D-AC42-4FCDA7CF9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F8A01-F580-46D1-B899-67E74998A47D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71307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 smtClean="0"/>
              <a:t>Spustelėję redag. ruoš. pavad. stilių</a:t>
            </a:r>
            <a:endParaRPr lang="en-US" altLang="lt-L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 smtClean="0"/>
              <a:t>Spustelėję redag. ruoš. teksto stilių</a:t>
            </a:r>
          </a:p>
          <a:p>
            <a:pPr lvl="1"/>
            <a:r>
              <a:rPr lang="lt-LT" altLang="lt-LT" smtClean="0"/>
              <a:t>Antras lygmuo</a:t>
            </a:r>
          </a:p>
          <a:p>
            <a:pPr lvl="2"/>
            <a:r>
              <a:rPr lang="lt-LT" altLang="lt-LT" smtClean="0"/>
              <a:t>Trečias lygmuo</a:t>
            </a:r>
          </a:p>
          <a:p>
            <a:pPr lvl="3"/>
            <a:r>
              <a:rPr lang="lt-LT" altLang="lt-LT" smtClean="0"/>
              <a:t>Ketvirtas lygmuo</a:t>
            </a:r>
          </a:p>
          <a:p>
            <a:pPr lvl="4"/>
            <a:r>
              <a:rPr lang="lt-LT" altLang="lt-LT" smtClean="0"/>
              <a:t>Penktas lygmuo</a:t>
            </a:r>
            <a:endParaRPr lang="en-US" altLang="lt-L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4D22AC-669E-4D69-BC5D-95990BA1ED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8E5F-BA35-44F9-89CF-48A2CABA2616}" type="slidenum">
              <a:rPr lang="en-US" altLang="lt-L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6277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4D22AC-669E-4D69-BC5D-95990BA1ED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98E5F-BA35-44F9-89CF-48A2CABA2616}" type="slidenum">
              <a:rPr lang="en-US" altLang="lt-L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64348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75"/>
            <a:fld id="{EA47CDBB-0700-4D11-9113-C4BB70EC6E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4075"/>
              <a:t>3/1/2017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75"/>
            <a:fld id="{E498FD92-71CD-4B88-AB2D-8981EF11D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40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8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2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79512" y="1044419"/>
            <a:ext cx="8941680" cy="58135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800" b="1" dirty="0" smtClean="0"/>
              <a:t>Populacijski </a:t>
            </a:r>
            <a:r>
              <a:rPr lang="en-US" sz="2800" b="1" dirty="0" err="1" smtClean="0"/>
              <a:t>Informacijski</a:t>
            </a:r>
            <a:r>
              <a:rPr lang="en-US" sz="2800" b="1" dirty="0" smtClean="0"/>
              <a:t> </a:t>
            </a:r>
            <a:r>
              <a:rPr lang="en-US" sz="2800" b="1" dirty="0" err="1"/>
              <a:t>sustav</a:t>
            </a:r>
            <a:r>
              <a:rPr lang="en-US" sz="2800" b="1" dirty="0"/>
              <a:t> bi </a:t>
            </a:r>
            <a:r>
              <a:rPr lang="en-US" sz="2800" b="1" dirty="0" err="1"/>
              <a:t>trebao</a:t>
            </a:r>
            <a:r>
              <a:rPr lang="en-US" sz="2800" b="1" dirty="0"/>
              <a:t>:</a:t>
            </a:r>
          </a:p>
          <a:p>
            <a:r>
              <a:rPr lang="en-US" sz="2300" dirty="0" err="1"/>
              <a:t>Identificirati</a:t>
            </a:r>
            <a:r>
              <a:rPr lang="en-US" sz="2300" dirty="0"/>
              <a:t> </a:t>
            </a:r>
            <a:r>
              <a:rPr lang="en-US" sz="2300" dirty="0" err="1"/>
              <a:t>ciljnu</a:t>
            </a:r>
            <a:r>
              <a:rPr lang="en-US" sz="2300" dirty="0"/>
              <a:t> </a:t>
            </a:r>
            <a:r>
              <a:rPr lang="en-US" sz="2300" dirty="0" err="1"/>
              <a:t>populaciju</a:t>
            </a:r>
            <a:r>
              <a:rPr lang="en-US" sz="2300" dirty="0"/>
              <a:t>. </a:t>
            </a:r>
            <a:r>
              <a:rPr lang="en-US" sz="2300" dirty="0" err="1"/>
              <a:t>Za</a:t>
            </a:r>
            <a:r>
              <a:rPr lang="en-US" sz="2300" dirty="0"/>
              <a:t> program </a:t>
            </a:r>
            <a:r>
              <a:rPr lang="en-US" sz="2300" dirty="0" err="1"/>
              <a:t>ranog</a:t>
            </a:r>
            <a:r>
              <a:rPr lang="en-US" sz="2300" dirty="0"/>
              <a:t> </a:t>
            </a:r>
            <a:r>
              <a:rPr lang="en-US" sz="2300" dirty="0" err="1"/>
              <a:t>otkrivanja</a:t>
            </a:r>
            <a:r>
              <a:rPr lang="en-US" sz="2300" dirty="0"/>
              <a:t> </a:t>
            </a:r>
            <a:r>
              <a:rPr lang="en-US" sz="2300" dirty="0" err="1"/>
              <a:t>baza</a:t>
            </a:r>
            <a:r>
              <a:rPr lang="en-US" sz="2300" dirty="0"/>
              <a:t> </a:t>
            </a:r>
            <a:r>
              <a:rPr lang="en-US" sz="2300" dirty="0" err="1"/>
              <a:t>podataka</a:t>
            </a:r>
            <a:r>
              <a:rPr lang="en-US" sz="2300" dirty="0"/>
              <a:t> </a:t>
            </a:r>
            <a:r>
              <a:rPr lang="en-US" sz="2300" dirty="0" err="1"/>
              <a:t>obuhvaća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čitavu</a:t>
            </a:r>
            <a:r>
              <a:rPr lang="en-US" sz="2300" dirty="0" smtClean="0"/>
              <a:t> </a:t>
            </a:r>
            <a:r>
              <a:rPr lang="en-US" sz="2300" dirty="0" err="1"/>
              <a:t>ciljnu</a:t>
            </a:r>
            <a:r>
              <a:rPr lang="en-US" sz="2300" dirty="0"/>
              <a:t> </a:t>
            </a:r>
            <a:r>
              <a:rPr lang="en-US" sz="2300" dirty="0" err="1"/>
              <a:t>populaciju</a:t>
            </a:r>
            <a:endParaRPr lang="en-US" sz="2300" dirty="0"/>
          </a:p>
          <a:p>
            <a:r>
              <a:rPr lang="en-US" sz="2300" dirty="0" err="1"/>
              <a:t>Identificirati</a:t>
            </a:r>
            <a:r>
              <a:rPr lang="en-US" sz="2300" dirty="0"/>
              <a:t> </a:t>
            </a:r>
            <a:r>
              <a:rPr lang="en-US" sz="2300" b="1" dirty="0" err="1"/>
              <a:t>pojedine</a:t>
            </a:r>
            <a:r>
              <a:rPr lang="en-US" sz="2300" b="1" dirty="0"/>
              <a:t> </a:t>
            </a:r>
            <a:endParaRPr lang="hr-HR" sz="2300" b="1" dirty="0" smtClean="0"/>
          </a:p>
          <a:p>
            <a:pPr marL="0" indent="0">
              <a:buNone/>
            </a:pPr>
            <a:r>
              <a:rPr lang="hr-HR" sz="2300" b="1" dirty="0" smtClean="0"/>
              <a:t>ž</a:t>
            </a:r>
            <a:r>
              <a:rPr lang="en-US" sz="2300" b="1" dirty="0" err="1" smtClean="0"/>
              <a:t>ene</a:t>
            </a:r>
            <a:r>
              <a:rPr lang="en-US" sz="2300" b="1" dirty="0" smtClean="0"/>
              <a:t> </a:t>
            </a:r>
            <a:r>
              <a:rPr lang="en-US" sz="2300" dirty="0"/>
              <a:t>u </a:t>
            </a:r>
            <a:r>
              <a:rPr lang="en-US" sz="2300" dirty="0" err="1"/>
              <a:t>ciljnoj</a:t>
            </a:r>
            <a:r>
              <a:rPr lang="en-US" sz="2300" dirty="0"/>
              <a:t> </a:t>
            </a:r>
            <a:r>
              <a:rPr lang="en-US" sz="2300" dirty="0" err="1"/>
              <a:t>populaciji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diferencirati</a:t>
            </a:r>
            <a:r>
              <a:rPr lang="en-US" sz="2300" dirty="0" smtClean="0"/>
              <a:t> </a:t>
            </a:r>
            <a:r>
              <a:rPr lang="hr-HR" sz="2300" dirty="0" smtClean="0"/>
              <a:t>ž</a:t>
            </a:r>
            <a:r>
              <a:rPr lang="en-US" sz="2300" dirty="0" err="1" smtClean="0"/>
              <a:t>ene</a:t>
            </a:r>
            <a:r>
              <a:rPr lang="en-US" sz="2300" dirty="0" smtClean="0"/>
              <a:t> </a:t>
            </a:r>
            <a:r>
              <a:rPr lang="en-US" sz="2300" dirty="0" err="1"/>
              <a:t>koje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su</a:t>
            </a:r>
            <a:r>
              <a:rPr lang="en-US" sz="2300" dirty="0" smtClean="0"/>
              <a:t> </a:t>
            </a:r>
            <a:r>
              <a:rPr lang="en-US" sz="2300" dirty="0" err="1"/>
              <a:t>podvrgnute</a:t>
            </a:r>
            <a:r>
              <a:rPr lang="en-US" sz="2300" dirty="0"/>
              <a:t> </a:t>
            </a:r>
            <a:r>
              <a:rPr lang="en-US" sz="2300" dirty="0" err="1"/>
              <a:t>probiru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smtClean="0"/>
              <a:t>od </a:t>
            </a:r>
            <a:r>
              <a:rPr lang="en-US" sz="2300" dirty="0" err="1"/>
              <a:t>onih</a:t>
            </a:r>
            <a:r>
              <a:rPr lang="en-US" sz="2300" dirty="0"/>
              <a:t> </a:t>
            </a:r>
            <a:r>
              <a:rPr lang="en-US" sz="2300" dirty="0" err="1"/>
              <a:t>koje</a:t>
            </a:r>
            <a:r>
              <a:rPr lang="en-US" sz="2300" dirty="0"/>
              <a:t> </a:t>
            </a:r>
            <a:r>
              <a:rPr lang="en-US" sz="2300" dirty="0" err="1"/>
              <a:t>nisu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podvrgnute</a:t>
            </a:r>
            <a:r>
              <a:rPr lang="en-US" sz="2300" dirty="0" smtClean="0"/>
              <a:t> </a:t>
            </a:r>
            <a:r>
              <a:rPr lang="en-US" sz="2300" dirty="0" err="1"/>
              <a:t>probiru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te</a:t>
            </a:r>
            <a:r>
              <a:rPr lang="en-US" sz="2300" dirty="0" smtClean="0"/>
              <a:t> </a:t>
            </a:r>
            <a:r>
              <a:rPr lang="en-US" sz="2300" dirty="0" err="1" smtClean="0"/>
              <a:t>žen</a:t>
            </a:r>
            <a:r>
              <a:rPr lang="hr-HR" sz="2300" dirty="0" smtClean="0"/>
              <a:t>e</a:t>
            </a:r>
            <a:r>
              <a:rPr lang="en-US" sz="2300" dirty="0" smtClean="0"/>
              <a:t> </a:t>
            </a:r>
            <a:r>
              <a:rPr lang="en-US" sz="2300" dirty="0"/>
              <a:t>u </a:t>
            </a:r>
            <a:r>
              <a:rPr lang="en-US" sz="2300" dirty="0" err="1"/>
              <a:t>posebnim</a:t>
            </a:r>
            <a:r>
              <a:rPr lang="en-US" sz="2300" dirty="0"/>
              <a:t> </a:t>
            </a:r>
            <a:r>
              <a:rPr lang="en-US" sz="2300" dirty="0" err="1"/>
              <a:t>ciljnim</a:t>
            </a:r>
            <a:r>
              <a:rPr lang="en-US" sz="2300" dirty="0"/>
              <a:t> </a:t>
            </a:r>
            <a:endParaRPr lang="hr-HR" sz="2300" dirty="0" smtClean="0"/>
          </a:p>
          <a:p>
            <a:pPr marL="0" indent="0">
              <a:buNone/>
            </a:pPr>
            <a:r>
              <a:rPr lang="en-US" sz="2300" dirty="0" err="1" smtClean="0"/>
              <a:t>skupinama</a:t>
            </a:r>
            <a:endParaRPr lang="en-US" sz="23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4100" dirty="0"/>
          </a:p>
          <a:p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-16345"/>
            <a:ext cx="774259" cy="579170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899592" y="9031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ZDRAVSTVENI INFORMACIJSKI SUSTAV I BILJEŽENJE PODATAKA (II)</a:t>
            </a:r>
            <a:endParaRPr lang="lt-LT" sz="28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35641"/>
            <a:ext cx="4592737" cy="45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9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60" y="51359"/>
            <a:ext cx="8229600" cy="986866"/>
          </a:xfrm>
        </p:spPr>
        <p:txBody>
          <a:bodyPr>
            <a:noAutofit/>
          </a:bodyPr>
          <a:lstStyle/>
          <a:p>
            <a:r>
              <a:rPr lang="pl-PL" sz="3200" dirty="0"/>
              <a:t>Zdravstveni informacijski sustav i bilježenje podataka (</a:t>
            </a:r>
            <a:r>
              <a:rPr lang="pl-PL" sz="3200" dirty="0" smtClean="0"/>
              <a:t>III)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159283"/>
            <a:ext cx="8308059" cy="5438069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/>
              <a:t>Omogućiti</a:t>
            </a:r>
            <a:r>
              <a:rPr lang="en-US" sz="2400" dirty="0"/>
              <a:t> </a:t>
            </a:r>
            <a:r>
              <a:rPr lang="en-US" sz="2400" dirty="0" err="1"/>
              <a:t>slanje</a:t>
            </a:r>
            <a:r>
              <a:rPr lang="en-US" sz="2400" dirty="0"/>
              <a:t> </a:t>
            </a:r>
            <a:r>
              <a:rPr lang="en-US" sz="2400" u="sng" dirty="0" err="1"/>
              <a:t>individualnih</a:t>
            </a:r>
            <a:r>
              <a:rPr lang="en-US" sz="2400" u="sng" dirty="0"/>
              <a:t> </a:t>
            </a:r>
            <a:r>
              <a:rPr lang="en-US" sz="2400" u="sng" dirty="0" err="1"/>
              <a:t>pisama</a:t>
            </a:r>
            <a:r>
              <a:rPr lang="en-US" sz="2400" u="sng" dirty="0"/>
              <a:t> </a:t>
            </a:r>
            <a:r>
              <a:rPr lang="en-US" sz="2400" u="sng" dirty="0" err="1"/>
              <a:t>ženama</a:t>
            </a:r>
            <a:r>
              <a:rPr lang="en-US" sz="2400" u="sng" dirty="0"/>
              <a:t> u </a:t>
            </a:r>
            <a:r>
              <a:rPr lang="en-US" sz="2400" u="sng" dirty="0" err="1"/>
              <a:t>ciljnoj</a:t>
            </a:r>
            <a:r>
              <a:rPr lang="en-US" sz="2400" u="sng" dirty="0"/>
              <a:t> </a:t>
            </a:r>
            <a:r>
              <a:rPr lang="en-US" sz="2400" u="sng" dirty="0" err="1"/>
              <a:t>populaciji</a:t>
            </a:r>
            <a:r>
              <a:rPr lang="en-US" sz="2400" dirty="0"/>
              <a:t> </a:t>
            </a:r>
            <a:r>
              <a:rPr lang="en-US" sz="2400" dirty="0" err="1"/>
              <a:t>kako</a:t>
            </a:r>
            <a:r>
              <a:rPr lang="en-US" sz="2400" dirty="0"/>
              <a:t> </a:t>
            </a:r>
            <a:r>
              <a:rPr lang="en-US" sz="2400" dirty="0" smtClean="0"/>
              <a:t>bi</a:t>
            </a:r>
            <a:r>
              <a:rPr lang="hr-HR" sz="2400" dirty="0" smtClean="0"/>
              <a:t>:</a:t>
            </a:r>
            <a:endParaRPr lang="en-US" sz="2400" dirty="0"/>
          </a:p>
          <a:p>
            <a:pPr algn="just"/>
            <a:r>
              <a:rPr lang="en-US" sz="2400" dirty="0" smtClean="0"/>
              <a:t>  </a:t>
            </a:r>
            <a:r>
              <a:rPr lang="en-US" sz="2400" dirty="0" err="1"/>
              <a:t>ih</a:t>
            </a:r>
            <a:r>
              <a:rPr lang="en-US" sz="2400" dirty="0"/>
              <a:t> se </a:t>
            </a:r>
            <a:r>
              <a:rPr lang="en-US" sz="2400" dirty="0" err="1"/>
              <a:t>pozvalo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podsjetilo</a:t>
            </a:r>
            <a:r>
              <a:rPr lang="en-US" sz="2400" dirty="0"/>
              <a:t> da </a:t>
            </a:r>
            <a:r>
              <a:rPr lang="en-US" sz="2400" dirty="0" err="1"/>
              <a:t>pristupe</a:t>
            </a:r>
            <a:r>
              <a:rPr lang="en-US" sz="2400" dirty="0"/>
              <a:t> </a:t>
            </a:r>
            <a:r>
              <a:rPr lang="en-US" sz="2400" dirty="0" err="1"/>
              <a:t>probiru</a:t>
            </a:r>
            <a:r>
              <a:rPr lang="en-US" sz="2400" dirty="0"/>
              <a:t> </a:t>
            </a:r>
            <a:r>
              <a:rPr lang="en-US" sz="2400" dirty="0" err="1"/>
              <a:t>kada</a:t>
            </a:r>
            <a:r>
              <a:rPr lang="en-US" sz="2400" dirty="0"/>
              <a:t> </a:t>
            </a:r>
            <a:r>
              <a:rPr lang="en-US" sz="2400" dirty="0" err="1"/>
              <a:t>dosegnu</a:t>
            </a:r>
            <a:r>
              <a:rPr lang="en-US" sz="2400" dirty="0"/>
              <a:t> </a:t>
            </a:r>
            <a:r>
              <a:rPr lang="en-US" sz="2400" dirty="0" err="1"/>
              <a:t>preporučenu</a:t>
            </a:r>
            <a:r>
              <a:rPr lang="en-US" sz="2400" dirty="0"/>
              <a:t> </a:t>
            </a:r>
            <a:r>
              <a:rPr lang="en-US" sz="2400" dirty="0" err="1"/>
              <a:t>dob</a:t>
            </a:r>
            <a:r>
              <a:rPr lang="en-US" sz="2400" dirty="0"/>
              <a:t>, </a:t>
            </a:r>
            <a:r>
              <a:rPr lang="en-US" sz="2400" dirty="0" err="1"/>
              <a:t>ili</a:t>
            </a:r>
            <a:r>
              <a:rPr lang="en-US" sz="2400" dirty="0"/>
              <a:t> da se </a:t>
            </a:r>
            <a:r>
              <a:rPr lang="en-US" sz="2400" dirty="0" err="1"/>
              <a:t>ponovno</a:t>
            </a:r>
            <a:r>
              <a:rPr lang="en-US" sz="2400" dirty="0"/>
              <a:t> </a:t>
            </a:r>
            <a:r>
              <a:rPr lang="en-US" sz="2400" dirty="0" err="1"/>
              <a:t>jave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probirni </a:t>
            </a:r>
            <a:r>
              <a:rPr lang="en-US" sz="2400" dirty="0" err="1"/>
              <a:t>pregled</a:t>
            </a:r>
            <a:r>
              <a:rPr lang="en-US" sz="2400" dirty="0"/>
              <a:t> </a:t>
            </a:r>
            <a:r>
              <a:rPr lang="en-US" sz="2400" dirty="0" err="1"/>
              <a:t>nakon</a:t>
            </a:r>
            <a:r>
              <a:rPr lang="en-US" sz="2400" dirty="0"/>
              <a:t> </a:t>
            </a:r>
            <a:r>
              <a:rPr lang="en-US" sz="2400" dirty="0" err="1"/>
              <a:t>preporučenog</a:t>
            </a:r>
            <a:r>
              <a:rPr lang="en-US" sz="2400" dirty="0"/>
              <a:t> probirnog </a:t>
            </a:r>
            <a:r>
              <a:rPr lang="en-US" sz="2400" dirty="0" err="1"/>
              <a:t>intervala</a:t>
            </a:r>
            <a:r>
              <a:rPr lang="en-US" sz="2400" dirty="0"/>
              <a:t> </a:t>
            </a:r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sz="2400" u="sng" dirty="0" err="1"/>
              <a:t>Im</a:t>
            </a:r>
            <a:r>
              <a:rPr lang="en-US" sz="2400" u="sng" dirty="0"/>
              <a:t> se </a:t>
            </a:r>
            <a:r>
              <a:rPr lang="en-US" sz="2400" u="sng" dirty="0" err="1"/>
              <a:t>pružila</a:t>
            </a:r>
            <a:r>
              <a:rPr lang="en-US" sz="2400" u="sng" dirty="0"/>
              <a:t> </a:t>
            </a:r>
            <a:r>
              <a:rPr lang="en-US" sz="2400" u="sng" dirty="0" err="1" smtClean="0"/>
              <a:t>podrška</a:t>
            </a:r>
            <a:endParaRPr lang="hr-HR" sz="2400" u="sng" dirty="0" smtClean="0"/>
          </a:p>
          <a:p>
            <a:pPr marL="0" indent="0" algn="just">
              <a:buNone/>
            </a:pPr>
            <a:r>
              <a:rPr lang="en-US" sz="2400" u="sng" dirty="0" err="1" smtClean="0"/>
              <a:t>ranom</a:t>
            </a:r>
            <a:r>
              <a:rPr lang="en-US" sz="2400" u="sng" dirty="0" smtClean="0"/>
              <a:t> </a:t>
            </a:r>
            <a:r>
              <a:rPr lang="en-US" sz="2400" u="sng" dirty="0" err="1"/>
              <a:t>ponovnom</a:t>
            </a:r>
            <a:r>
              <a:rPr lang="en-US" sz="2400" u="sng" dirty="0"/>
              <a:t> </a:t>
            </a:r>
            <a:endParaRPr lang="hr-HR" sz="2400" u="sng" dirty="0"/>
          </a:p>
          <a:p>
            <a:pPr marL="0" indent="0" algn="just">
              <a:buNone/>
            </a:pPr>
            <a:r>
              <a:rPr lang="en-US" sz="2400" u="sng" dirty="0" err="1" smtClean="0"/>
              <a:t>pozivanju</a:t>
            </a:r>
            <a:r>
              <a:rPr lang="en-US" sz="2400" u="sng" dirty="0" smtClean="0"/>
              <a:t> </a:t>
            </a:r>
            <a:r>
              <a:rPr lang="en-US" sz="2400" u="sng" dirty="0" err="1"/>
              <a:t>ukoliko</a:t>
            </a:r>
            <a:r>
              <a:rPr lang="en-US" sz="2400" u="sng" dirty="0"/>
              <a:t> je </a:t>
            </a:r>
            <a:endParaRPr lang="hr-HR" sz="2400" u="sng" dirty="0" smtClean="0"/>
          </a:p>
          <a:p>
            <a:pPr marL="0" indent="0" algn="just">
              <a:buNone/>
            </a:pPr>
            <a:r>
              <a:rPr lang="en-US" sz="2400" u="sng" dirty="0" err="1" smtClean="0"/>
              <a:t>indicirano</a:t>
            </a:r>
            <a:endParaRPr lang="en-US" sz="2400" u="sng" dirty="0"/>
          </a:p>
          <a:p>
            <a:pPr algn="just"/>
            <a:endParaRPr lang="lt-LT" sz="2400" dirty="0"/>
          </a:p>
          <a:p>
            <a:pPr algn="just"/>
            <a:endParaRPr lang="lt-LT" sz="2400" dirty="0" smtClean="0"/>
          </a:p>
          <a:p>
            <a:pPr algn="just"/>
            <a:endParaRPr lang="lt-L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962263"/>
            <a:ext cx="3619672" cy="28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2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251520" y="1091644"/>
            <a:ext cx="8568952" cy="5505708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Pratiti</a:t>
            </a:r>
            <a:r>
              <a:rPr lang="en-US" sz="2400" dirty="0"/>
              <a:t> da li je </a:t>
            </a:r>
            <a:r>
              <a:rPr lang="en-US" sz="2400" dirty="0" err="1"/>
              <a:t>provedena</a:t>
            </a:r>
            <a:r>
              <a:rPr lang="en-US" sz="2400" dirty="0"/>
              <a:t> </a:t>
            </a:r>
            <a:r>
              <a:rPr lang="en-US" sz="2400" dirty="0" err="1"/>
              <a:t>preporučena</a:t>
            </a:r>
            <a:r>
              <a:rPr lang="en-US" sz="2400" dirty="0"/>
              <a:t> </a:t>
            </a:r>
            <a:r>
              <a:rPr lang="en-US" sz="2400" dirty="0" err="1"/>
              <a:t>aktivnost</a:t>
            </a:r>
            <a:r>
              <a:rPr lang="en-US" sz="2400" dirty="0"/>
              <a:t> </a:t>
            </a:r>
            <a:r>
              <a:rPr lang="en-US" sz="2400" dirty="0" err="1"/>
              <a:t>nakon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je </a:t>
            </a:r>
            <a:r>
              <a:rPr lang="en-US" sz="2400" dirty="0" err="1"/>
              <a:t>otkrivena</a:t>
            </a:r>
            <a:r>
              <a:rPr lang="en-US" sz="2400" dirty="0"/>
              <a:t> </a:t>
            </a:r>
            <a:r>
              <a:rPr lang="en-US" sz="2400" dirty="0" err="1"/>
              <a:t>abnormalnost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prikupiti</a:t>
            </a:r>
            <a:r>
              <a:rPr lang="en-US" sz="2400" dirty="0"/>
              <a:t> </a:t>
            </a:r>
            <a:r>
              <a:rPr lang="en-US" sz="2400" dirty="0" err="1"/>
              <a:t>informacije</a:t>
            </a:r>
            <a:r>
              <a:rPr lang="en-US" sz="2400" dirty="0"/>
              <a:t> o </a:t>
            </a:r>
            <a:r>
              <a:rPr lang="en-US" sz="2400" dirty="0" err="1"/>
              <a:t>daljnjim</a:t>
            </a:r>
            <a:r>
              <a:rPr lang="en-US" sz="2400" dirty="0"/>
              <a:t> </a:t>
            </a:r>
            <a:r>
              <a:rPr lang="en-US" sz="2400" dirty="0" err="1"/>
              <a:t>postupcima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obradi</a:t>
            </a:r>
            <a:endParaRPr lang="en-US" sz="2400" dirty="0"/>
          </a:p>
          <a:p>
            <a:r>
              <a:rPr lang="en-US" sz="2400" dirty="0" err="1"/>
              <a:t>Pružiti</a:t>
            </a:r>
            <a:r>
              <a:rPr lang="en-US" sz="2400" dirty="0"/>
              <a:t> </a:t>
            </a:r>
            <a:r>
              <a:rPr lang="en-US" sz="2400" b="1" dirty="0" err="1"/>
              <a:t>mogućnost</a:t>
            </a:r>
            <a:r>
              <a:rPr lang="en-US" sz="2400" b="1" dirty="0"/>
              <a:t> </a:t>
            </a:r>
            <a:r>
              <a:rPr lang="en-US" sz="2400" b="1" dirty="0" err="1"/>
              <a:t>dugoročnog</a:t>
            </a:r>
            <a:r>
              <a:rPr lang="en-US" sz="2400" b="1" dirty="0"/>
              <a:t> </a:t>
            </a:r>
            <a:r>
              <a:rPr lang="en-US" sz="2400" b="1" dirty="0" err="1"/>
              <a:t>praćenja</a:t>
            </a:r>
            <a:r>
              <a:rPr lang="en-US" sz="2400" b="1" dirty="0"/>
              <a:t> </a:t>
            </a:r>
            <a:r>
              <a:rPr lang="en-US" sz="2400" dirty="0" err="1"/>
              <a:t>pacijentica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bile </a:t>
            </a:r>
            <a:r>
              <a:rPr lang="en-US" sz="2400" dirty="0" err="1"/>
              <a:t>liječene</a:t>
            </a:r>
            <a:endParaRPr lang="en-US" sz="2400" dirty="0"/>
          </a:p>
          <a:p>
            <a:r>
              <a:rPr lang="en-US" sz="2400" b="1" u="sng" dirty="0" err="1"/>
              <a:t>Identificirati</a:t>
            </a:r>
            <a:r>
              <a:rPr lang="en-US" sz="2400" b="1" u="sng" dirty="0"/>
              <a:t> </a:t>
            </a:r>
            <a:r>
              <a:rPr lang="en-US" sz="2400" b="1" u="sng" dirty="0" err="1"/>
              <a:t>karcinome</a:t>
            </a:r>
            <a:r>
              <a:rPr lang="en-US" sz="2400" b="1" u="sng" dirty="0"/>
              <a:t> </a:t>
            </a:r>
            <a:r>
              <a:rPr lang="en-US" sz="2400" b="1" u="sng" dirty="0" err="1"/>
              <a:t>i</a:t>
            </a:r>
            <a:r>
              <a:rPr lang="en-US" sz="2400" b="1" u="sng" dirty="0"/>
              <a:t> </a:t>
            </a:r>
            <a:r>
              <a:rPr lang="en-US" sz="2400" b="1" u="sng" dirty="0" err="1"/>
              <a:t>smrti</a:t>
            </a:r>
            <a:r>
              <a:rPr lang="en-US" sz="2400" b="1" u="sng" dirty="0"/>
              <a:t> u </a:t>
            </a:r>
            <a:r>
              <a:rPr lang="en-US" sz="2400" b="1" u="sng" dirty="0" err="1"/>
              <a:t>čitavoj</a:t>
            </a:r>
            <a:r>
              <a:rPr lang="en-US" sz="2400" b="1" u="sng" dirty="0"/>
              <a:t> </a:t>
            </a:r>
            <a:r>
              <a:rPr lang="en-US" sz="2400" b="1" u="sng" dirty="0" err="1"/>
              <a:t>populaciji</a:t>
            </a:r>
            <a:endParaRPr lang="en-US" sz="2400" b="1" u="sng" dirty="0"/>
          </a:p>
          <a:p>
            <a:r>
              <a:rPr lang="en-US" sz="2400" u="sng" dirty="0" err="1"/>
              <a:t>Omogućiti</a:t>
            </a:r>
            <a:r>
              <a:rPr lang="en-US" sz="2400" u="sng" dirty="0"/>
              <a:t> </a:t>
            </a:r>
            <a:r>
              <a:rPr lang="en-US" sz="2400" u="sng" dirty="0" err="1"/>
              <a:t>povezivanje</a:t>
            </a:r>
            <a:r>
              <a:rPr lang="en-US" sz="2400" u="sng" dirty="0"/>
              <a:t> </a:t>
            </a:r>
            <a:r>
              <a:rPr lang="en-US" sz="2400" u="sng" dirty="0" err="1"/>
              <a:t>pojedinih</a:t>
            </a:r>
            <a:r>
              <a:rPr lang="en-US" sz="2400" u="sng" dirty="0"/>
              <a:t> </a:t>
            </a:r>
            <a:r>
              <a:rPr lang="en-US" sz="2400" u="sng" dirty="0" err="1"/>
              <a:t>epizoda</a:t>
            </a:r>
            <a:r>
              <a:rPr lang="en-US" sz="2400" u="sng" dirty="0"/>
              <a:t> </a:t>
            </a:r>
            <a:r>
              <a:rPr lang="en-US" sz="2400" u="sng" dirty="0" err="1"/>
              <a:t>probira</a:t>
            </a:r>
            <a:r>
              <a:rPr lang="en-US" sz="2400" u="sng" dirty="0"/>
              <a:t> </a:t>
            </a:r>
            <a:r>
              <a:rPr lang="en-US" sz="2400" u="sng" dirty="0" err="1"/>
              <a:t>i</a:t>
            </a:r>
            <a:r>
              <a:rPr lang="en-US" sz="2400" u="sng" dirty="0"/>
              <a:t> </a:t>
            </a:r>
            <a:r>
              <a:rPr lang="en-US" sz="2400" u="sng" dirty="0" err="1"/>
              <a:t>karcinoma</a:t>
            </a:r>
            <a:r>
              <a:rPr lang="en-US" sz="2400" u="sng" dirty="0"/>
              <a:t> </a:t>
            </a:r>
            <a:r>
              <a:rPr lang="en-US" sz="2400" u="sng" dirty="0" err="1"/>
              <a:t>te</a:t>
            </a:r>
            <a:r>
              <a:rPr lang="en-US" sz="2400" u="sng" dirty="0"/>
              <a:t> prekancerogenih </a:t>
            </a:r>
            <a:r>
              <a:rPr lang="en-US" sz="2400" u="sng" dirty="0" err="1"/>
              <a:t>lezija</a:t>
            </a:r>
            <a:r>
              <a:rPr lang="en-US" sz="2400" u="sng" dirty="0"/>
              <a:t> </a:t>
            </a:r>
            <a:r>
              <a:rPr lang="en-US" sz="2400" u="sng" dirty="0" err="1"/>
              <a:t>radi</a:t>
            </a:r>
            <a:r>
              <a:rPr lang="en-US" sz="2400" u="sng" dirty="0"/>
              <a:t> </a:t>
            </a:r>
            <a:r>
              <a:rPr lang="en-US" sz="2400" u="sng" dirty="0" err="1"/>
              <a:t>sustavnog</a:t>
            </a:r>
            <a:r>
              <a:rPr lang="en-US" sz="2400" u="sng" dirty="0"/>
              <a:t> </a:t>
            </a:r>
            <a:r>
              <a:rPr lang="en-US" sz="2400" u="sng" dirty="0" err="1"/>
              <a:t>osiguranja</a:t>
            </a:r>
            <a:r>
              <a:rPr lang="en-US" sz="2400" u="sng" dirty="0"/>
              <a:t> </a:t>
            </a:r>
            <a:r>
              <a:rPr lang="en-US" sz="2400" u="sng" dirty="0" err="1"/>
              <a:t>kvalitete</a:t>
            </a:r>
            <a:r>
              <a:rPr lang="en-US" sz="2400" u="sng" dirty="0"/>
              <a:t> </a:t>
            </a:r>
            <a:r>
              <a:rPr lang="en-US" sz="2400" u="sng" dirty="0" err="1"/>
              <a:t>i</a:t>
            </a:r>
            <a:r>
              <a:rPr lang="en-US" sz="2400" u="sng" dirty="0"/>
              <a:t> </a:t>
            </a:r>
            <a:r>
              <a:rPr lang="en-US" sz="2400" u="sng" dirty="0" err="1"/>
              <a:t>povratnih</a:t>
            </a:r>
            <a:r>
              <a:rPr lang="en-US" sz="2400" u="sng" dirty="0"/>
              <a:t> </a:t>
            </a:r>
            <a:r>
              <a:rPr lang="en-US" sz="2400" u="sng" dirty="0" err="1"/>
              <a:t>informacija</a:t>
            </a:r>
            <a:r>
              <a:rPr lang="en-US" sz="2400" u="sng" dirty="0"/>
              <a:t> </a:t>
            </a:r>
            <a:r>
              <a:rPr lang="en-US" sz="2400" u="sng" dirty="0" err="1"/>
              <a:t>laboratorijima</a:t>
            </a:r>
            <a:r>
              <a:rPr lang="en-US" sz="2400" u="sng" dirty="0"/>
              <a:t> </a:t>
            </a:r>
            <a:r>
              <a:rPr lang="en-US" sz="2400" u="sng" dirty="0" err="1"/>
              <a:t>i</a:t>
            </a:r>
            <a:r>
              <a:rPr lang="en-US" sz="2400" u="sng" dirty="0"/>
              <a:t> </a:t>
            </a:r>
            <a:r>
              <a:rPr lang="en-US" sz="2400" u="sng" dirty="0" err="1"/>
              <a:t>kliničarima</a:t>
            </a:r>
            <a:endParaRPr lang="en-US" sz="2400" u="sng" dirty="0"/>
          </a:p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1835696" y="260648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ZDRAVSTVENI INFORMACIJSKI SUSTAV I BILJEŽENJE PODATAKA (IV)</a:t>
            </a:r>
            <a:endParaRPr 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290112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7544" y="188640"/>
            <a:ext cx="8280920" cy="6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1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55" y="140059"/>
            <a:ext cx="8229600" cy="33207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Praćenje</a:t>
            </a:r>
            <a:r>
              <a:rPr lang="lt-LT" sz="3200" dirty="0" smtClean="0"/>
              <a:t> (I)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97" y="612195"/>
            <a:ext cx="8354916" cy="5754622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Praćenje je </a:t>
            </a:r>
            <a:r>
              <a:rPr lang="en-US" sz="2400" dirty="0" err="1"/>
              <a:t>postupak</a:t>
            </a:r>
            <a:r>
              <a:rPr lang="en-US" sz="2400" dirty="0"/>
              <a:t> </a:t>
            </a:r>
            <a:r>
              <a:rPr lang="en-US" sz="2400" b="1" dirty="0" err="1"/>
              <a:t>kontinuirane</a:t>
            </a:r>
            <a:r>
              <a:rPr lang="en-US" sz="2400" b="1" dirty="0"/>
              <a:t>, </a:t>
            </a:r>
            <a:r>
              <a:rPr lang="en-US" sz="2400" b="1" dirty="0" err="1"/>
              <a:t>trajne</a:t>
            </a:r>
            <a:r>
              <a:rPr lang="en-US" sz="2400" b="1" dirty="0"/>
              <a:t> </a:t>
            </a:r>
            <a:r>
              <a:rPr lang="en-US" sz="2400" b="1" dirty="0" err="1"/>
              <a:t>evaluacije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svrhom</a:t>
            </a:r>
            <a:r>
              <a:rPr lang="en-US" sz="2400" dirty="0"/>
              <a:t> </a:t>
            </a:r>
            <a:r>
              <a:rPr lang="en-US" sz="2400" dirty="0" err="1"/>
              <a:t>utvrđivanja</a:t>
            </a:r>
            <a:r>
              <a:rPr lang="en-US" sz="2400" dirty="0"/>
              <a:t> </a:t>
            </a:r>
            <a:r>
              <a:rPr lang="en-US" sz="2400" dirty="0" err="1"/>
              <a:t>kvalitete</a:t>
            </a:r>
            <a:r>
              <a:rPr lang="en-US" sz="2400" dirty="0"/>
              <a:t> </a:t>
            </a:r>
            <a:r>
              <a:rPr lang="en-US" sz="2400" dirty="0" err="1"/>
              <a:t>tih</a:t>
            </a:r>
            <a:r>
              <a:rPr lang="en-US" sz="2400" dirty="0"/>
              <a:t> </a:t>
            </a:r>
            <a:r>
              <a:rPr lang="en-US" sz="2400" dirty="0" err="1"/>
              <a:t>koraka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utvrđivanja</a:t>
            </a:r>
            <a:r>
              <a:rPr lang="en-US" sz="2400" dirty="0"/>
              <a:t> </a:t>
            </a:r>
            <a:r>
              <a:rPr lang="en-US" sz="2400" dirty="0" err="1"/>
              <a:t>postiže</a:t>
            </a:r>
            <a:r>
              <a:rPr lang="en-US" sz="2400" dirty="0"/>
              <a:t> li program intermedijarne </a:t>
            </a:r>
            <a:r>
              <a:rPr lang="en-US" sz="2400" dirty="0" err="1"/>
              <a:t>ciljeve</a:t>
            </a:r>
            <a:r>
              <a:rPr lang="en-US" sz="2400" dirty="0"/>
              <a:t>.</a:t>
            </a:r>
          </a:p>
          <a:p>
            <a:pPr algn="just"/>
            <a:r>
              <a:rPr lang="en-US" sz="2400" b="1" i="1" dirty="0"/>
              <a:t>U </a:t>
            </a:r>
            <a:r>
              <a:rPr lang="en-US" sz="2400" b="1" i="1" dirty="0" err="1"/>
              <a:t>ovu</a:t>
            </a:r>
            <a:r>
              <a:rPr lang="en-US" sz="2400" b="1" i="1" dirty="0"/>
              <a:t> </a:t>
            </a:r>
            <a:r>
              <a:rPr lang="en-US" sz="2400" b="1" i="1" dirty="0" err="1"/>
              <a:t>svrhu</a:t>
            </a:r>
            <a:r>
              <a:rPr lang="en-US" sz="2400" b="1" i="1" dirty="0"/>
              <a:t> </a:t>
            </a:r>
            <a:r>
              <a:rPr lang="en-US" sz="2400" b="1" i="1" dirty="0" err="1"/>
              <a:t>koriste</a:t>
            </a:r>
            <a:r>
              <a:rPr lang="en-US" sz="2400" b="1" i="1" dirty="0"/>
              <a:t> se „</a:t>
            </a:r>
            <a:r>
              <a:rPr lang="en-US" sz="2400" b="1" i="1" dirty="0" err="1"/>
              <a:t>procesna</a:t>
            </a:r>
            <a:r>
              <a:rPr lang="en-US" sz="2400" b="1" i="1" dirty="0"/>
              <a:t> </a:t>
            </a:r>
            <a:r>
              <a:rPr lang="en-US" sz="2400" b="1" i="1" dirty="0" err="1"/>
              <a:t>mjerenja</a:t>
            </a:r>
            <a:r>
              <a:rPr lang="en-US" sz="2400" b="1" i="1" dirty="0"/>
              <a:t>“. </a:t>
            </a:r>
          </a:p>
          <a:p>
            <a:pPr marL="0" indent="0" algn="just">
              <a:buNone/>
            </a:pPr>
            <a:r>
              <a:rPr lang="en-US" sz="2400" i="1" dirty="0" err="1"/>
              <a:t>Sama</a:t>
            </a:r>
            <a:r>
              <a:rPr lang="en-US" sz="2400" i="1" dirty="0"/>
              <a:t> </a:t>
            </a:r>
            <a:r>
              <a:rPr lang="en-US" sz="2400" i="1" dirty="0" err="1"/>
              <a:t>za</a:t>
            </a:r>
            <a:r>
              <a:rPr lang="en-US" sz="2400" i="1" dirty="0"/>
              <a:t> </a:t>
            </a:r>
            <a:r>
              <a:rPr lang="en-US" sz="2400" i="1" dirty="0" err="1"/>
              <a:t>sebe</a:t>
            </a:r>
            <a:r>
              <a:rPr lang="en-US" sz="2400" i="1" dirty="0"/>
              <a:t> ova </a:t>
            </a:r>
            <a:r>
              <a:rPr lang="en-US" sz="2400" i="1" dirty="0" err="1"/>
              <a:t>procesna</a:t>
            </a:r>
            <a:r>
              <a:rPr lang="en-US" sz="2400" i="1" dirty="0"/>
              <a:t> </a:t>
            </a:r>
            <a:r>
              <a:rPr lang="en-US" sz="2400" i="1" dirty="0" err="1"/>
              <a:t>mjerenja</a:t>
            </a:r>
            <a:r>
              <a:rPr lang="en-US" sz="2400" i="1" dirty="0"/>
              <a:t> </a:t>
            </a:r>
            <a:r>
              <a:rPr lang="en-US" sz="2400" i="1" dirty="0" err="1"/>
              <a:t>nisu</a:t>
            </a:r>
            <a:r>
              <a:rPr lang="en-US" sz="2400" i="1" dirty="0"/>
              <a:t> </a:t>
            </a:r>
            <a:r>
              <a:rPr lang="en-US" sz="2400" i="1" dirty="0" err="1"/>
              <a:t>pokazatelji</a:t>
            </a:r>
            <a:r>
              <a:rPr lang="en-US" sz="2400" i="1" dirty="0"/>
              <a:t> </a:t>
            </a:r>
            <a:r>
              <a:rPr lang="en-US" sz="2400" i="1" dirty="0" err="1"/>
              <a:t>uspjeha</a:t>
            </a:r>
            <a:r>
              <a:rPr lang="en-US" sz="2400" i="1" dirty="0"/>
              <a:t> </a:t>
            </a:r>
            <a:r>
              <a:rPr lang="en-US" sz="2400" i="1" dirty="0" err="1"/>
              <a:t>programa</a:t>
            </a:r>
            <a:r>
              <a:rPr lang="en-US" sz="2400" i="1" dirty="0"/>
              <a:t> </a:t>
            </a:r>
            <a:r>
              <a:rPr lang="en-US" sz="2400" i="1" dirty="0" err="1"/>
              <a:t>probira</a:t>
            </a:r>
            <a:r>
              <a:rPr lang="en-US" sz="2400" i="1" dirty="0"/>
              <a:t>. </a:t>
            </a:r>
            <a:r>
              <a:rPr lang="en-US" sz="2400" i="1" dirty="0" err="1"/>
              <a:t>Sveobuhvatno</a:t>
            </a:r>
            <a:r>
              <a:rPr lang="en-US" sz="2400" i="1" dirty="0"/>
              <a:t> </a:t>
            </a:r>
            <a:r>
              <a:rPr lang="en-US" sz="2400" i="1" dirty="0" err="1"/>
              <a:t>gledano</a:t>
            </a:r>
            <a:r>
              <a:rPr lang="en-US" sz="2400" i="1" dirty="0"/>
              <a:t> </a:t>
            </a:r>
            <a:r>
              <a:rPr lang="en-US" sz="2400" i="1" dirty="0" err="1"/>
              <a:t>ona</a:t>
            </a:r>
            <a:r>
              <a:rPr lang="en-US" sz="2400" i="1" dirty="0"/>
              <a:t> </a:t>
            </a:r>
            <a:r>
              <a:rPr lang="en-US" sz="2400" i="1" dirty="0" err="1"/>
              <a:t>međutim</a:t>
            </a:r>
            <a:r>
              <a:rPr lang="en-US" sz="2400" i="1" dirty="0"/>
              <a:t> </a:t>
            </a:r>
            <a:r>
              <a:rPr lang="en-US" sz="2400" i="1" dirty="0" err="1"/>
              <a:t>ukazuju</a:t>
            </a:r>
            <a:r>
              <a:rPr lang="en-US" sz="2400" i="1" dirty="0"/>
              <a:t> </a:t>
            </a:r>
            <a:r>
              <a:rPr lang="en-US" sz="2400" i="1" dirty="0" err="1"/>
              <a:t>na</a:t>
            </a:r>
            <a:r>
              <a:rPr lang="en-US" sz="2400" i="1" dirty="0"/>
              <a:t> to da li se program </a:t>
            </a:r>
            <a:r>
              <a:rPr lang="en-US" sz="2400" i="1" dirty="0" err="1"/>
              <a:t>provodi</a:t>
            </a:r>
            <a:r>
              <a:rPr lang="en-US" sz="2400" i="1" dirty="0"/>
              <a:t> </a:t>
            </a:r>
            <a:r>
              <a:rPr lang="en-US" sz="2400" i="1" dirty="0" err="1"/>
              <a:t>na</a:t>
            </a:r>
            <a:r>
              <a:rPr lang="en-US" sz="2400" i="1" dirty="0"/>
              <a:t> </a:t>
            </a:r>
            <a:r>
              <a:rPr lang="en-US" sz="2400" i="1" dirty="0" err="1"/>
              <a:t>način</a:t>
            </a:r>
            <a:r>
              <a:rPr lang="en-US" sz="2400" i="1" dirty="0"/>
              <a:t> </a:t>
            </a:r>
            <a:r>
              <a:rPr lang="en-US" sz="2400" i="1" dirty="0" err="1"/>
              <a:t>za</a:t>
            </a:r>
            <a:r>
              <a:rPr lang="en-US" sz="2400" i="1" dirty="0"/>
              <a:t> </a:t>
            </a:r>
            <a:r>
              <a:rPr lang="en-US" sz="2400" i="1" dirty="0" err="1"/>
              <a:t>koji</a:t>
            </a:r>
            <a:r>
              <a:rPr lang="en-US" sz="2400" i="1" dirty="0"/>
              <a:t> </a:t>
            </a:r>
            <a:r>
              <a:rPr lang="en-US" sz="2400" i="1" dirty="0" err="1"/>
              <a:t>vjerujemo</a:t>
            </a:r>
            <a:r>
              <a:rPr lang="en-US" sz="2400" i="1" dirty="0"/>
              <a:t> da </a:t>
            </a:r>
            <a:r>
              <a:rPr lang="en-US" sz="2400" i="1" dirty="0" err="1"/>
              <a:t>će</a:t>
            </a:r>
            <a:r>
              <a:rPr lang="en-US" sz="2400" i="1" dirty="0"/>
              <a:t> </a:t>
            </a:r>
            <a:r>
              <a:rPr lang="en-US" sz="2400" i="1" dirty="0" err="1"/>
              <a:t>donijeti</a:t>
            </a:r>
            <a:r>
              <a:rPr lang="en-US" sz="2400" i="1" dirty="0"/>
              <a:t> </a:t>
            </a:r>
            <a:r>
              <a:rPr lang="en-US" sz="2400" i="1" dirty="0" err="1"/>
              <a:t>uspješne</a:t>
            </a:r>
            <a:r>
              <a:rPr lang="en-US" sz="2400" i="1" dirty="0"/>
              <a:t> </a:t>
            </a:r>
            <a:r>
              <a:rPr lang="en-US" sz="2400" i="1" dirty="0" err="1"/>
              <a:t>rezultate</a:t>
            </a:r>
            <a:r>
              <a:rPr lang="en-US" sz="2400" i="1" dirty="0"/>
              <a:t> </a:t>
            </a:r>
            <a:r>
              <a:rPr lang="en-US" sz="2400" i="1" dirty="0" err="1"/>
              <a:t>budući</a:t>
            </a:r>
            <a:r>
              <a:rPr lang="en-US" sz="2400" i="1" dirty="0"/>
              <a:t> da se </a:t>
            </a:r>
            <a:r>
              <a:rPr lang="en-US" sz="2400" i="1" dirty="0" err="1"/>
              <a:t>ovakvi</a:t>
            </a:r>
            <a:r>
              <a:rPr lang="en-US" sz="2400" i="1" dirty="0"/>
              <a:t> </a:t>
            </a:r>
            <a:r>
              <a:rPr lang="en-US" sz="2400" i="1" dirty="0" err="1"/>
              <a:t>rezultati</a:t>
            </a:r>
            <a:r>
              <a:rPr lang="en-US" sz="2400" i="1" dirty="0"/>
              <a:t> </a:t>
            </a:r>
            <a:r>
              <a:rPr lang="en-US" sz="2400" i="1" dirty="0" err="1"/>
              <a:t>vjerojatno</a:t>
            </a:r>
            <a:r>
              <a:rPr lang="en-US" sz="2400" i="1" dirty="0"/>
              <a:t> </a:t>
            </a:r>
            <a:r>
              <a:rPr lang="en-US" sz="2400" i="1" dirty="0" err="1"/>
              <a:t>neće</a:t>
            </a:r>
            <a:r>
              <a:rPr lang="en-US" sz="2400" i="1" dirty="0"/>
              <a:t> </a:t>
            </a:r>
            <a:r>
              <a:rPr lang="en-US" sz="2400" i="1" dirty="0" err="1"/>
              <a:t>moći</a:t>
            </a:r>
            <a:r>
              <a:rPr lang="en-US" sz="2400" i="1" dirty="0"/>
              <a:t> </a:t>
            </a:r>
            <a:r>
              <a:rPr lang="en-US" sz="2400" i="1" dirty="0" err="1"/>
              <a:t>postići</a:t>
            </a:r>
            <a:r>
              <a:rPr lang="en-US" sz="2400" i="1" dirty="0"/>
              <a:t> </a:t>
            </a:r>
            <a:r>
              <a:rPr lang="en-US" sz="2400" i="1" dirty="0" err="1"/>
              <a:t>ukoliko</a:t>
            </a:r>
            <a:r>
              <a:rPr lang="en-US" sz="2400" i="1" dirty="0"/>
              <a:t> se ne </a:t>
            </a:r>
            <a:r>
              <a:rPr lang="en-US" sz="2400" i="1" dirty="0" err="1"/>
              <a:t>postižu</a:t>
            </a:r>
            <a:r>
              <a:rPr lang="en-US" sz="2400" i="1" dirty="0"/>
              <a:t> </a:t>
            </a:r>
            <a:r>
              <a:rPr lang="en-US" sz="2400" i="1" dirty="0" err="1"/>
              <a:t>provedbeni</a:t>
            </a:r>
            <a:r>
              <a:rPr lang="en-US" sz="2400" i="1" dirty="0"/>
              <a:t> </a:t>
            </a:r>
            <a:r>
              <a:rPr lang="en-US" sz="2400" i="1" dirty="0" err="1"/>
              <a:t>ciljevi</a:t>
            </a:r>
            <a:r>
              <a:rPr lang="en-US" sz="2400" i="1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1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43421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praćenje</a:t>
            </a:r>
            <a:r>
              <a:rPr lang="lt-LT" dirty="0" smtClean="0"/>
              <a:t> (II)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8640960" cy="51125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dirty="0" err="1"/>
              <a:t>Krajnji</a:t>
            </a:r>
            <a:r>
              <a:rPr lang="en-US" sz="2600" dirty="0"/>
              <a:t> </a:t>
            </a:r>
            <a:r>
              <a:rPr lang="en-US" sz="2600" dirty="0" err="1"/>
              <a:t>cilj</a:t>
            </a:r>
            <a:r>
              <a:rPr lang="en-US" sz="2600" dirty="0"/>
              <a:t> </a:t>
            </a:r>
            <a:r>
              <a:rPr lang="en-US" sz="2600" dirty="0" err="1"/>
              <a:t>programa</a:t>
            </a:r>
            <a:r>
              <a:rPr lang="en-US" sz="2600" dirty="0"/>
              <a:t> </a:t>
            </a:r>
            <a:r>
              <a:rPr lang="en-US" sz="2600" dirty="0" err="1"/>
              <a:t>probira</a:t>
            </a:r>
            <a:r>
              <a:rPr lang="en-US" sz="2600" dirty="0"/>
              <a:t> </a:t>
            </a:r>
            <a:r>
              <a:rPr lang="en-US" sz="2600" dirty="0" err="1"/>
              <a:t>za</a:t>
            </a:r>
            <a:r>
              <a:rPr lang="en-US" sz="2600" dirty="0"/>
              <a:t> </a:t>
            </a:r>
            <a:r>
              <a:rPr lang="en-US" sz="2600" dirty="0" err="1"/>
              <a:t>rak</a:t>
            </a:r>
            <a:r>
              <a:rPr lang="en-US" sz="2600" dirty="0"/>
              <a:t> </a:t>
            </a:r>
            <a:r>
              <a:rPr lang="en-US" sz="2600" dirty="0" err="1"/>
              <a:t>vrata</a:t>
            </a:r>
            <a:r>
              <a:rPr lang="en-US" sz="2600" dirty="0"/>
              <a:t> </a:t>
            </a:r>
            <a:r>
              <a:rPr lang="en-US" sz="2600" dirty="0" err="1"/>
              <a:t>maternice</a:t>
            </a:r>
            <a:r>
              <a:rPr lang="en-US" sz="2600" dirty="0"/>
              <a:t> je </a:t>
            </a:r>
            <a:r>
              <a:rPr lang="en-US" sz="2600" b="1" dirty="0" err="1"/>
              <a:t>smanjenje</a:t>
            </a:r>
            <a:r>
              <a:rPr lang="en-US" sz="2600" b="1" dirty="0"/>
              <a:t> incidencije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smrtnosti</a:t>
            </a:r>
            <a:r>
              <a:rPr lang="en-US" sz="2600" b="1" dirty="0"/>
              <a:t> </a:t>
            </a:r>
            <a:r>
              <a:rPr lang="en-US" sz="2600" dirty="0"/>
              <a:t>od </a:t>
            </a:r>
            <a:r>
              <a:rPr lang="en-US" sz="2600" dirty="0" err="1"/>
              <a:t>raka</a:t>
            </a:r>
            <a:r>
              <a:rPr lang="en-US" sz="2600" dirty="0"/>
              <a:t> </a:t>
            </a:r>
            <a:r>
              <a:rPr lang="en-US" sz="2600" dirty="0" err="1"/>
              <a:t>vrata</a:t>
            </a:r>
            <a:r>
              <a:rPr lang="en-US" sz="2600" dirty="0"/>
              <a:t> </a:t>
            </a:r>
            <a:r>
              <a:rPr lang="en-US" sz="2600" dirty="0" err="1"/>
              <a:t>maternice</a:t>
            </a:r>
            <a:r>
              <a:rPr lang="en-US" sz="2600" dirty="0"/>
              <a:t> s </a:t>
            </a:r>
            <a:r>
              <a:rPr lang="en-US" sz="2600" dirty="0" err="1"/>
              <a:t>najmanjim</a:t>
            </a:r>
            <a:r>
              <a:rPr lang="en-US" sz="2600" dirty="0"/>
              <a:t> </a:t>
            </a:r>
            <a:r>
              <a:rPr lang="en-US" sz="2600" dirty="0" err="1"/>
              <a:t>opterećenjem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najmanje</a:t>
            </a:r>
            <a:r>
              <a:rPr lang="en-US" sz="2600" dirty="0"/>
              <a:t> </a:t>
            </a:r>
            <a:r>
              <a:rPr lang="en-US" sz="2600" dirty="0" err="1"/>
              <a:t>neželjenih</a:t>
            </a:r>
            <a:r>
              <a:rPr lang="en-US" sz="2600" dirty="0"/>
              <a:t> </a:t>
            </a:r>
            <a:r>
              <a:rPr lang="en-US" sz="2600" dirty="0" err="1"/>
              <a:t>posljedica</a:t>
            </a:r>
            <a:r>
              <a:rPr lang="en-US" sz="2600" dirty="0"/>
              <a:t> </a:t>
            </a:r>
            <a:r>
              <a:rPr lang="en-US" sz="2600" dirty="0" err="1"/>
              <a:t>za</a:t>
            </a:r>
            <a:r>
              <a:rPr lang="en-US" sz="2600" dirty="0"/>
              <a:t> </a:t>
            </a:r>
            <a:r>
              <a:rPr lang="en-US" sz="2600" dirty="0" err="1"/>
              <a:t>žene</a:t>
            </a:r>
            <a:r>
              <a:rPr lang="en-US" sz="2600" dirty="0"/>
              <a:t> (</a:t>
            </a:r>
            <a:r>
              <a:rPr lang="en-US" sz="2600" dirty="0" err="1"/>
              <a:t>ljudski</a:t>
            </a:r>
            <a:r>
              <a:rPr lang="en-US" sz="2600" dirty="0"/>
              <a:t> </a:t>
            </a:r>
            <a:r>
              <a:rPr lang="en-US" sz="2600" dirty="0" err="1"/>
              <a:t>trošak</a:t>
            </a:r>
            <a:r>
              <a:rPr lang="en-US" sz="2600" dirty="0"/>
              <a:t>)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uz</a:t>
            </a:r>
            <a:r>
              <a:rPr lang="en-US" sz="2600" dirty="0"/>
              <a:t> </a:t>
            </a:r>
            <a:r>
              <a:rPr lang="en-US" sz="2600" dirty="0" err="1"/>
              <a:t>najmanji</a:t>
            </a:r>
            <a:r>
              <a:rPr lang="en-US" sz="2600" dirty="0"/>
              <a:t> </a:t>
            </a:r>
            <a:r>
              <a:rPr lang="en-US" sz="2600" dirty="0" err="1"/>
              <a:t>ekonomski</a:t>
            </a:r>
            <a:r>
              <a:rPr lang="en-US" sz="2600" dirty="0"/>
              <a:t> </a:t>
            </a:r>
            <a:r>
              <a:rPr lang="en-US" sz="2600" dirty="0" err="1"/>
              <a:t>trošak</a:t>
            </a:r>
            <a:r>
              <a:rPr lang="en-US" sz="2600" dirty="0"/>
              <a:t>. </a:t>
            </a:r>
          </a:p>
          <a:p>
            <a:pPr algn="just"/>
            <a:r>
              <a:rPr lang="en-US" sz="2600" dirty="0"/>
              <a:t>Praćenje </a:t>
            </a:r>
            <a:r>
              <a:rPr lang="en-US" sz="2600" dirty="0" err="1"/>
              <a:t>daje</a:t>
            </a:r>
            <a:r>
              <a:rPr lang="en-US" sz="2600" dirty="0"/>
              <a:t> </a:t>
            </a:r>
            <a:r>
              <a:rPr lang="en-US" sz="2600" dirty="0" err="1"/>
              <a:t>rane</a:t>
            </a:r>
            <a:r>
              <a:rPr lang="en-US" sz="2600" dirty="0"/>
              <a:t> </a:t>
            </a:r>
            <a:r>
              <a:rPr lang="en-US" sz="2600" b="1" dirty="0" err="1"/>
              <a:t>povratne</a:t>
            </a:r>
            <a:r>
              <a:rPr lang="en-US" sz="2600" b="1" dirty="0"/>
              <a:t> </a:t>
            </a:r>
            <a:r>
              <a:rPr lang="en-US" sz="2600" b="1" dirty="0" err="1"/>
              <a:t>informacije</a:t>
            </a:r>
            <a:r>
              <a:rPr lang="en-US" sz="2600" b="1" dirty="0"/>
              <a:t> </a:t>
            </a:r>
            <a:r>
              <a:rPr lang="en-US" sz="2600" b="1" dirty="0" err="1"/>
              <a:t>kako</a:t>
            </a:r>
            <a:r>
              <a:rPr lang="en-US" sz="2600" b="1" dirty="0"/>
              <a:t> bi se </a:t>
            </a:r>
            <a:r>
              <a:rPr lang="en-US" sz="2600" b="1" dirty="0" err="1"/>
              <a:t>mogli</a:t>
            </a:r>
            <a:r>
              <a:rPr lang="en-US" sz="2600" b="1" dirty="0"/>
              <a:t> </a:t>
            </a:r>
            <a:r>
              <a:rPr lang="en-US" sz="2600" b="1" dirty="0" err="1"/>
              <a:t>identificirati</a:t>
            </a:r>
            <a:r>
              <a:rPr lang="en-US" sz="2600" b="1" dirty="0"/>
              <a:t> </a:t>
            </a:r>
            <a:r>
              <a:rPr lang="en-US" sz="2600" b="1" dirty="0" err="1"/>
              <a:t>problemi</a:t>
            </a:r>
            <a:r>
              <a:rPr lang="en-US" sz="2600" b="1" dirty="0"/>
              <a:t>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napraviti</a:t>
            </a:r>
            <a:r>
              <a:rPr lang="en-US" sz="2600" b="1" dirty="0"/>
              <a:t> </a:t>
            </a:r>
            <a:r>
              <a:rPr lang="en-US" sz="2600" b="1" dirty="0" err="1"/>
              <a:t>potrebne</a:t>
            </a:r>
            <a:r>
              <a:rPr lang="en-US" sz="2600" b="1" dirty="0"/>
              <a:t> </a:t>
            </a:r>
            <a:r>
              <a:rPr lang="en-US" sz="2600" b="1" dirty="0" err="1"/>
              <a:t>promjene</a:t>
            </a:r>
            <a:r>
              <a:rPr lang="en-US" sz="2600" b="1" dirty="0" smtClean="0"/>
              <a:t>. </a:t>
            </a:r>
            <a:endParaRPr lang="en-US" sz="2600" b="1" dirty="0"/>
          </a:p>
          <a:p>
            <a:pPr algn="just"/>
            <a:r>
              <a:rPr lang="en-US" sz="2600" dirty="0" err="1"/>
              <a:t>Potrebni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kontinuirani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sveobuhvatni</a:t>
            </a:r>
            <a:r>
              <a:rPr lang="en-US" sz="2600" dirty="0"/>
              <a:t> </a:t>
            </a:r>
            <a:r>
              <a:rPr lang="en-US" sz="2600" dirty="0" err="1"/>
              <a:t>sustavi</a:t>
            </a:r>
            <a:r>
              <a:rPr lang="en-US" sz="2600" dirty="0"/>
              <a:t> </a:t>
            </a:r>
            <a:r>
              <a:rPr lang="en-US" sz="2600" dirty="0" err="1"/>
              <a:t>praćenja</a:t>
            </a:r>
            <a:r>
              <a:rPr lang="en-US" sz="2600" dirty="0"/>
              <a:t> </a:t>
            </a:r>
            <a:r>
              <a:rPr lang="en-US" sz="2600" dirty="0" err="1"/>
              <a:t>koji</a:t>
            </a:r>
            <a:r>
              <a:rPr lang="en-US" sz="2600" dirty="0"/>
              <a:t> </a:t>
            </a:r>
            <a:r>
              <a:rPr lang="en-US" sz="2600" dirty="0" err="1"/>
              <a:t>uključuju</a:t>
            </a:r>
            <a:r>
              <a:rPr lang="en-US" sz="2600" dirty="0"/>
              <a:t> </a:t>
            </a:r>
            <a:r>
              <a:rPr lang="en-US" sz="2600" dirty="0" err="1" smtClean="0"/>
              <a:t>oboje</a:t>
            </a:r>
            <a:r>
              <a:rPr lang="hr-HR" sz="2600" dirty="0" smtClean="0"/>
              <a:t>.</a:t>
            </a:r>
            <a:r>
              <a:rPr lang="en-US" sz="2600" dirty="0" smtClean="0"/>
              <a:t> </a:t>
            </a:r>
            <a:r>
              <a:rPr lang="en-US" sz="2600" b="1" dirty="0" err="1"/>
              <a:t>organizirani</a:t>
            </a:r>
            <a:r>
              <a:rPr lang="en-US" sz="2600" b="1" dirty="0"/>
              <a:t>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oportunistički</a:t>
            </a:r>
            <a:r>
              <a:rPr lang="en-US" sz="2600" b="1" dirty="0"/>
              <a:t> </a:t>
            </a:r>
            <a:r>
              <a:rPr lang="en-US" sz="2600" b="1" dirty="0" err="1"/>
              <a:t>probir</a:t>
            </a:r>
            <a:r>
              <a:rPr lang="en-US" sz="2600" b="1" dirty="0"/>
              <a:t>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45441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6477"/>
            <a:ext cx="7727577" cy="841445"/>
          </a:xfrm>
        </p:spPr>
        <p:txBody>
          <a:bodyPr>
            <a:normAutofit/>
          </a:bodyPr>
          <a:lstStyle/>
          <a:p>
            <a:r>
              <a:rPr lang="hr-HR" sz="3200" dirty="0" smtClean="0"/>
              <a:t>Praćenje </a:t>
            </a:r>
            <a:r>
              <a:rPr lang="lt-LT" sz="3200" dirty="0" smtClean="0"/>
              <a:t>(III)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7890" y="877922"/>
            <a:ext cx="8354916" cy="571943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err="1"/>
              <a:t>Smjernice</a:t>
            </a:r>
            <a:r>
              <a:rPr lang="en-US" sz="2400" b="1" dirty="0"/>
              <a:t> </a:t>
            </a:r>
            <a:r>
              <a:rPr lang="en-US" sz="2400" b="1" dirty="0" err="1"/>
              <a:t>predstavljaju</a:t>
            </a:r>
            <a:r>
              <a:rPr lang="en-US" sz="2400" b="1" dirty="0"/>
              <a:t> </a:t>
            </a:r>
            <a:r>
              <a:rPr lang="en-US" sz="2400" b="1" dirty="0" err="1"/>
              <a:t>standardne</a:t>
            </a:r>
            <a:r>
              <a:rPr lang="en-US" sz="2400" b="1" dirty="0"/>
              <a:t> </a:t>
            </a:r>
            <a:r>
              <a:rPr lang="en-US" sz="2400" b="1" dirty="0" err="1"/>
              <a:t>tablice</a:t>
            </a:r>
            <a:r>
              <a:rPr lang="en-US" sz="2400" b="1" dirty="0"/>
              <a:t> </a:t>
            </a:r>
            <a:r>
              <a:rPr lang="en-US" sz="2400" b="1" dirty="0" err="1"/>
              <a:t>koje</a:t>
            </a:r>
            <a:r>
              <a:rPr lang="en-US" sz="2400" b="1" dirty="0"/>
              <a:t> se </a:t>
            </a:r>
            <a:r>
              <a:rPr lang="en-US" sz="2400" b="1" dirty="0" err="1"/>
              <a:t>mogu</a:t>
            </a:r>
            <a:r>
              <a:rPr lang="en-US" sz="2400" b="1" dirty="0"/>
              <a:t> </a:t>
            </a:r>
            <a:r>
              <a:rPr lang="en-US" sz="2400" b="1" dirty="0" err="1"/>
              <a:t>koristiti</a:t>
            </a:r>
            <a:r>
              <a:rPr lang="en-US" sz="2400" b="1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izvještavanje</a:t>
            </a:r>
            <a:r>
              <a:rPr lang="en-US" sz="2400" b="1" dirty="0"/>
              <a:t> </a:t>
            </a:r>
            <a:r>
              <a:rPr lang="en-US" sz="2400" b="1" dirty="0" err="1"/>
              <a:t>glavnih</a:t>
            </a:r>
            <a:r>
              <a:rPr lang="en-US" sz="2400" b="1" dirty="0"/>
              <a:t> </a:t>
            </a:r>
            <a:r>
              <a:rPr lang="en-US" sz="2400" b="1" dirty="0" err="1"/>
              <a:t>karakteristika</a:t>
            </a:r>
            <a:r>
              <a:rPr lang="en-US" sz="2400" b="1" dirty="0"/>
              <a:t> </a:t>
            </a:r>
            <a:r>
              <a:rPr lang="en-US" sz="2400" b="1" dirty="0" err="1"/>
              <a:t>programa</a:t>
            </a:r>
            <a:r>
              <a:rPr lang="en-US" sz="2400" b="1" dirty="0"/>
              <a:t> </a:t>
            </a:r>
            <a:r>
              <a:rPr lang="en-US" sz="2400" b="1" dirty="0" err="1"/>
              <a:t>ranog</a:t>
            </a:r>
            <a:r>
              <a:rPr lang="en-US" sz="2400" b="1" dirty="0"/>
              <a:t> </a:t>
            </a:r>
            <a:r>
              <a:rPr lang="en-US" sz="2400" b="1" dirty="0" err="1"/>
              <a:t>otkrivanja</a:t>
            </a:r>
            <a:r>
              <a:rPr lang="en-US" sz="2400" b="1" dirty="0"/>
              <a:t> </a:t>
            </a:r>
            <a:r>
              <a:rPr lang="en-US" sz="2400" b="1" dirty="0" err="1"/>
              <a:t>te</a:t>
            </a:r>
            <a:r>
              <a:rPr lang="en-US" sz="2400" b="1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izračun</a:t>
            </a:r>
            <a:r>
              <a:rPr lang="en-US" sz="2400" b="1" dirty="0"/>
              <a:t> </a:t>
            </a:r>
            <a:r>
              <a:rPr lang="en-US" sz="2400" b="1" dirty="0" err="1"/>
              <a:t>pokazatelja</a:t>
            </a:r>
            <a:r>
              <a:rPr lang="en-US" sz="2400" b="1" dirty="0"/>
              <a:t> </a:t>
            </a:r>
            <a:r>
              <a:rPr lang="en-US" sz="2400" b="1" dirty="0" err="1"/>
              <a:t>provedbe</a:t>
            </a:r>
            <a:r>
              <a:rPr lang="en-US" sz="2400" b="1" dirty="0"/>
              <a:t>.</a:t>
            </a:r>
          </a:p>
          <a:p>
            <a:pPr algn="just"/>
            <a:r>
              <a:rPr lang="en-US" sz="2400" dirty="0"/>
              <a:t>Ove </a:t>
            </a:r>
            <a:r>
              <a:rPr lang="en-US" sz="2400" dirty="0" err="1"/>
              <a:t>tablice</a:t>
            </a:r>
            <a:r>
              <a:rPr lang="en-US" sz="2400" dirty="0"/>
              <a:t> </a:t>
            </a:r>
            <a:r>
              <a:rPr lang="en-US" sz="2400" dirty="0" err="1"/>
              <a:t>valja</a:t>
            </a:r>
            <a:r>
              <a:rPr lang="en-US" sz="2400" dirty="0"/>
              <a:t> </a:t>
            </a:r>
            <a:r>
              <a:rPr lang="en-US" sz="2400" dirty="0" err="1"/>
              <a:t>smatrati</a:t>
            </a:r>
            <a:r>
              <a:rPr lang="en-US" sz="2400" dirty="0"/>
              <a:t> </a:t>
            </a:r>
            <a:r>
              <a:rPr lang="en-US" sz="2400" dirty="0" err="1"/>
              <a:t>predlošcima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standardizirano</a:t>
            </a:r>
            <a:r>
              <a:rPr lang="en-US" sz="2400" dirty="0"/>
              <a:t> </a:t>
            </a:r>
            <a:r>
              <a:rPr lang="en-US" sz="2400" dirty="0" err="1"/>
              <a:t>praćenje</a:t>
            </a:r>
            <a:r>
              <a:rPr lang="en-US" sz="2400" dirty="0"/>
              <a:t> </a:t>
            </a:r>
            <a:r>
              <a:rPr lang="en-US" sz="2400" dirty="0" err="1"/>
              <a:t>provedbe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u EU.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1967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711659"/>
            <a:ext cx="5220072" cy="30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4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31640" y="332656"/>
            <a:ext cx="607829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5330" y="260648"/>
            <a:ext cx="7773338" cy="57606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praćenje</a:t>
            </a:r>
            <a:r>
              <a:rPr lang="en-US" dirty="0" smtClean="0"/>
              <a:t> (IV)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251520" y="1080311"/>
            <a:ext cx="8568952" cy="5373025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err="1"/>
              <a:t>Svaka</a:t>
            </a:r>
            <a:r>
              <a:rPr lang="en-US" sz="2600" dirty="0"/>
              <a:t> </a:t>
            </a:r>
            <a:r>
              <a:rPr lang="en-US" sz="2600" dirty="0" err="1"/>
              <a:t>država</a:t>
            </a:r>
            <a:r>
              <a:rPr lang="en-US" sz="2600" dirty="0"/>
              <a:t> </a:t>
            </a:r>
            <a:r>
              <a:rPr lang="en-US" sz="2600" dirty="0" err="1"/>
              <a:t>članica</a:t>
            </a:r>
            <a:r>
              <a:rPr lang="en-US" sz="2600" dirty="0"/>
              <a:t> </a:t>
            </a:r>
            <a:r>
              <a:rPr lang="en-US" sz="2600" dirty="0" err="1"/>
              <a:t>trebala</a:t>
            </a:r>
            <a:r>
              <a:rPr lang="en-US" sz="2600" dirty="0"/>
              <a:t> bi </a:t>
            </a:r>
            <a:r>
              <a:rPr lang="en-US" sz="2600" dirty="0" err="1"/>
              <a:t>moći</a:t>
            </a:r>
            <a:r>
              <a:rPr lang="en-US" sz="2600" dirty="0"/>
              <a:t> </a:t>
            </a:r>
            <a:r>
              <a:rPr lang="en-US" sz="2600" dirty="0" err="1"/>
              <a:t>ispuniti</a:t>
            </a:r>
            <a:r>
              <a:rPr lang="en-US" sz="2600" dirty="0"/>
              <a:t> </a:t>
            </a:r>
            <a:r>
              <a:rPr lang="en-US" sz="2600" dirty="0" err="1"/>
              <a:t>ove</a:t>
            </a:r>
            <a:r>
              <a:rPr lang="en-US" sz="2600" dirty="0"/>
              <a:t> </a:t>
            </a:r>
            <a:r>
              <a:rPr lang="en-US" sz="2600" dirty="0" err="1"/>
              <a:t>ili</a:t>
            </a:r>
            <a:r>
              <a:rPr lang="en-US" sz="2600" dirty="0"/>
              <a:t> </a:t>
            </a:r>
            <a:r>
              <a:rPr lang="en-US" sz="2600" dirty="0" err="1"/>
              <a:t>slične</a:t>
            </a:r>
            <a:r>
              <a:rPr lang="en-US" sz="2600" dirty="0"/>
              <a:t> </a:t>
            </a:r>
            <a:r>
              <a:rPr lang="en-US" sz="2600" dirty="0" err="1"/>
              <a:t>tablice</a:t>
            </a:r>
            <a:r>
              <a:rPr lang="en-US" sz="2600" dirty="0"/>
              <a:t>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omogućiti</a:t>
            </a:r>
            <a:r>
              <a:rPr lang="en-US" sz="2600" dirty="0"/>
              <a:t> </a:t>
            </a:r>
            <a:r>
              <a:rPr lang="en-US" sz="2600" dirty="0" err="1"/>
              <a:t>pristup</a:t>
            </a:r>
            <a:r>
              <a:rPr lang="en-US" sz="2600" dirty="0"/>
              <a:t> </a:t>
            </a:r>
            <a:r>
              <a:rPr lang="en-US" sz="2600" dirty="0" err="1"/>
              <a:t>podatcima</a:t>
            </a:r>
            <a:r>
              <a:rPr lang="en-US" sz="2600" dirty="0"/>
              <a:t> u </a:t>
            </a:r>
            <a:r>
              <a:rPr lang="en-US" sz="2600" b="1" dirty="0" err="1"/>
              <a:t>svrhu</a:t>
            </a:r>
            <a:r>
              <a:rPr lang="en-US" sz="2600" b="1" dirty="0"/>
              <a:t> </a:t>
            </a:r>
            <a:r>
              <a:rPr lang="en-US" sz="2600" b="1" dirty="0" err="1"/>
              <a:t>usporedbe</a:t>
            </a:r>
            <a:r>
              <a:rPr lang="en-US" sz="2600" b="1" dirty="0"/>
              <a:t> </a:t>
            </a:r>
            <a:r>
              <a:rPr lang="en-US" sz="2600" b="1" dirty="0" err="1"/>
              <a:t>osnovnih</a:t>
            </a:r>
            <a:r>
              <a:rPr lang="en-US" sz="2600" b="1" dirty="0"/>
              <a:t> </a:t>
            </a:r>
            <a:r>
              <a:rPr lang="en-US" sz="2600" b="1" dirty="0" err="1"/>
              <a:t>čimbenika</a:t>
            </a:r>
            <a:r>
              <a:rPr lang="en-US" sz="2600" b="1" dirty="0"/>
              <a:t> </a:t>
            </a:r>
            <a:r>
              <a:rPr lang="en-US" sz="2600" b="1" dirty="0" err="1"/>
              <a:t>provedbe</a:t>
            </a:r>
            <a:r>
              <a:rPr lang="en-US" sz="2600" b="1" dirty="0"/>
              <a:t> </a:t>
            </a:r>
            <a:r>
              <a:rPr lang="en-US" sz="2600" b="1" dirty="0" err="1"/>
              <a:t>među</a:t>
            </a:r>
            <a:r>
              <a:rPr lang="en-US" sz="2600" b="1" dirty="0"/>
              <a:t> </a:t>
            </a:r>
            <a:r>
              <a:rPr lang="en-US" sz="2600" b="1" dirty="0" err="1"/>
              <a:t>državama</a:t>
            </a:r>
            <a:r>
              <a:rPr lang="en-US" sz="2600" b="1" dirty="0"/>
              <a:t> </a:t>
            </a:r>
            <a:r>
              <a:rPr lang="en-US" sz="2600" dirty="0"/>
              <a:t>(</a:t>
            </a:r>
            <a:r>
              <a:rPr lang="en-US" sz="2600" dirty="0" err="1"/>
              <a:t>preporučeno</a:t>
            </a:r>
            <a:r>
              <a:rPr lang="en-US" sz="2600" dirty="0"/>
              <a:t> od </a:t>
            </a:r>
            <a:r>
              <a:rPr lang="en-US" sz="2600" dirty="0" err="1"/>
              <a:t>strane</a:t>
            </a:r>
            <a:r>
              <a:rPr lang="en-US" sz="2600" dirty="0"/>
              <a:t> </a:t>
            </a:r>
            <a:r>
              <a:rPr lang="en-US" sz="2600" dirty="0" err="1"/>
              <a:t>Vijeća</a:t>
            </a:r>
            <a:r>
              <a:rPr lang="en-US" sz="2600" dirty="0"/>
              <a:t> </a:t>
            </a:r>
            <a:r>
              <a:rPr lang="en-US" sz="2600" dirty="0" err="1"/>
              <a:t>Europske</a:t>
            </a:r>
            <a:r>
              <a:rPr lang="en-US" sz="2600" dirty="0"/>
              <a:t> </a:t>
            </a:r>
            <a:r>
              <a:rPr lang="en-US" sz="2600" dirty="0" err="1"/>
              <a:t>unije</a:t>
            </a:r>
            <a:r>
              <a:rPr lang="en-US" sz="2600" dirty="0"/>
              <a:t>, 2003.)</a:t>
            </a:r>
          </a:p>
          <a:p>
            <a:r>
              <a:rPr lang="en-US" sz="2600" dirty="0" err="1"/>
              <a:t>Trenutna</a:t>
            </a:r>
            <a:r>
              <a:rPr lang="en-US" sz="2600" dirty="0"/>
              <a:t> je </a:t>
            </a:r>
            <a:r>
              <a:rPr lang="en-US" sz="2600" dirty="0" err="1"/>
              <a:t>preporuka</a:t>
            </a:r>
            <a:r>
              <a:rPr lang="en-US" sz="2600" dirty="0"/>
              <a:t> da </a:t>
            </a:r>
            <a:r>
              <a:rPr lang="en-US" sz="2600" dirty="0" err="1"/>
              <a:t>valja</a:t>
            </a:r>
            <a:r>
              <a:rPr lang="en-US" sz="2600" dirty="0"/>
              <a:t> </a:t>
            </a:r>
            <a:r>
              <a:rPr lang="en-US" sz="2600" dirty="0" err="1"/>
              <a:t>redovito</a:t>
            </a:r>
            <a:r>
              <a:rPr lang="en-US" sz="2600" dirty="0"/>
              <a:t> </a:t>
            </a:r>
            <a:r>
              <a:rPr lang="en-US" sz="2600" dirty="0" err="1"/>
              <a:t>sastavljati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objavljivati</a:t>
            </a:r>
            <a:r>
              <a:rPr lang="en-US" sz="2600" dirty="0"/>
              <a:t> </a:t>
            </a:r>
            <a:r>
              <a:rPr lang="en-US" sz="2600" dirty="0" err="1"/>
              <a:t>statističke</a:t>
            </a:r>
            <a:r>
              <a:rPr lang="en-US" sz="2600" dirty="0"/>
              <a:t> </a:t>
            </a:r>
            <a:r>
              <a:rPr lang="en-US" sz="2600" dirty="0" err="1"/>
              <a:t>izvještaje</a:t>
            </a:r>
            <a:r>
              <a:rPr lang="en-US" sz="2600" dirty="0"/>
              <a:t> </a:t>
            </a:r>
            <a:r>
              <a:rPr lang="en-US" sz="2600" dirty="0" err="1"/>
              <a:t>za</a:t>
            </a:r>
            <a:r>
              <a:rPr lang="en-US" sz="2600" dirty="0"/>
              <a:t> </a:t>
            </a:r>
            <a:r>
              <a:rPr lang="en-US" sz="2600" dirty="0" err="1"/>
              <a:t>krug</a:t>
            </a:r>
            <a:r>
              <a:rPr lang="en-US" sz="2600" dirty="0"/>
              <a:t> </a:t>
            </a:r>
            <a:r>
              <a:rPr lang="en-US" sz="2600" dirty="0" err="1"/>
              <a:t>probira</a:t>
            </a:r>
            <a:r>
              <a:rPr lang="en-US" sz="2600" dirty="0"/>
              <a:t> od 3 do 5 </a:t>
            </a:r>
            <a:r>
              <a:rPr lang="en-US" sz="2600" dirty="0" err="1"/>
              <a:t>godina</a:t>
            </a:r>
            <a:r>
              <a:rPr lang="en-US" sz="2600" dirty="0"/>
              <a:t> </a:t>
            </a:r>
            <a:r>
              <a:rPr lang="en-US" sz="2600" dirty="0" err="1"/>
              <a:t>kao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jednom</a:t>
            </a:r>
            <a:r>
              <a:rPr lang="en-US" sz="2600" dirty="0"/>
              <a:t> </a:t>
            </a:r>
            <a:r>
              <a:rPr lang="en-US" sz="2600" dirty="0" err="1"/>
              <a:t>godišnje</a:t>
            </a:r>
            <a:r>
              <a:rPr lang="en-US" sz="2600" dirty="0"/>
              <a:t>. </a:t>
            </a:r>
          </a:p>
          <a:p>
            <a:r>
              <a:rPr lang="en-US" sz="2600" dirty="0" err="1"/>
              <a:t>Uporaba</a:t>
            </a:r>
            <a:r>
              <a:rPr lang="en-US" sz="2600" dirty="0"/>
              <a:t> </a:t>
            </a:r>
            <a:r>
              <a:rPr lang="en-US" sz="2600" dirty="0" err="1"/>
              <a:t>duljih</a:t>
            </a:r>
            <a:r>
              <a:rPr lang="en-US" sz="2600" dirty="0"/>
              <a:t> </a:t>
            </a:r>
            <a:r>
              <a:rPr lang="en-US" sz="2600" dirty="0" err="1"/>
              <a:t>perioda</a:t>
            </a:r>
            <a:r>
              <a:rPr lang="en-US" sz="2600" dirty="0"/>
              <a:t> </a:t>
            </a:r>
            <a:r>
              <a:rPr lang="en-US" sz="2600" dirty="0" err="1"/>
              <a:t>nego</a:t>
            </a:r>
            <a:r>
              <a:rPr lang="en-US" sz="2600" dirty="0"/>
              <a:t> li je period </a:t>
            </a:r>
            <a:r>
              <a:rPr lang="en-US" sz="2600" dirty="0" err="1"/>
              <a:t>kruga</a:t>
            </a:r>
            <a:r>
              <a:rPr lang="en-US" sz="2600" dirty="0"/>
              <a:t> </a:t>
            </a:r>
            <a:r>
              <a:rPr lang="en-US" sz="2600" dirty="0" err="1"/>
              <a:t>probira</a:t>
            </a:r>
            <a:r>
              <a:rPr lang="en-US" sz="2600" dirty="0"/>
              <a:t>, </a:t>
            </a:r>
            <a:r>
              <a:rPr lang="en-US" sz="2600" dirty="0" err="1"/>
              <a:t>također</a:t>
            </a:r>
            <a:r>
              <a:rPr lang="en-US" sz="2600" dirty="0"/>
              <a:t> je </a:t>
            </a:r>
            <a:r>
              <a:rPr lang="en-US" sz="2600" dirty="0" err="1"/>
              <a:t>preporučena</a:t>
            </a:r>
            <a:r>
              <a:rPr lang="en-US" sz="2600" dirty="0"/>
              <a:t> </a:t>
            </a:r>
            <a:r>
              <a:rPr lang="en-US" sz="2600" dirty="0" err="1"/>
              <a:t>aktivnost</a:t>
            </a:r>
            <a:r>
              <a:rPr lang="en-US" sz="2600" dirty="0"/>
              <a:t> </a:t>
            </a:r>
            <a:r>
              <a:rPr lang="en-US" sz="2600" dirty="0" err="1"/>
              <a:t>praćenja</a:t>
            </a:r>
            <a:r>
              <a:rPr lang="en-US" sz="2600" dirty="0"/>
              <a:t>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83146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175"/>
            <a:ext cx="77152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lt-LT" altLang="lt-LT" sz="1800" smtClean="0">
              <a:solidFill>
                <a:prstClr val="black"/>
              </a:solidFill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lt-LT" sz="100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lang="en-US" altLang="lt-LT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76275"/>
            <a:ext cx="7992888" cy="57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01" y="1395093"/>
            <a:ext cx="8089803" cy="3467722"/>
          </a:xfrm>
        </p:spPr>
        <p:txBody>
          <a:bodyPr>
            <a:normAutofit fontScale="90000"/>
          </a:bodyPr>
          <a:lstStyle/>
          <a:p>
            <a:r>
              <a:rPr lang="lt-LT" sz="4000" b="1" dirty="0" smtClean="0"/>
              <a:t/>
            </a:r>
            <a:br>
              <a:rPr lang="lt-LT" sz="4000" b="1" dirty="0" smtClean="0"/>
            </a:br>
            <a:r>
              <a:rPr lang="hr-HR" sz="4000" b="1" dirty="0" smtClean="0"/>
              <a:t>pregled pokazatelja performansi koje preporučuju Europske smjernice za osiguranje kvalitete u probiru raka vrata maternice</a:t>
            </a:r>
            <a:r>
              <a:rPr lang="lt-LT" sz="4000" b="1" dirty="0"/>
              <a:t/>
            </a:r>
            <a:br>
              <a:rPr lang="lt-LT" sz="4000" b="1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sz="3600" dirty="0" smtClean="0"/>
              <a:t>Dr. Rasa </a:t>
            </a:r>
            <a:r>
              <a:rPr lang="lt-LT" sz="3600" dirty="0" err="1" smtClean="0"/>
              <a:t>Vansevičiūtė</a:t>
            </a:r>
            <a:r>
              <a:rPr lang="lt-LT" sz="3600" dirty="0" smtClean="0"/>
              <a:t>, Lithuania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61248"/>
            <a:ext cx="6400800" cy="69763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Twinning </a:t>
            </a:r>
            <a:r>
              <a:rPr lang="en-US" b="1" dirty="0" err="1" smtClean="0">
                <a:solidFill>
                  <a:srgbClr val="002060"/>
                </a:solidFill>
              </a:rPr>
              <a:t>Proje</a:t>
            </a:r>
            <a:r>
              <a:rPr lang="hr-HR" b="1" dirty="0" smtClean="0">
                <a:solidFill>
                  <a:srgbClr val="002060"/>
                </a:solidFill>
              </a:rPr>
              <a:t>k</a:t>
            </a:r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hr-HR" dirty="0" smtClean="0">
                <a:solidFill>
                  <a:srgbClr val="002060"/>
                </a:solidFill>
              </a:rPr>
              <a:t>unaprjeđenje kvalitete provedbe nacionalnih programa ranog otkrivanja raka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0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083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72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04664"/>
            <a:ext cx="85689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588"/>
            <a:ext cx="16097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512" y="908720"/>
            <a:ext cx="8507288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9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175"/>
            <a:ext cx="77152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lt-LT" altLang="lt-LT" sz="1800" smtClean="0">
              <a:solidFill>
                <a:prstClr val="black"/>
              </a:solidFill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lt-LT" sz="100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lang="en-US" altLang="lt-LT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76275"/>
            <a:ext cx="8208912" cy="58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938"/>
            <a:ext cx="774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7938"/>
            <a:ext cx="1609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64704"/>
            <a:ext cx="842493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2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609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512" y="908720"/>
            <a:ext cx="8496944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8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92075"/>
            <a:ext cx="774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09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5536" y="836712"/>
            <a:ext cx="842493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65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94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b="1" dirty="0"/>
              <a:t>Ekonomska </a:t>
            </a:r>
            <a:r>
              <a:rPr lang="en-US" sz="3200" b="1" dirty="0" err="1" smtClean="0"/>
              <a:t>isplativost</a:t>
            </a:r>
            <a:r>
              <a:rPr lang="hr-HR" sz="3200" b="1" dirty="0" smtClean="0"/>
              <a:t> </a:t>
            </a:r>
            <a:r>
              <a:rPr lang="en-US" sz="3200" b="1" dirty="0" smtClean="0"/>
              <a:t>(</a:t>
            </a:r>
            <a:r>
              <a:rPr lang="en-US" sz="3200" b="1" dirty="0"/>
              <a:t>I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9917" y="682104"/>
            <a:ext cx="8704165" cy="6012722"/>
          </a:xfrm>
        </p:spPr>
        <p:txBody>
          <a:bodyPr>
            <a:noAutofit/>
          </a:bodyPr>
          <a:lstStyle/>
          <a:p>
            <a:r>
              <a:rPr lang="en-US" sz="2400" dirty="0" err="1"/>
              <a:t>Prije</a:t>
            </a:r>
            <a:r>
              <a:rPr lang="en-US" sz="2400" dirty="0"/>
              <a:t> </a:t>
            </a:r>
            <a:r>
              <a:rPr lang="en-US" sz="2400" dirty="0" err="1"/>
              <a:t>donošenja</a:t>
            </a:r>
            <a:r>
              <a:rPr lang="en-US" sz="2400" dirty="0"/>
              <a:t> </a:t>
            </a:r>
            <a:r>
              <a:rPr lang="en-US" sz="2400" dirty="0" err="1"/>
              <a:t>odluke</a:t>
            </a:r>
            <a:r>
              <a:rPr lang="en-US" sz="2400" dirty="0"/>
              <a:t> o </a:t>
            </a:r>
            <a:r>
              <a:rPr lang="en-US" sz="2400" dirty="0" err="1"/>
              <a:t>uvođenju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promjeni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 err="1"/>
              <a:t>ranog</a:t>
            </a:r>
            <a:r>
              <a:rPr lang="en-US" sz="2400" dirty="0"/>
              <a:t> </a:t>
            </a:r>
            <a:r>
              <a:rPr lang="en-US" sz="2400" dirty="0" err="1"/>
              <a:t>otkrivanja</a:t>
            </a:r>
            <a:r>
              <a:rPr lang="en-US" sz="2400" dirty="0"/>
              <a:t> </a:t>
            </a:r>
            <a:r>
              <a:rPr lang="en-US" sz="2400" dirty="0" err="1"/>
              <a:t>valja</a:t>
            </a:r>
            <a:r>
              <a:rPr lang="en-US" sz="2400" dirty="0"/>
              <a:t> </a:t>
            </a:r>
            <a:r>
              <a:rPr lang="en-US" sz="2400" dirty="0" err="1"/>
              <a:t>provesti</a:t>
            </a:r>
            <a:r>
              <a:rPr lang="en-US" sz="2400" dirty="0"/>
              <a:t> </a:t>
            </a:r>
            <a:r>
              <a:rPr lang="en-US" sz="2400" dirty="0" err="1"/>
              <a:t>analize</a:t>
            </a:r>
            <a:r>
              <a:rPr lang="en-US" sz="2400" dirty="0"/>
              <a:t> </a:t>
            </a:r>
            <a:r>
              <a:rPr lang="en-US" sz="2400" dirty="0" err="1"/>
              <a:t>ekonomske</a:t>
            </a:r>
            <a:r>
              <a:rPr lang="en-US" sz="2400" dirty="0"/>
              <a:t> </a:t>
            </a:r>
            <a:r>
              <a:rPr lang="en-US" sz="2400" dirty="0" err="1"/>
              <a:t>isplativosti</a:t>
            </a:r>
            <a:r>
              <a:rPr lang="en-US" sz="2400" dirty="0"/>
              <a:t>. </a:t>
            </a:r>
            <a:r>
              <a:rPr lang="en-US" sz="2400" dirty="0" err="1"/>
              <a:t>Kako</a:t>
            </a:r>
            <a:r>
              <a:rPr lang="en-US" sz="2400" dirty="0"/>
              <a:t> bi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sveobuhvatna</a:t>
            </a:r>
            <a:r>
              <a:rPr lang="en-US" sz="2400" dirty="0"/>
              <a:t>, </a:t>
            </a:r>
            <a:r>
              <a:rPr lang="en-US" sz="2400" b="1" dirty="0" err="1"/>
              <a:t>valja</a:t>
            </a:r>
            <a:r>
              <a:rPr lang="en-US" sz="2400" b="1" dirty="0"/>
              <a:t> </a:t>
            </a:r>
            <a:r>
              <a:rPr lang="en-US" sz="2400" b="1" dirty="0" err="1"/>
              <a:t>provesti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evaluaciju</a:t>
            </a:r>
            <a:r>
              <a:rPr lang="en-US" sz="2400" b="1" dirty="0"/>
              <a:t> </a:t>
            </a:r>
            <a:r>
              <a:rPr lang="en-US" sz="2400" b="1" dirty="0" err="1"/>
              <a:t>troška</a:t>
            </a:r>
            <a:r>
              <a:rPr lang="en-US" sz="2400" b="1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zdravstveni</a:t>
            </a:r>
            <a:r>
              <a:rPr lang="en-US" sz="2400" b="1" dirty="0"/>
              <a:t> </a:t>
            </a:r>
            <a:r>
              <a:rPr lang="en-US" sz="2400" b="1" dirty="0" err="1"/>
              <a:t>sustav</a:t>
            </a:r>
            <a:r>
              <a:rPr lang="en-US" sz="2400" b="1" dirty="0"/>
              <a:t> </a:t>
            </a:r>
            <a:r>
              <a:rPr lang="en-US" sz="2400" b="1" dirty="0" err="1"/>
              <a:t>svakog</a:t>
            </a:r>
            <a:r>
              <a:rPr lang="en-US" sz="2400" b="1" dirty="0"/>
              <a:t> </a:t>
            </a:r>
            <a:r>
              <a:rPr lang="en-US" sz="2400" b="1" dirty="0" err="1"/>
              <a:t>koraka</a:t>
            </a:r>
            <a:r>
              <a:rPr lang="en-US" sz="2400" b="1" dirty="0"/>
              <a:t> </a:t>
            </a:r>
            <a:r>
              <a:rPr lang="en-US" sz="2400" b="1" dirty="0" err="1"/>
              <a:t>programa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opcije</a:t>
            </a:r>
            <a:r>
              <a:rPr lang="en-US" sz="2400" b="1" dirty="0"/>
              <a:t> </a:t>
            </a:r>
            <a:r>
              <a:rPr lang="en-US" sz="2400" b="1" dirty="0" err="1"/>
              <a:t>politike</a:t>
            </a:r>
            <a:r>
              <a:rPr lang="en-US" sz="2400" b="1" dirty="0"/>
              <a:t> </a:t>
            </a:r>
            <a:r>
              <a:rPr lang="en-US" sz="2400" b="1" dirty="0" err="1" smtClean="0"/>
              <a:t>probira</a:t>
            </a:r>
            <a:r>
              <a:rPr lang="hr-HR" sz="2400" b="1" dirty="0" smtClean="0"/>
              <a:t>:</a:t>
            </a:r>
            <a:endParaRPr lang="en-US" sz="2400" b="1" dirty="0" smtClean="0"/>
          </a:p>
          <a:p>
            <a:r>
              <a:rPr lang="lt-LT" sz="2400" dirty="0" smtClean="0"/>
              <a:t>     </a:t>
            </a:r>
            <a:r>
              <a:rPr lang="en-US" sz="2400" dirty="0" err="1"/>
              <a:t>pozivanja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odaziva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lt-LT" sz="2400" dirty="0" smtClean="0"/>
              <a:t>     </a:t>
            </a:r>
            <a:r>
              <a:rPr lang="en-US" sz="2400" dirty="0" err="1"/>
              <a:t>uzimanja</a:t>
            </a:r>
            <a:r>
              <a:rPr lang="en-US" sz="2400" dirty="0"/>
              <a:t> briseva; </a:t>
            </a:r>
            <a:endParaRPr lang="en-US" sz="2400" dirty="0" smtClean="0"/>
          </a:p>
          <a:p>
            <a:r>
              <a:rPr lang="lt-LT" sz="2400" dirty="0" smtClean="0"/>
              <a:t>     </a:t>
            </a:r>
            <a:r>
              <a:rPr lang="en-US" sz="2400" dirty="0" err="1"/>
              <a:t>modifikacija</a:t>
            </a:r>
            <a:r>
              <a:rPr lang="en-US" sz="2400" dirty="0"/>
              <a:t> </a:t>
            </a:r>
            <a:r>
              <a:rPr lang="en-US" sz="2400" dirty="0" err="1"/>
              <a:t>sustava</a:t>
            </a:r>
            <a:r>
              <a:rPr lang="en-US" sz="2400" dirty="0"/>
              <a:t> </a:t>
            </a:r>
            <a:r>
              <a:rPr lang="en-US" sz="2400" dirty="0" err="1"/>
              <a:t>probirnih</a:t>
            </a:r>
            <a:r>
              <a:rPr lang="en-US" sz="2400" dirty="0"/>
              <a:t> </a:t>
            </a:r>
            <a:r>
              <a:rPr lang="en-US" sz="2400" dirty="0" err="1"/>
              <a:t>testova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lt-LT" sz="2400" dirty="0" smtClean="0"/>
              <a:t>     </a:t>
            </a:r>
            <a:r>
              <a:rPr lang="en-US" sz="2400" dirty="0" err="1"/>
              <a:t>postupaka</a:t>
            </a:r>
            <a:r>
              <a:rPr lang="en-US" sz="2400" dirty="0"/>
              <a:t> </a:t>
            </a:r>
            <a:r>
              <a:rPr lang="en-US" sz="2400" dirty="0" err="1"/>
              <a:t>ponovnog</a:t>
            </a:r>
            <a:r>
              <a:rPr lang="en-US" sz="2400" dirty="0"/>
              <a:t> </a:t>
            </a:r>
            <a:r>
              <a:rPr lang="en-US" sz="2400" dirty="0" err="1"/>
              <a:t>testiranja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praćenja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lt-LT" sz="2400" dirty="0" smtClean="0"/>
              <a:t>     </a:t>
            </a:r>
            <a:r>
              <a:rPr lang="en-US" sz="2400" dirty="0" err="1"/>
              <a:t>strategija</a:t>
            </a:r>
            <a:r>
              <a:rPr lang="en-US" sz="2400" dirty="0"/>
              <a:t> </a:t>
            </a:r>
            <a:r>
              <a:rPr lang="en-US" sz="2400" dirty="0" err="1"/>
              <a:t>zbrinjavanja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lt-LT" sz="2400" dirty="0" smtClean="0"/>
              <a:t>     </a:t>
            </a:r>
            <a:r>
              <a:rPr lang="pt-BR" sz="2400" dirty="0"/>
              <a:t>te dokumentiranja, registracije (prijave), praćenja i evaluacije.</a:t>
            </a: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70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5330" y="188640"/>
            <a:ext cx="7773338" cy="650242"/>
          </a:xfrm>
        </p:spPr>
        <p:txBody>
          <a:bodyPr/>
          <a:lstStyle/>
          <a:p>
            <a:r>
              <a:rPr lang="lt-LT" b="1" dirty="0"/>
              <a:t>Ekonomska isplativost (</a:t>
            </a:r>
            <a:r>
              <a:rPr lang="lt-LT" b="1" dirty="0" smtClean="0"/>
              <a:t>I</a:t>
            </a:r>
            <a:r>
              <a:rPr lang="en-US" b="1" dirty="0" smtClean="0"/>
              <a:t>I</a:t>
            </a:r>
            <a:r>
              <a:rPr lang="lt-LT" dirty="0" smtClean="0"/>
              <a:t>)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659037" y="1196752"/>
            <a:ext cx="7772870" cy="3168351"/>
          </a:xfrm>
        </p:spPr>
        <p:txBody>
          <a:bodyPr>
            <a:normAutofit/>
          </a:bodyPr>
          <a:lstStyle/>
          <a:p>
            <a:r>
              <a:rPr lang="en-US" sz="2400" dirty="0" err="1"/>
              <a:t>Programi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u="sng" dirty="0" err="1"/>
              <a:t>kompjutersku</a:t>
            </a:r>
            <a:r>
              <a:rPr lang="en-US" sz="2400" u="sng" dirty="0"/>
              <a:t> </a:t>
            </a:r>
            <a:r>
              <a:rPr lang="en-US" sz="2400" u="sng" dirty="0" err="1"/>
              <a:t>simulaciju</a:t>
            </a:r>
            <a:r>
              <a:rPr lang="en-US" sz="2400" u="sng" dirty="0"/>
              <a:t> </a:t>
            </a:r>
            <a:r>
              <a:rPr lang="en-US" sz="2400" u="sng" dirty="0" err="1"/>
              <a:t>kao</a:t>
            </a:r>
            <a:r>
              <a:rPr lang="en-US" sz="2400" u="sng" dirty="0"/>
              <a:t> </a:t>
            </a:r>
            <a:r>
              <a:rPr lang="en-US" sz="2400" u="sng" dirty="0" err="1"/>
              <a:t>što</a:t>
            </a:r>
            <a:r>
              <a:rPr lang="en-US" sz="2400" u="sng" dirty="0"/>
              <a:t> je MISCAN </a:t>
            </a:r>
            <a:r>
              <a:rPr lang="en-US" sz="2400" u="sng" dirty="0" err="1"/>
              <a:t>koji</a:t>
            </a:r>
            <a:r>
              <a:rPr lang="en-US" sz="2400" u="sng" dirty="0"/>
              <a:t> je </a:t>
            </a:r>
            <a:r>
              <a:rPr lang="en-US" sz="2400" u="sng" dirty="0" err="1"/>
              <a:t>razvilo</a:t>
            </a:r>
            <a:r>
              <a:rPr lang="en-US" sz="2400" u="sng" dirty="0"/>
              <a:t> </a:t>
            </a:r>
            <a:r>
              <a:rPr lang="en-US" sz="2400" u="sng" dirty="0" err="1"/>
              <a:t>sveučilište</a:t>
            </a:r>
            <a:r>
              <a:rPr lang="en-US" sz="2400" u="sng" dirty="0"/>
              <a:t> </a:t>
            </a:r>
            <a:r>
              <a:rPr lang="en-US" sz="2400" u="sng" dirty="0" err="1"/>
              <a:t>Erazmus</a:t>
            </a:r>
            <a:r>
              <a:rPr lang="en-US" sz="2400" u="sng" dirty="0"/>
              <a:t> u </a:t>
            </a:r>
            <a:r>
              <a:rPr lang="en-US" sz="2400" u="sng" dirty="0" err="1"/>
              <a:t>Rotterdamu</a:t>
            </a:r>
            <a:r>
              <a:rPr lang="en-US" sz="2400" u="sng" dirty="0"/>
              <a:t> (</a:t>
            </a:r>
            <a:r>
              <a:rPr lang="en-US" sz="2400" u="sng" dirty="0" err="1"/>
              <a:t>Nizozemska</a:t>
            </a:r>
            <a:r>
              <a:rPr lang="en-US" sz="2400" u="sng" dirty="0"/>
              <a:t>) </a:t>
            </a:r>
            <a:r>
              <a:rPr lang="en-US" sz="2400" u="sng" dirty="0" err="1"/>
              <a:t>i</a:t>
            </a:r>
            <a:r>
              <a:rPr lang="en-US" sz="2400" u="sng" dirty="0"/>
              <a:t> </a:t>
            </a:r>
            <a:r>
              <a:rPr lang="en-US" sz="2400" dirty="0" err="1"/>
              <a:t>druge</a:t>
            </a:r>
            <a:r>
              <a:rPr lang="en-US" sz="2400" dirty="0"/>
              <a:t> </a:t>
            </a:r>
            <a:r>
              <a:rPr lang="en-US" sz="2400" dirty="0" err="1"/>
              <a:t>tehnike</a:t>
            </a:r>
            <a:r>
              <a:rPr lang="en-US" sz="2400" dirty="0"/>
              <a:t> </a:t>
            </a:r>
            <a:r>
              <a:rPr lang="en-US" sz="2400" dirty="0" err="1"/>
              <a:t>modeliranja</a:t>
            </a:r>
            <a:r>
              <a:rPr lang="en-US" sz="2400" dirty="0"/>
              <a:t> </a:t>
            </a:r>
            <a:r>
              <a:rPr lang="en-US" sz="2400" dirty="0" err="1"/>
              <a:t>temeljene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kompjuterskim</a:t>
            </a:r>
            <a:r>
              <a:rPr lang="en-US" sz="2400" dirty="0"/>
              <a:t> </a:t>
            </a:r>
            <a:r>
              <a:rPr lang="en-US" sz="2400" dirty="0" err="1"/>
              <a:t>modelima</a:t>
            </a:r>
            <a:r>
              <a:rPr lang="en-US" sz="2400" dirty="0"/>
              <a:t> Markov </a:t>
            </a:r>
            <a:r>
              <a:rPr lang="en-US" sz="2400" dirty="0" err="1"/>
              <a:t>i</a:t>
            </a:r>
            <a:r>
              <a:rPr lang="en-US" sz="2400" dirty="0"/>
              <a:t> Monte Carlo </a:t>
            </a:r>
            <a:r>
              <a:rPr lang="en-US" sz="2400" dirty="0" err="1"/>
              <a:t>korišteni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 </a:t>
            </a:r>
            <a:r>
              <a:rPr lang="en-US" sz="2400" dirty="0" err="1"/>
              <a:t>analizi</a:t>
            </a:r>
            <a:r>
              <a:rPr lang="en-US" sz="2400" dirty="0"/>
              <a:t> </a:t>
            </a:r>
            <a:r>
              <a:rPr lang="en-US" sz="2400" dirty="0" err="1"/>
              <a:t>ekonomske</a:t>
            </a:r>
            <a:r>
              <a:rPr lang="en-US" sz="2400" dirty="0"/>
              <a:t> </a:t>
            </a:r>
            <a:r>
              <a:rPr lang="en-US" sz="2400" dirty="0" err="1"/>
              <a:t>isplativosti</a:t>
            </a:r>
            <a:r>
              <a:rPr lang="en-US" sz="2400" dirty="0"/>
              <a:t>.</a:t>
            </a:r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861048"/>
            <a:ext cx="46997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8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97" y="701817"/>
            <a:ext cx="8229600" cy="47372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Ključni </a:t>
            </a:r>
            <a:r>
              <a:rPr lang="en-US" sz="3200" b="1" dirty="0" err="1"/>
              <a:t>pokazatelji</a:t>
            </a:r>
            <a:r>
              <a:rPr lang="en-US" sz="3200" b="1" dirty="0"/>
              <a:t> </a:t>
            </a:r>
            <a:r>
              <a:rPr lang="en-US" sz="3200" b="1" dirty="0" err="1" smtClean="0"/>
              <a:t>provedbe</a:t>
            </a:r>
            <a:r>
              <a:rPr lang="hr-HR" sz="3200" b="1" dirty="0" smtClean="0"/>
              <a:t> </a:t>
            </a:r>
            <a:r>
              <a:rPr lang="en-US" sz="3200" b="1" dirty="0" smtClean="0"/>
              <a:t>(</a:t>
            </a:r>
            <a:r>
              <a:rPr lang="en-US" sz="3200" b="1" dirty="0"/>
              <a:t>I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0709" y="1318063"/>
            <a:ext cx="8784976" cy="5256584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/>
              <a:t>Ovdje</a:t>
            </a:r>
            <a:r>
              <a:rPr lang="en-US" sz="2400" dirty="0"/>
              <a:t> se </a:t>
            </a:r>
            <a:r>
              <a:rPr lang="en-US" sz="2400" dirty="0" err="1"/>
              <a:t>nalazi</a:t>
            </a:r>
            <a:r>
              <a:rPr lang="en-US" sz="2400" dirty="0"/>
              <a:t> </a:t>
            </a:r>
            <a:r>
              <a:rPr lang="en-US" sz="2400" dirty="0" err="1"/>
              <a:t>popis</a:t>
            </a:r>
            <a:r>
              <a:rPr lang="en-US" sz="2400" dirty="0"/>
              <a:t> </a:t>
            </a:r>
            <a:r>
              <a:rPr lang="en-US" sz="2400" dirty="0" err="1"/>
              <a:t>ključnih</a:t>
            </a:r>
            <a:r>
              <a:rPr lang="en-US" sz="2400" dirty="0"/>
              <a:t> </a:t>
            </a:r>
            <a:r>
              <a:rPr lang="en-US" sz="2400" dirty="0" err="1"/>
              <a:t>pokazatelja</a:t>
            </a:r>
            <a:r>
              <a:rPr lang="en-US" sz="2400" dirty="0"/>
              <a:t> </a:t>
            </a:r>
            <a:r>
              <a:rPr lang="en-US" sz="2400" dirty="0" err="1"/>
              <a:t>provedbe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praćenje</a:t>
            </a:r>
            <a:r>
              <a:rPr lang="en-US" sz="2400" dirty="0"/>
              <a:t> </a:t>
            </a:r>
            <a:r>
              <a:rPr lang="en-US" sz="2400" dirty="0" err="1"/>
              <a:t>procesa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b="1" u="sng" dirty="0" err="1"/>
              <a:t>za</a:t>
            </a:r>
            <a:r>
              <a:rPr lang="en-US" sz="2400" b="1" u="sng" dirty="0"/>
              <a:t> </a:t>
            </a:r>
            <a:r>
              <a:rPr lang="en-US" sz="2400" b="1" u="sng" dirty="0" err="1"/>
              <a:t>identifikaciju</a:t>
            </a:r>
            <a:r>
              <a:rPr lang="en-US" sz="2400" b="1" u="sng" dirty="0"/>
              <a:t> </a:t>
            </a:r>
            <a:r>
              <a:rPr lang="en-US" sz="2400" b="1" u="sng" dirty="0" err="1"/>
              <a:t>potencijalnih</a:t>
            </a:r>
            <a:r>
              <a:rPr lang="en-US" sz="2400" b="1" u="sng" dirty="0"/>
              <a:t> </a:t>
            </a:r>
            <a:r>
              <a:rPr lang="en-US" sz="2400" b="1" u="sng" dirty="0" err="1"/>
              <a:t>problema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njihovo</a:t>
            </a:r>
            <a:r>
              <a:rPr lang="en-US" sz="2400" b="1" dirty="0"/>
              <a:t> </a:t>
            </a:r>
            <a:r>
              <a:rPr lang="en-US" sz="2400" b="1" dirty="0" err="1"/>
              <a:t>rješavanje</a:t>
            </a:r>
            <a:r>
              <a:rPr lang="en-US" sz="2400" b="1" dirty="0"/>
              <a:t> u </a:t>
            </a:r>
            <a:r>
              <a:rPr lang="en-US" sz="2400" b="1" dirty="0" err="1"/>
              <a:t>što</a:t>
            </a:r>
            <a:r>
              <a:rPr lang="en-US" sz="2400" b="1" dirty="0"/>
              <a:t> </a:t>
            </a:r>
            <a:r>
              <a:rPr lang="en-US" sz="2400" b="1" dirty="0" err="1"/>
              <a:t>ranijem</a:t>
            </a:r>
            <a:r>
              <a:rPr lang="en-US" sz="2400" b="1" dirty="0"/>
              <a:t> </a:t>
            </a:r>
            <a:r>
              <a:rPr lang="en-US" sz="2400" b="1" dirty="0" err="1"/>
              <a:t>trenutku</a:t>
            </a:r>
            <a:r>
              <a:rPr lang="en-US" sz="2400" b="1" dirty="0"/>
              <a:t>.</a:t>
            </a:r>
          </a:p>
          <a:p>
            <a:pPr algn="just"/>
            <a:r>
              <a:rPr lang="en-US" sz="2400" dirty="0"/>
              <a:t>Pokazatelji se </a:t>
            </a:r>
            <a:r>
              <a:rPr lang="en-US" sz="2400" dirty="0" err="1"/>
              <a:t>odnose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aspekte</a:t>
            </a:r>
            <a:r>
              <a:rPr lang="en-US" sz="2400" dirty="0"/>
              <a:t> </a:t>
            </a:r>
            <a:r>
              <a:rPr lang="en-US" sz="2400" dirty="0" err="1"/>
              <a:t>procesa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utječu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učinak</a:t>
            </a:r>
            <a:r>
              <a:rPr lang="en-US" sz="2400" dirty="0"/>
              <a:t>,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u="sng" dirty="0" err="1"/>
              <a:t>ljudske</a:t>
            </a:r>
            <a:r>
              <a:rPr lang="en-US" sz="2400" u="sng" dirty="0"/>
              <a:t> </a:t>
            </a:r>
            <a:r>
              <a:rPr lang="en-US" sz="2400" u="sng" dirty="0" err="1"/>
              <a:t>i</a:t>
            </a:r>
            <a:r>
              <a:rPr lang="en-US" sz="2400" u="sng" dirty="0"/>
              <a:t> </a:t>
            </a:r>
            <a:r>
              <a:rPr lang="en-US" sz="2400" u="sng" dirty="0" err="1"/>
              <a:t>financijske</a:t>
            </a:r>
            <a:r>
              <a:rPr lang="en-US" sz="2400" u="sng" dirty="0"/>
              <a:t> </a:t>
            </a:r>
            <a:r>
              <a:rPr lang="en-US" sz="2400" u="sng" dirty="0" err="1"/>
              <a:t>troškove</a:t>
            </a:r>
            <a:r>
              <a:rPr lang="en-US" sz="2400" u="sng" dirty="0"/>
              <a:t> </a:t>
            </a:r>
            <a:r>
              <a:rPr lang="en-US" sz="2400" u="sng" dirty="0" err="1"/>
              <a:t>probira</a:t>
            </a:r>
            <a:r>
              <a:rPr lang="en-US" sz="2400" u="sng" dirty="0"/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60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3338" cy="650242"/>
          </a:xfrm>
        </p:spPr>
        <p:txBody>
          <a:bodyPr>
            <a:normAutofit/>
          </a:bodyPr>
          <a:lstStyle/>
          <a:p>
            <a:r>
              <a:rPr lang="lt-LT" sz="3200" dirty="0"/>
              <a:t>Ključni pokazatelji provedbe (</a:t>
            </a:r>
            <a:r>
              <a:rPr lang="lt-LT" sz="3200" dirty="0" smtClean="0"/>
              <a:t>I</a:t>
            </a:r>
            <a:r>
              <a:rPr lang="en-US" sz="3200" dirty="0" smtClean="0"/>
              <a:t>I</a:t>
            </a:r>
            <a:r>
              <a:rPr lang="lt-LT" sz="3200" dirty="0" smtClean="0"/>
              <a:t>)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496944" cy="56886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Razlikujemo</a:t>
            </a:r>
            <a:r>
              <a:rPr lang="en-US" b="1" dirty="0"/>
              <a:t> tri </a:t>
            </a:r>
            <a:r>
              <a:rPr lang="en-US" b="1" dirty="0" err="1"/>
              <a:t>skupine</a:t>
            </a:r>
            <a:r>
              <a:rPr lang="en-US" b="1" dirty="0"/>
              <a:t> </a:t>
            </a:r>
            <a:r>
              <a:rPr lang="en-US" b="1" dirty="0" err="1"/>
              <a:t>pokazatelja</a:t>
            </a:r>
            <a:r>
              <a:rPr lang="en-US" b="1" dirty="0"/>
              <a:t>:</a:t>
            </a:r>
          </a:p>
          <a:p>
            <a:r>
              <a:rPr lang="en-US" b="1" dirty="0"/>
              <a:t>Intenzitet </a:t>
            </a:r>
            <a:r>
              <a:rPr lang="en-US" b="1" dirty="0" err="1"/>
              <a:t>probira</a:t>
            </a:r>
            <a:r>
              <a:rPr lang="en-US" b="1" dirty="0"/>
              <a:t>. </a:t>
            </a:r>
            <a:r>
              <a:rPr lang="en-US" dirty="0" err="1"/>
              <a:t>Udio</a:t>
            </a:r>
            <a:r>
              <a:rPr lang="en-US" dirty="0"/>
              <a:t> </a:t>
            </a:r>
            <a:r>
              <a:rPr lang="en-US" dirty="0" err="1"/>
              <a:t>ciljne</a:t>
            </a:r>
            <a:r>
              <a:rPr lang="en-US" dirty="0"/>
              <a:t> </a:t>
            </a:r>
            <a:r>
              <a:rPr lang="en-US" dirty="0" err="1"/>
              <a:t>populacije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podvrgnuta</a:t>
            </a:r>
            <a:r>
              <a:rPr lang="en-US" dirty="0"/>
              <a:t> </a:t>
            </a:r>
            <a:r>
              <a:rPr lang="en-US" dirty="0" err="1"/>
              <a:t>probiru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preporučenog</a:t>
            </a:r>
            <a:r>
              <a:rPr lang="en-US" dirty="0"/>
              <a:t> </a:t>
            </a:r>
            <a:r>
              <a:rPr lang="en-US" dirty="0" err="1"/>
              <a:t>intervala</a:t>
            </a:r>
            <a:r>
              <a:rPr lang="en-US" dirty="0"/>
              <a:t> </a:t>
            </a:r>
            <a:r>
              <a:rPr lang="en-US" dirty="0" err="1"/>
              <a:t>glavna</a:t>
            </a:r>
            <a:r>
              <a:rPr lang="en-US" dirty="0"/>
              <a:t> je </a:t>
            </a:r>
            <a:r>
              <a:rPr lang="en-US" dirty="0" err="1"/>
              <a:t>determinanta</a:t>
            </a:r>
            <a:r>
              <a:rPr lang="en-US" dirty="0"/>
              <a:t> </a:t>
            </a:r>
            <a:r>
              <a:rPr lang="en-US" dirty="0" err="1"/>
              <a:t>uspjeha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ranog</a:t>
            </a:r>
            <a:r>
              <a:rPr lang="en-US" dirty="0"/>
              <a:t> </a:t>
            </a:r>
            <a:r>
              <a:rPr lang="en-US" dirty="0" err="1"/>
              <a:t>otkrivanja</a:t>
            </a:r>
            <a:r>
              <a:rPr lang="en-US" dirty="0"/>
              <a:t>. Pokazatelji </a:t>
            </a:r>
            <a:r>
              <a:rPr lang="en-US" dirty="0" err="1"/>
              <a:t>uključuju</a:t>
            </a:r>
            <a:r>
              <a:rPr lang="en-US" dirty="0"/>
              <a:t>: </a:t>
            </a:r>
            <a:r>
              <a:rPr lang="en-US" dirty="0" err="1"/>
              <a:t>proširenost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, </a:t>
            </a:r>
            <a:r>
              <a:rPr lang="en-US" dirty="0" err="1"/>
              <a:t>odaziv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poziv</a:t>
            </a:r>
            <a:r>
              <a:rPr lang="en-US" dirty="0"/>
              <a:t>, </a:t>
            </a:r>
            <a:r>
              <a:rPr lang="en-US" dirty="0" err="1"/>
              <a:t>obuhvat</a:t>
            </a:r>
            <a:r>
              <a:rPr lang="en-US" dirty="0"/>
              <a:t>,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uzetih</a:t>
            </a:r>
            <a:r>
              <a:rPr lang="en-US" dirty="0"/>
              <a:t> briseva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b="1" dirty="0" err="1"/>
              <a:t>Performanse</a:t>
            </a:r>
            <a:r>
              <a:rPr lang="en-US" b="1" dirty="0"/>
              <a:t> probirnog </a:t>
            </a:r>
            <a:r>
              <a:rPr lang="en-US" b="1" dirty="0" err="1"/>
              <a:t>testa</a:t>
            </a:r>
            <a:r>
              <a:rPr lang="en-US" b="1" dirty="0" smtClean="0"/>
              <a:t>.</a:t>
            </a:r>
            <a:r>
              <a:rPr lang="hr-HR" b="1" dirty="0" smtClean="0"/>
              <a:t> </a:t>
            </a:r>
            <a:r>
              <a:rPr lang="en-US" dirty="0"/>
              <a:t>Ključni </a:t>
            </a:r>
            <a:r>
              <a:rPr lang="en-US" dirty="0" err="1"/>
              <a:t>čimbenici</a:t>
            </a:r>
            <a:r>
              <a:rPr lang="en-US" dirty="0"/>
              <a:t> </a:t>
            </a:r>
            <a:r>
              <a:rPr lang="en-US" dirty="0" err="1"/>
              <a:t>uključuju</a:t>
            </a:r>
            <a:r>
              <a:rPr lang="en-US" dirty="0"/>
              <a:t> stope </a:t>
            </a:r>
            <a:r>
              <a:rPr lang="en-US" dirty="0" err="1"/>
              <a:t>upućivanja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ponovnu</a:t>
            </a:r>
            <a:r>
              <a:rPr lang="en-US" dirty="0"/>
              <a:t> </a:t>
            </a:r>
            <a:r>
              <a:rPr lang="en-US" dirty="0" err="1"/>
              <a:t>citologiju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kolposkopiju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pozitivnu</a:t>
            </a:r>
            <a:r>
              <a:rPr lang="en-US" dirty="0"/>
              <a:t> </a:t>
            </a:r>
            <a:r>
              <a:rPr lang="en-US" dirty="0" err="1"/>
              <a:t>prediktivnu</a:t>
            </a:r>
            <a:r>
              <a:rPr lang="en-US" dirty="0"/>
              <a:t> </a:t>
            </a:r>
            <a:r>
              <a:rPr lang="en-US" dirty="0" err="1"/>
              <a:t>vrijednost</a:t>
            </a:r>
            <a:r>
              <a:rPr lang="en-US" dirty="0"/>
              <a:t> </a:t>
            </a:r>
            <a:r>
              <a:rPr lang="en-US" dirty="0" err="1"/>
              <a:t>upućivanja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kolposkopiju, </a:t>
            </a:r>
            <a:r>
              <a:rPr lang="en-US" dirty="0" err="1"/>
              <a:t>specifičnost</a:t>
            </a:r>
            <a:r>
              <a:rPr lang="en-US" dirty="0"/>
              <a:t> probirnog </a:t>
            </a:r>
            <a:r>
              <a:rPr lang="en-US" dirty="0" err="1"/>
              <a:t>testa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stopu</a:t>
            </a:r>
            <a:r>
              <a:rPr lang="en-US" dirty="0"/>
              <a:t> </a:t>
            </a:r>
            <a:r>
              <a:rPr lang="en-US" dirty="0" err="1"/>
              <a:t>detekcije</a:t>
            </a:r>
            <a:r>
              <a:rPr lang="en-US" dirty="0"/>
              <a:t> </a:t>
            </a:r>
            <a:r>
              <a:rPr lang="en-US" dirty="0" err="1"/>
              <a:t>histološki</a:t>
            </a:r>
            <a:r>
              <a:rPr lang="en-US" dirty="0"/>
              <a:t> </a:t>
            </a:r>
            <a:r>
              <a:rPr lang="en-US" dirty="0" err="1"/>
              <a:t>potvrđenih</a:t>
            </a:r>
            <a:r>
              <a:rPr lang="en-US" dirty="0"/>
              <a:t> CIN-ova.</a:t>
            </a:r>
          </a:p>
          <a:p>
            <a:r>
              <a:rPr lang="en-US" b="1" dirty="0" err="1"/>
              <a:t>Dijagnostička</a:t>
            </a:r>
            <a:r>
              <a:rPr lang="en-US" b="1" dirty="0"/>
              <a:t> </a:t>
            </a:r>
            <a:r>
              <a:rPr lang="en-US" b="1" dirty="0" err="1"/>
              <a:t>procjena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liječenje</a:t>
            </a:r>
            <a:r>
              <a:rPr lang="en-US" b="1" dirty="0"/>
              <a:t>. </a:t>
            </a:r>
            <a:r>
              <a:rPr lang="en-US" dirty="0"/>
              <a:t>Pokazatelji </a:t>
            </a:r>
            <a:r>
              <a:rPr lang="en-US" dirty="0" err="1"/>
              <a:t>uključuju</a:t>
            </a:r>
            <a:r>
              <a:rPr lang="en-US" dirty="0"/>
              <a:t> </a:t>
            </a:r>
            <a:r>
              <a:rPr lang="en-US" dirty="0" err="1"/>
              <a:t>odaziv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upućivanje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ponovnu</a:t>
            </a:r>
            <a:r>
              <a:rPr lang="en-US" dirty="0"/>
              <a:t> </a:t>
            </a:r>
            <a:r>
              <a:rPr lang="en-US" dirty="0" err="1"/>
              <a:t>citologiju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kolposkopiju; </a:t>
            </a:r>
            <a:r>
              <a:rPr lang="en-US" dirty="0" err="1"/>
              <a:t>liječenje</a:t>
            </a:r>
            <a:r>
              <a:rPr lang="en-US" dirty="0"/>
              <a:t> </a:t>
            </a:r>
            <a:r>
              <a:rPr lang="en-US" dirty="0" err="1"/>
              <a:t>lezija</a:t>
            </a:r>
            <a:r>
              <a:rPr lang="en-US" dirty="0"/>
              <a:t> </a:t>
            </a:r>
            <a:r>
              <a:rPr lang="en-US" dirty="0" err="1"/>
              <a:t>visokog</a:t>
            </a:r>
            <a:r>
              <a:rPr lang="en-US" dirty="0"/>
              <a:t> </a:t>
            </a:r>
            <a:r>
              <a:rPr lang="en-US" dirty="0" err="1"/>
              <a:t>stupnja</a:t>
            </a:r>
            <a:r>
              <a:rPr lang="en-US" dirty="0"/>
              <a:t> </a:t>
            </a:r>
            <a:r>
              <a:rPr lang="en-US" dirty="0" err="1"/>
              <a:t>također</a:t>
            </a:r>
            <a:r>
              <a:rPr lang="en-US" dirty="0"/>
              <a:t> je </a:t>
            </a:r>
            <a:r>
              <a:rPr lang="en-US" dirty="0" err="1"/>
              <a:t>ključni</a:t>
            </a:r>
            <a:r>
              <a:rPr lang="en-US" dirty="0"/>
              <a:t> </a:t>
            </a:r>
            <a:r>
              <a:rPr lang="en-US" dirty="0" err="1"/>
              <a:t>pokazatelj</a:t>
            </a:r>
            <a:r>
              <a:rPr lang="en-US" dirty="0"/>
              <a:t> </a:t>
            </a:r>
            <a:r>
              <a:rPr lang="en-US" dirty="0" err="1"/>
              <a:t>provedbe</a:t>
            </a:r>
            <a:r>
              <a:rPr lang="en-US" dirty="0"/>
              <a:t>. </a:t>
            </a:r>
            <a:r>
              <a:rPr lang="en-US" dirty="0" err="1"/>
              <a:t>Udio</a:t>
            </a:r>
            <a:r>
              <a:rPr lang="en-US" dirty="0"/>
              <a:t> </a:t>
            </a:r>
            <a:r>
              <a:rPr lang="en-US" dirty="0" err="1"/>
              <a:t>žena</a:t>
            </a:r>
            <a:r>
              <a:rPr lang="en-US" dirty="0"/>
              <a:t> </a:t>
            </a:r>
            <a:r>
              <a:rPr lang="en-US" dirty="0" err="1"/>
              <a:t>podvrgnutih</a:t>
            </a:r>
            <a:r>
              <a:rPr lang="en-US" dirty="0"/>
              <a:t> histerektomiji </a:t>
            </a:r>
            <a:r>
              <a:rPr lang="en-US" dirty="0" err="1"/>
              <a:t>radi</a:t>
            </a:r>
            <a:r>
              <a:rPr lang="en-US" dirty="0"/>
              <a:t> CIN-a </a:t>
            </a:r>
            <a:r>
              <a:rPr lang="en-US" dirty="0" err="1"/>
              <a:t>služi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pokazatelj</a:t>
            </a:r>
            <a:r>
              <a:rPr lang="en-US" dirty="0"/>
              <a:t> </a:t>
            </a:r>
            <a:r>
              <a:rPr lang="en-US" dirty="0" err="1"/>
              <a:t>ekstremno</a:t>
            </a:r>
            <a:r>
              <a:rPr lang="en-US" dirty="0"/>
              <a:t> </a:t>
            </a:r>
            <a:r>
              <a:rPr lang="en-US" dirty="0" err="1"/>
              <a:t>pretjeranog</a:t>
            </a:r>
            <a:r>
              <a:rPr lang="en-US" dirty="0"/>
              <a:t> </a:t>
            </a:r>
            <a:r>
              <a:rPr lang="en-US" dirty="0" err="1"/>
              <a:t>liječenja</a:t>
            </a:r>
            <a:r>
              <a:rPr lang="en-US" dirty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4584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0750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139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97" y="2996952"/>
            <a:ext cx="8229600" cy="443354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r>
              <a:rPr lang="lt-LT" sz="3200" dirty="0" smtClean="0"/>
              <a:t>(I)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32" y="578258"/>
            <a:ext cx="8615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Intenzitet </a:t>
            </a:r>
            <a:r>
              <a:rPr lang="en-US" sz="2400" b="1" dirty="0" err="1"/>
              <a:t>probira</a:t>
            </a:r>
            <a:r>
              <a:rPr lang="en-US" sz="2400" b="1" dirty="0"/>
              <a:t>. </a:t>
            </a:r>
            <a:r>
              <a:rPr lang="en-US" sz="2400" b="1" dirty="0" err="1"/>
              <a:t>Udio</a:t>
            </a:r>
            <a:r>
              <a:rPr lang="en-US" sz="2400" b="1" dirty="0"/>
              <a:t> </a:t>
            </a:r>
            <a:r>
              <a:rPr lang="en-US" sz="2400" b="1" dirty="0" err="1"/>
              <a:t>ciljne</a:t>
            </a:r>
            <a:r>
              <a:rPr lang="en-US" sz="2400" b="1" dirty="0"/>
              <a:t> </a:t>
            </a:r>
            <a:r>
              <a:rPr lang="en-US" sz="2400" b="1" dirty="0" err="1"/>
              <a:t>populacije</a:t>
            </a:r>
            <a:r>
              <a:rPr lang="en-US" sz="2400" b="1" dirty="0"/>
              <a:t> </a:t>
            </a:r>
            <a:r>
              <a:rPr lang="en-US" sz="2400" b="1" dirty="0" err="1"/>
              <a:t>koja</a:t>
            </a:r>
            <a:r>
              <a:rPr lang="en-US" sz="2400" b="1" dirty="0"/>
              <a:t> je </a:t>
            </a:r>
            <a:r>
              <a:rPr lang="en-US" sz="2400" b="1" dirty="0" err="1"/>
              <a:t>podvrgnuta</a:t>
            </a:r>
            <a:r>
              <a:rPr lang="en-US" sz="2400" b="1" dirty="0"/>
              <a:t> </a:t>
            </a:r>
            <a:r>
              <a:rPr lang="en-US" sz="2400" b="1" dirty="0" err="1"/>
              <a:t>probiru</a:t>
            </a:r>
            <a:r>
              <a:rPr lang="en-US" sz="2400" b="1" dirty="0"/>
              <a:t> </a:t>
            </a:r>
            <a:r>
              <a:rPr lang="en-US" sz="2400" b="1" dirty="0" err="1"/>
              <a:t>unutar</a:t>
            </a:r>
            <a:r>
              <a:rPr lang="en-US" sz="2400" b="1" dirty="0"/>
              <a:t> </a:t>
            </a:r>
            <a:r>
              <a:rPr lang="en-US" sz="2400" b="1" dirty="0" err="1"/>
              <a:t>preporučenog</a:t>
            </a:r>
            <a:r>
              <a:rPr lang="en-US" sz="2400" b="1" dirty="0"/>
              <a:t> </a:t>
            </a:r>
            <a:r>
              <a:rPr lang="en-US" sz="2400" b="1" dirty="0" err="1"/>
              <a:t>intervala</a:t>
            </a:r>
            <a:r>
              <a:rPr lang="en-US" sz="2400" b="1" dirty="0"/>
              <a:t> </a:t>
            </a:r>
            <a:r>
              <a:rPr lang="en-US" sz="2400" b="1" dirty="0" err="1"/>
              <a:t>glavna</a:t>
            </a:r>
            <a:r>
              <a:rPr lang="en-US" sz="2400" b="1" dirty="0"/>
              <a:t> je </a:t>
            </a:r>
            <a:r>
              <a:rPr lang="en-US" sz="2400" b="1" dirty="0" err="1"/>
              <a:t>determinanta</a:t>
            </a:r>
            <a:r>
              <a:rPr lang="en-US" sz="2400" b="1" dirty="0"/>
              <a:t> </a:t>
            </a:r>
            <a:r>
              <a:rPr lang="en-US" sz="2400" b="1" dirty="0" err="1"/>
              <a:t>uspjeha</a:t>
            </a:r>
            <a:r>
              <a:rPr lang="en-US" sz="2400" b="1" dirty="0"/>
              <a:t> </a:t>
            </a:r>
            <a:r>
              <a:rPr lang="en-US" sz="2400" b="1" dirty="0" err="1"/>
              <a:t>programa</a:t>
            </a:r>
            <a:r>
              <a:rPr lang="en-US" sz="2400" b="1" dirty="0"/>
              <a:t> </a:t>
            </a:r>
            <a:r>
              <a:rPr lang="en-US" sz="2400" b="1" dirty="0" err="1"/>
              <a:t>ranog</a:t>
            </a:r>
            <a:r>
              <a:rPr lang="en-US" sz="2400" b="1" dirty="0"/>
              <a:t> </a:t>
            </a:r>
            <a:r>
              <a:rPr lang="en-US" sz="2400" b="1" dirty="0" err="1"/>
              <a:t>otkrivanja</a:t>
            </a:r>
            <a:r>
              <a:rPr lang="en-US" sz="2400" b="1" dirty="0"/>
              <a:t>. Pokazatelji </a:t>
            </a:r>
            <a:r>
              <a:rPr lang="en-US" sz="2400" b="1" dirty="0" err="1"/>
              <a:t>uključuju</a:t>
            </a:r>
            <a:r>
              <a:rPr lang="en-US" sz="2400" b="1" dirty="0"/>
              <a:t>: </a:t>
            </a:r>
            <a:r>
              <a:rPr lang="en-US" sz="2400" b="1" dirty="0" err="1"/>
              <a:t>proširenost</a:t>
            </a:r>
            <a:r>
              <a:rPr lang="en-US" sz="2400" b="1" dirty="0"/>
              <a:t> </a:t>
            </a:r>
            <a:r>
              <a:rPr lang="en-US" sz="2400" b="1" dirty="0" err="1"/>
              <a:t>programa</a:t>
            </a:r>
            <a:r>
              <a:rPr lang="en-US" sz="2400" b="1" dirty="0"/>
              <a:t>, </a:t>
            </a:r>
            <a:r>
              <a:rPr lang="en-US" sz="2400" b="1" dirty="0" err="1"/>
              <a:t>odaziv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poziv</a:t>
            </a:r>
            <a:r>
              <a:rPr lang="en-US" sz="2400" b="1" dirty="0"/>
              <a:t>, </a:t>
            </a:r>
            <a:r>
              <a:rPr lang="en-US" sz="2400" b="1" dirty="0" err="1"/>
              <a:t>obuhvat</a:t>
            </a:r>
            <a:r>
              <a:rPr lang="en-US" sz="2400" b="1" dirty="0"/>
              <a:t>, </a:t>
            </a:r>
            <a:r>
              <a:rPr lang="en-US" sz="2400" b="1" dirty="0" err="1"/>
              <a:t>broj</a:t>
            </a:r>
            <a:r>
              <a:rPr lang="en-US" sz="2400" b="1" dirty="0"/>
              <a:t> </a:t>
            </a:r>
            <a:r>
              <a:rPr lang="en-US" sz="2400" b="1" dirty="0" err="1"/>
              <a:t>uzetih</a:t>
            </a:r>
            <a:r>
              <a:rPr lang="en-US" sz="2400" b="1" dirty="0"/>
              <a:t> briseva.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lt-L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" y="3861048"/>
            <a:ext cx="914479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69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70682"/>
            <a:ext cx="7773338" cy="1596177"/>
          </a:xfrm>
        </p:spPr>
        <p:txBody>
          <a:bodyPr>
            <a:normAutofit/>
          </a:bodyPr>
          <a:lstStyle/>
          <a:p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r>
              <a:rPr lang="lt-LT" sz="3200" dirty="0" smtClean="0"/>
              <a:t>(ii)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1498193"/>
            <a:ext cx="9144793" cy="40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4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97" y="67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r>
              <a:rPr lang="lt-LT" sz="3200" dirty="0" smtClean="0"/>
              <a:t>(III)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94" y="6153425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65" y="1156516"/>
            <a:ext cx="9144793" cy="3121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16" y="4284697"/>
            <a:ext cx="914479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4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48680"/>
            <a:ext cx="856895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67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42752"/>
            <a:ext cx="7773338" cy="1596177"/>
          </a:xfrm>
        </p:spPr>
        <p:txBody>
          <a:bodyPr>
            <a:normAutofit/>
          </a:bodyPr>
          <a:lstStyle/>
          <a:p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 smtClean="0"/>
              <a:t>probira</a:t>
            </a:r>
            <a:r>
              <a:rPr lang="hr-HR" sz="3200" dirty="0" smtClean="0"/>
              <a:t> </a:t>
            </a:r>
            <a:r>
              <a:rPr lang="lt-LT" sz="3200" dirty="0" smtClean="0"/>
              <a:t>(IV)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2136536"/>
            <a:ext cx="9144793" cy="33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4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r>
              <a:rPr lang="en-US" sz="3200" dirty="0"/>
              <a:t> </a:t>
            </a:r>
            <a:r>
              <a:rPr lang="lt-LT" sz="3200" dirty="0" smtClean="0"/>
              <a:t>(V)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167018"/>
            <a:ext cx="9107487" cy="37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4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51" y="108721"/>
            <a:ext cx="7433433" cy="1160040"/>
          </a:xfrm>
        </p:spPr>
        <p:txBody>
          <a:bodyPr>
            <a:normAutofit/>
          </a:bodyPr>
          <a:lstStyle/>
          <a:p>
            <a:r>
              <a:rPr lang="en-US" sz="3200" dirty="0"/>
              <a:t>Pokazatelji </a:t>
            </a:r>
            <a:r>
              <a:rPr lang="en-US" sz="3200" dirty="0" err="1"/>
              <a:t>intenziteta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r>
              <a:rPr lang="en-US" sz="3200" dirty="0"/>
              <a:t> </a:t>
            </a:r>
            <a:r>
              <a:rPr lang="lt-LT" sz="3200" dirty="0" smtClean="0"/>
              <a:t>(VI)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5" y="1433728"/>
            <a:ext cx="9144793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4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9334"/>
            <a:ext cx="7773338" cy="988892"/>
          </a:xfrm>
        </p:spPr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/>
              <a:t>testa</a:t>
            </a:r>
            <a:r>
              <a:rPr lang="lt-LT" sz="3200" dirty="0" smtClean="0"/>
              <a:t>(I)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037402"/>
            <a:ext cx="8856984" cy="231959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/>
              <a:t>Ključni </a:t>
            </a:r>
            <a:r>
              <a:rPr lang="en-US" sz="2400" b="1" dirty="0" err="1"/>
              <a:t>čimbenici</a:t>
            </a:r>
            <a:r>
              <a:rPr lang="en-US" sz="2400" b="1" dirty="0"/>
              <a:t> </a:t>
            </a:r>
            <a:r>
              <a:rPr lang="en-US" sz="2400" dirty="0" err="1"/>
              <a:t>uključuju</a:t>
            </a:r>
            <a:r>
              <a:rPr lang="en-US" sz="2400" dirty="0"/>
              <a:t> stope </a:t>
            </a:r>
            <a:r>
              <a:rPr lang="en-US" sz="2400" dirty="0" err="1"/>
              <a:t>upućivanja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ponovnu</a:t>
            </a:r>
            <a:r>
              <a:rPr lang="en-US" sz="2400" dirty="0"/>
              <a:t> </a:t>
            </a:r>
            <a:r>
              <a:rPr lang="en-US" sz="2400" dirty="0" err="1"/>
              <a:t>citologiju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kolposkopiju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pozitivnu</a:t>
            </a:r>
            <a:r>
              <a:rPr lang="en-US" sz="2400" dirty="0"/>
              <a:t> </a:t>
            </a:r>
            <a:r>
              <a:rPr lang="en-US" sz="2400" dirty="0" err="1"/>
              <a:t>prediktivnu</a:t>
            </a:r>
            <a:r>
              <a:rPr lang="en-US" sz="2400" dirty="0"/>
              <a:t> </a:t>
            </a:r>
            <a:r>
              <a:rPr lang="en-US" sz="2400" dirty="0" err="1"/>
              <a:t>vrijednost</a:t>
            </a:r>
            <a:r>
              <a:rPr lang="en-US" sz="2400" dirty="0"/>
              <a:t> </a:t>
            </a:r>
            <a:r>
              <a:rPr lang="en-US" sz="2400" dirty="0" err="1"/>
              <a:t>upućivanja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kolposkopiju, </a:t>
            </a:r>
            <a:r>
              <a:rPr lang="en-US" sz="2400" dirty="0" err="1"/>
              <a:t>specifičnost</a:t>
            </a:r>
            <a:r>
              <a:rPr lang="en-US" sz="2400" dirty="0"/>
              <a:t> probirnog </a:t>
            </a:r>
            <a:r>
              <a:rPr lang="en-US" sz="2400" dirty="0" err="1"/>
              <a:t>testa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stopu</a:t>
            </a:r>
            <a:r>
              <a:rPr lang="en-US" sz="2400" dirty="0"/>
              <a:t> </a:t>
            </a:r>
            <a:r>
              <a:rPr lang="en-US" sz="2400" dirty="0" err="1"/>
              <a:t>detekcije</a:t>
            </a:r>
            <a:r>
              <a:rPr lang="en-US" sz="2400" dirty="0"/>
              <a:t> </a:t>
            </a:r>
            <a:r>
              <a:rPr lang="en-US" sz="2400" dirty="0" err="1"/>
              <a:t>histološki</a:t>
            </a:r>
            <a:r>
              <a:rPr lang="en-US" sz="2400" dirty="0"/>
              <a:t> </a:t>
            </a:r>
            <a:r>
              <a:rPr lang="en-US" sz="2400" dirty="0" err="1"/>
              <a:t>potvrđenih</a:t>
            </a:r>
            <a:r>
              <a:rPr lang="en-US" sz="2400" dirty="0"/>
              <a:t> CIN-ova.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3" y="3843666"/>
            <a:ext cx="9144793" cy="25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4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/>
              <a:t>testa</a:t>
            </a:r>
            <a:r>
              <a:rPr lang="lt-LT" sz="3200" dirty="0" smtClean="0"/>
              <a:t>(Ii)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" y="2376013"/>
            <a:ext cx="9144793" cy="27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(iii)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84" y="2492896"/>
            <a:ext cx="9144793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97" y="-16793"/>
            <a:ext cx="8229600" cy="874043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Evaluacija programa probira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97" y="1060076"/>
            <a:ext cx="8229600" cy="5537276"/>
          </a:xfrm>
        </p:spPr>
        <p:txBody>
          <a:bodyPr>
            <a:noAutofit/>
          </a:bodyPr>
          <a:lstStyle/>
          <a:p>
            <a:pPr algn="just"/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Evaluacija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programa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probira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podrazumijeva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analize</a:t>
            </a:r>
            <a:r>
              <a:rPr lang="en-GB" sz="2400" b="1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procesa</a:t>
            </a:r>
            <a:r>
              <a:rPr lang="en-GB" sz="2400" b="1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i</a:t>
            </a:r>
            <a:r>
              <a:rPr lang="en-GB" sz="2400" b="1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ishoda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en-GB" sz="2400" dirty="0" smtClean="0"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Smanjenje</a:t>
            </a:r>
            <a:r>
              <a:rPr lang="en-GB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smrtnosti</a:t>
            </a:r>
            <a:r>
              <a:rPr lang="en-GB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specifične</a:t>
            </a:r>
            <a:r>
              <a:rPr lang="en-GB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za</a:t>
            </a:r>
            <a:r>
              <a:rPr lang="en-GB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u="sng" dirty="0" err="1">
                <a:latin typeface="Tw Cen MT" panose="020B0602020104020603" pitchFamily="34" charset="0"/>
                <a:cs typeface="Calibri" panose="020F0502020204030204" pitchFamily="34" charset="0"/>
              </a:rPr>
              <a:t>bolest</a:t>
            </a:r>
            <a:r>
              <a:rPr lang="en-GB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,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kao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primarne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svrhe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probira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, je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izabrani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ishod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pomoću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kojeg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se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proučava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Tw Cen MT" panose="020B0602020104020603" pitchFamily="34" charset="0"/>
                <a:cs typeface="Calibri" panose="020F0502020204030204" pitchFamily="34" charset="0"/>
              </a:rPr>
              <a:t>učinkovitost</a:t>
            </a:r>
            <a:r>
              <a:rPr lang="en-GB" sz="2400" dirty="0">
                <a:latin typeface="Tw Cen MT" panose="020B0602020104020603" pitchFamily="34" charset="0"/>
                <a:cs typeface="Calibri" panose="020F0502020204030204" pitchFamily="34" charset="0"/>
              </a:rPr>
              <a:t>. </a:t>
            </a:r>
            <a:endParaRPr lang="en-GB" sz="2400" dirty="0" smtClean="0"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pPr algn="just"/>
            <a:r>
              <a:rPr lang="hr-HR" sz="2400" dirty="0" smtClean="0">
                <a:latin typeface="Tw Cen MT" panose="020B0602020104020603" pitchFamily="34" charset="0"/>
                <a:cs typeface="Calibri" panose="020F0502020204030204" pitchFamily="34" charset="0"/>
              </a:rPr>
              <a:t>Podaci</a:t>
            </a:r>
            <a:r>
              <a:rPr lang="lt-LT" sz="2400" dirty="0" smtClean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lt-LT" sz="2400" dirty="0">
                <a:latin typeface="Tw Cen MT" panose="020B0602020104020603" pitchFamily="34" charset="0"/>
                <a:cs typeface="Calibri" panose="020F0502020204030204" pitchFamily="34" charset="0"/>
              </a:rPr>
              <a:t>moraju redovito biti javno dostupni, npr. </a:t>
            </a:r>
            <a:r>
              <a:rPr lang="lt-LT" sz="2400" u="sng" dirty="0">
                <a:latin typeface="Tw Cen MT" panose="020B0602020104020603" pitchFamily="34" charset="0"/>
                <a:cs typeface="Calibri" panose="020F0502020204030204" pitchFamily="34" charset="0"/>
              </a:rPr>
              <a:t>godišnje, i tijekom duljih perioda na lokalnoj/regionalnoj, nacionalnoj i europskoj razini.</a:t>
            </a:r>
          </a:p>
          <a:p>
            <a:pPr algn="just"/>
            <a:endParaRPr lang="en-US" sz="2400" dirty="0">
              <a:latin typeface="Tw Cen MT" panose="020B0602020104020603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093296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1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(iv)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2496230"/>
            <a:ext cx="9144793" cy="21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(v)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42" y="2060848"/>
            <a:ext cx="9144793" cy="2395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4449093"/>
            <a:ext cx="9144793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(vi)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" y="1916832"/>
            <a:ext cx="914479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(vii)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2420888"/>
            <a:ext cx="914479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Osobine</a:t>
            </a:r>
            <a:r>
              <a:rPr lang="en-US" sz="3200" dirty="0"/>
              <a:t> probirnog </a:t>
            </a:r>
            <a:r>
              <a:rPr lang="en-US" sz="3200" dirty="0" err="1" smtClean="0"/>
              <a:t>testa</a:t>
            </a:r>
            <a:r>
              <a:rPr lang="hr-HR" sz="3200" dirty="0" smtClean="0"/>
              <a:t> </a:t>
            </a:r>
            <a:r>
              <a:rPr lang="lt-LT" sz="3200" dirty="0" smtClean="0"/>
              <a:t>(viii)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" y="2132856"/>
            <a:ext cx="914479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1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045" y="129605"/>
            <a:ext cx="7773338" cy="722250"/>
          </a:xfrm>
        </p:spPr>
        <p:txBody>
          <a:bodyPr>
            <a:normAutofit/>
          </a:bodyPr>
          <a:lstStyle/>
          <a:p>
            <a:r>
              <a:rPr lang="en-US" b="1" dirty="0"/>
              <a:t>Smjernice </a:t>
            </a:r>
            <a:r>
              <a:rPr lang="en-US" b="1" dirty="0" err="1" smtClean="0"/>
              <a:t>izvještavanja</a:t>
            </a:r>
            <a:r>
              <a:rPr lang="hr-HR" b="1" dirty="0" smtClean="0"/>
              <a:t> </a:t>
            </a:r>
            <a:r>
              <a:rPr lang="en-US" b="1" dirty="0" smtClean="0"/>
              <a:t>(</a:t>
            </a:r>
            <a:r>
              <a:rPr lang="en-US" b="1" dirty="0"/>
              <a:t>I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1027434"/>
            <a:ext cx="8784975" cy="535389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GB" sz="3100" b="1" dirty="0" err="1"/>
              <a:t>Institucija</a:t>
            </a:r>
            <a:r>
              <a:rPr lang="en-GB" sz="3100" b="1" dirty="0"/>
              <a:t> </a:t>
            </a:r>
            <a:r>
              <a:rPr lang="en-GB" sz="3100" b="1" dirty="0" err="1"/>
              <a:t>koja</a:t>
            </a:r>
            <a:r>
              <a:rPr lang="en-GB" sz="3100" b="1" dirty="0"/>
              <a:t> </a:t>
            </a:r>
            <a:r>
              <a:rPr lang="en-GB" sz="3100" b="1" dirty="0" err="1"/>
              <a:t>upravlja</a:t>
            </a:r>
            <a:r>
              <a:rPr lang="en-GB" sz="3100" b="1" dirty="0"/>
              <a:t> </a:t>
            </a:r>
            <a:r>
              <a:rPr lang="en-GB" sz="3100" b="1" dirty="0" err="1"/>
              <a:t>programom</a:t>
            </a:r>
            <a:r>
              <a:rPr lang="en-GB" sz="3100" b="1" dirty="0"/>
              <a:t> </a:t>
            </a:r>
            <a:r>
              <a:rPr lang="en-GB" sz="3100" b="1" dirty="0" err="1"/>
              <a:t>probira</a:t>
            </a:r>
            <a:r>
              <a:rPr lang="en-GB" sz="3100" b="1" dirty="0"/>
              <a:t> </a:t>
            </a:r>
            <a:r>
              <a:rPr lang="en-GB" sz="3100" dirty="0"/>
              <a:t>mora </a:t>
            </a:r>
            <a:r>
              <a:rPr lang="en-GB" sz="3100" dirty="0" err="1"/>
              <a:t>provjeriti</a:t>
            </a:r>
            <a:r>
              <a:rPr lang="en-GB" sz="3100" dirty="0"/>
              <a:t> </a:t>
            </a:r>
            <a:r>
              <a:rPr lang="en-GB" sz="3100" dirty="0" err="1"/>
              <a:t>kvalitetu</a:t>
            </a:r>
            <a:r>
              <a:rPr lang="en-GB" sz="3100" dirty="0"/>
              <a:t> </a:t>
            </a:r>
            <a:r>
              <a:rPr lang="en-GB" sz="3100" dirty="0" err="1"/>
              <a:t>unošenja</a:t>
            </a:r>
            <a:r>
              <a:rPr lang="en-GB" sz="3100" dirty="0"/>
              <a:t> </a:t>
            </a:r>
            <a:r>
              <a:rPr lang="en-GB" sz="3100" dirty="0" err="1"/>
              <a:t>podataka</a:t>
            </a:r>
            <a:r>
              <a:rPr lang="en-GB" sz="3100" dirty="0"/>
              <a:t> </a:t>
            </a:r>
            <a:r>
              <a:rPr lang="en-GB" sz="3100" dirty="0" err="1"/>
              <a:t>i</a:t>
            </a:r>
            <a:r>
              <a:rPr lang="en-GB" sz="3100" dirty="0"/>
              <a:t> </a:t>
            </a:r>
            <a:r>
              <a:rPr lang="en-GB" sz="3100" u="sng" dirty="0" err="1"/>
              <a:t>davati</a:t>
            </a:r>
            <a:r>
              <a:rPr lang="en-GB" sz="3100" u="sng" dirty="0"/>
              <a:t> </a:t>
            </a:r>
            <a:r>
              <a:rPr lang="en-GB" sz="3100" u="sng" dirty="0" err="1"/>
              <a:t>upute</a:t>
            </a:r>
            <a:r>
              <a:rPr lang="en-GB" sz="3100" u="sng" dirty="0"/>
              <a:t> </a:t>
            </a:r>
            <a:r>
              <a:rPr lang="en-GB" sz="3100" dirty="0" err="1"/>
              <a:t>za</a:t>
            </a:r>
            <a:r>
              <a:rPr lang="en-GB" sz="3100" dirty="0"/>
              <a:t> </a:t>
            </a:r>
            <a:r>
              <a:rPr lang="en-GB" sz="3100" dirty="0" err="1"/>
              <a:t>poboljšanje</a:t>
            </a:r>
            <a:r>
              <a:rPr lang="en-GB" sz="3100" dirty="0"/>
              <a:t> </a:t>
            </a:r>
            <a:r>
              <a:rPr lang="en-GB" sz="3100" dirty="0" err="1"/>
              <a:t>prikupljanja</a:t>
            </a:r>
            <a:r>
              <a:rPr lang="en-GB" sz="3100" dirty="0"/>
              <a:t> </a:t>
            </a:r>
            <a:r>
              <a:rPr lang="en-GB" sz="3100" dirty="0" err="1"/>
              <a:t>podataka</a:t>
            </a:r>
            <a:r>
              <a:rPr lang="en-GB" sz="3100" dirty="0"/>
              <a:t>. </a:t>
            </a:r>
            <a:endParaRPr lang="en-GB" sz="3100" dirty="0" smtClean="0"/>
          </a:p>
          <a:p>
            <a:pPr algn="just"/>
            <a:r>
              <a:rPr lang="en-GB" sz="3100" dirty="0"/>
              <a:t>U </a:t>
            </a:r>
            <a:r>
              <a:rPr lang="en-GB" sz="3100" dirty="0" err="1"/>
              <a:t>definiranim</a:t>
            </a:r>
            <a:r>
              <a:rPr lang="en-GB" sz="3100" dirty="0"/>
              <a:t> </a:t>
            </a:r>
            <a:r>
              <a:rPr lang="en-GB" sz="3100" dirty="0" err="1"/>
              <a:t>vremenskim</a:t>
            </a:r>
            <a:r>
              <a:rPr lang="en-GB" sz="3100" dirty="0"/>
              <a:t> </a:t>
            </a:r>
            <a:r>
              <a:rPr lang="en-GB" sz="3100" dirty="0" err="1"/>
              <a:t>periodima</a:t>
            </a:r>
            <a:r>
              <a:rPr lang="en-GB" sz="3100" dirty="0"/>
              <a:t> </a:t>
            </a:r>
            <a:r>
              <a:rPr lang="en-GB" sz="3100" dirty="0" err="1"/>
              <a:t>analitičke</a:t>
            </a:r>
            <a:r>
              <a:rPr lang="en-GB" sz="3100" dirty="0"/>
              <a:t> </a:t>
            </a:r>
            <a:r>
              <a:rPr lang="en-GB" sz="3100" dirty="0" err="1"/>
              <a:t>baze</a:t>
            </a:r>
            <a:r>
              <a:rPr lang="en-GB" sz="3100" dirty="0"/>
              <a:t> </a:t>
            </a:r>
            <a:r>
              <a:rPr lang="en-GB" sz="3100" dirty="0" err="1"/>
              <a:t>podataka</a:t>
            </a:r>
            <a:r>
              <a:rPr lang="en-GB" sz="3100" dirty="0"/>
              <a:t> </a:t>
            </a:r>
            <a:r>
              <a:rPr lang="en-GB" sz="3100" dirty="0" err="1"/>
              <a:t>moraju</a:t>
            </a:r>
            <a:r>
              <a:rPr lang="en-GB" sz="3100" dirty="0"/>
              <a:t> </a:t>
            </a:r>
            <a:r>
              <a:rPr lang="en-GB" sz="3100" dirty="0" err="1"/>
              <a:t>biti</a:t>
            </a:r>
            <a:r>
              <a:rPr lang="en-GB" sz="3100" dirty="0"/>
              <a:t> </a:t>
            </a:r>
            <a:r>
              <a:rPr lang="en-GB" sz="3100" dirty="0" err="1"/>
              <a:t>pripremljene</a:t>
            </a:r>
            <a:r>
              <a:rPr lang="en-GB" sz="3100" dirty="0"/>
              <a:t> </a:t>
            </a:r>
            <a:r>
              <a:rPr lang="en-GB" sz="3100" dirty="0" err="1"/>
              <a:t>iz</a:t>
            </a:r>
            <a:r>
              <a:rPr lang="en-GB" sz="3100" dirty="0"/>
              <a:t> </a:t>
            </a:r>
            <a:r>
              <a:rPr lang="en-GB" sz="3100" u="sng" dirty="0"/>
              <a:t>funkcionirajućeg </a:t>
            </a:r>
            <a:r>
              <a:rPr lang="en-GB" sz="3100" u="sng" dirty="0" err="1"/>
              <a:t>informacijskog</a:t>
            </a:r>
            <a:r>
              <a:rPr lang="en-GB" sz="3100" u="sng" dirty="0"/>
              <a:t> </a:t>
            </a:r>
            <a:r>
              <a:rPr lang="en-GB" sz="3100" u="sng" dirty="0" err="1"/>
              <a:t>sustava</a:t>
            </a:r>
            <a:r>
              <a:rPr lang="en-GB" sz="3100" u="sng" dirty="0"/>
              <a:t>.</a:t>
            </a:r>
            <a:r>
              <a:rPr lang="en-GB" sz="3100" dirty="0"/>
              <a:t> </a:t>
            </a:r>
          </a:p>
          <a:p>
            <a:pPr algn="just"/>
            <a:r>
              <a:rPr lang="en-GB" sz="3100" dirty="0" err="1"/>
              <a:t>Opseg</a:t>
            </a:r>
            <a:r>
              <a:rPr lang="en-GB" sz="3100" dirty="0"/>
              <a:t> </a:t>
            </a:r>
            <a:r>
              <a:rPr lang="en-GB" sz="3100" dirty="0" err="1"/>
              <a:t>aktivnosti</a:t>
            </a:r>
            <a:r>
              <a:rPr lang="en-GB" sz="3100" dirty="0"/>
              <a:t> </a:t>
            </a:r>
            <a:r>
              <a:rPr lang="en-GB" sz="3100" dirty="0" err="1"/>
              <a:t>i</a:t>
            </a:r>
            <a:r>
              <a:rPr lang="en-GB" sz="3100" dirty="0"/>
              <a:t> </a:t>
            </a:r>
            <a:r>
              <a:rPr lang="en-GB" sz="3100" dirty="0" err="1"/>
              <a:t>pokazatelji</a:t>
            </a:r>
            <a:r>
              <a:rPr lang="en-GB" sz="3100" dirty="0"/>
              <a:t> </a:t>
            </a:r>
            <a:r>
              <a:rPr lang="en-GB" sz="3100" dirty="0" err="1"/>
              <a:t>kvalitete</a:t>
            </a:r>
            <a:r>
              <a:rPr lang="en-GB" sz="3100" dirty="0"/>
              <a:t> </a:t>
            </a:r>
            <a:r>
              <a:rPr lang="en-GB" sz="3100" dirty="0" err="1"/>
              <a:t>za</a:t>
            </a:r>
            <a:r>
              <a:rPr lang="en-GB" sz="3100" dirty="0"/>
              <a:t> </a:t>
            </a:r>
            <a:r>
              <a:rPr lang="en-GB" sz="3100" u="sng" dirty="0" err="1"/>
              <a:t>svaku</a:t>
            </a:r>
            <a:r>
              <a:rPr lang="en-GB" sz="3100" u="sng" dirty="0"/>
              <a:t> </a:t>
            </a:r>
            <a:r>
              <a:rPr lang="en-GB" sz="3100" u="sng" dirty="0" err="1"/>
              <a:t>instituciju</a:t>
            </a:r>
            <a:r>
              <a:rPr lang="en-GB" sz="3100" u="sng" dirty="0"/>
              <a:t> </a:t>
            </a:r>
            <a:r>
              <a:rPr lang="en-GB" sz="3100" dirty="0" err="1"/>
              <a:t>uključenu</a:t>
            </a:r>
            <a:r>
              <a:rPr lang="en-GB" sz="3100" dirty="0"/>
              <a:t> u </a:t>
            </a:r>
            <a:r>
              <a:rPr lang="en-GB" sz="3100" dirty="0" err="1"/>
              <a:t>pružanje</a:t>
            </a:r>
            <a:r>
              <a:rPr lang="en-GB" sz="3100" dirty="0"/>
              <a:t> </a:t>
            </a:r>
            <a:r>
              <a:rPr lang="en-GB" sz="3100" dirty="0" err="1"/>
              <a:t>usluga</a:t>
            </a:r>
            <a:r>
              <a:rPr lang="en-GB" sz="3100" dirty="0"/>
              <a:t> </a:t>
            </a:r>
            <a:r>
              <a:rPr lang="en-GB" sz="3100" dirty="0" err="1"/>
              <a:t>probira</a:t>
            </a:r>
            <a:r>
              <a:rPr lang="en-GB" sz="3100" dirty="0"/>
              <a:t> </a:t>
            </a:r>
            <a:r>
              <a:rPr lang="en-GB" sz="3100" dirty="0" err="1"/>
              <a:t>prati</a:t>
            </a:r>
            <a:r>
              <a:rPr lang="en-GB" sz="3100" dirty="0"/>
              <a:t> se </a:t>
            </a:r>
            <a:r>
              <a:rPr lang="en-GB" sz="3100" dirty="0" err="1"/>
              <a:t>korištenjem</a:t>
            </a:r>
            <a:r>
              <a:rPr lang="en-GB" sz="3100" dirty="0"/>
              <a:t> </a:t>
            </a:r>
            <a:r>
              <a:rPr lang="en-GB" sz="3100" dirty="0" err="1"/>
              <a:t>podataka</a:t>
            </a:r>
            <a:r>
              <a:rPr lang="en-GB" sz="3100" dirty="0"/>
              <a:t> </a:t>
            </a:r>
            <a:r>
              <a:rPr lang="en-GB" sz="3100" dirty="0" err="1"/>
              <a:t>unesenih</a:t>
            </a:r>
            <a:r>
              <a:rPr lang="en-GB" sz="3100" dirty="0"/>
              <a:t> u </a:t>
            </a:r>
            <a:r>
              <a:rPr lang="en-GB" sz="3100" u="sng" dirty="0" err="1"/>
              <a:t>centralizirani</a:t>
            </a:r>
            <a:r>
              <a:rPr lang="en-GB" sz="3100" u="sng" dirty="0"/>
              <a:t> </a:t>
            </a:r>
            <a:r>
              <a:rPr lang="en-GB" sz="3100" u="sng" dirty="0" err="1"/>
              <a:t>informacijski</a:t>
            </a:r>
            <a:r>
              <a:rPr lang="en-GB" sz="3100" u="sng" dirty="0"/>
              <a:t> </a:t>
            </a:r>
            <a:r>
              <a:rPr lang="en-GB" sz="3100" u="sng" dirty="0" err="1"/>
              <a:t>sustav</a:t>
            </a:r>
            <a:r>
              <a:rPr lang="en-GB" sz="3100" u="sng" dirty="0"/>
              <a:t> </a:t>
            </a:r>
            <a:r>
              <a:rPr lang="en-GB" sz="3100" dirty="0" err="1"/>
              <a:t>zajedno</a:t>
            </a:r>
            <a:r>
              <a:rPr lang="en-GB" sz="3100" dirty="0"/>
              <a:t> s </a:t>
            </a:r>
            <a:r>
              <a:rPr lang="en-GB" sz="3100" dirty="0" err="1"/>
              <a:t>obavljenom</a:t>
            </a:r>
            <a:r>
              <a:rPr lang="en-GB" sz="3100" dirty="0"/>
              <a:t> </a:t>
            </a:r>
            <a:r>
              <a:rPr lang="en-GB" sz="3100" dirty="0" err="1"/>
              <a:t>aktivnošću</a:t>
            </a:r>
            <a:r>
              <a:rPr lang="en-GB" sz="3100" dirty="0"/>
              <a:t>. </a:t>
            </a:r>
          </a:p>
          <a:p>
            <a:pPr algn="just"/>
            <a:r>
              <a:rPr lang="en-GB" sz="3100" b="1" dirty="0" err="1"/>
              <a:t>Tablice</a:t>
            </a:r>
            <a:r>
              <a:rPr lang="en-GB" sz="3100" b="1" dirty="0"/>
              <a:t> </a:t>
            </a:r>
            <a:r>
              <a:rPr lang="en-GB" sz="3100" dirty="0" err="1"/>
              <a:t>trebaju</a:t>
            </a:r>
            <a:r>
              <a:rPr lang="en-GB" sz="3100" dirty="0"/>
              <a:t> </a:t>
            </a:r>
            <a:r>
              <a:rPr lang="en-GB" sz="3100" dirty="0" err="1"/>
              <a:t>predstavljati</a:t>
            </a:r>
            <a:r>
              <a:rPr lang="en-GB" sz="3100" dirty="0"/>
              <a:t> </a:t>
            </a:r>
            <a:r>
              <a:rPr lang="en-GB" sz="3100" dirty="0" err="1"/>
              <a:t>sudjelovanje</a:t>
            </a:r>
            <a:r>
              <a:rPr lang="en-GB" sz="3100" dirty="0"/>
              <a:t> u </a:t>
            </a:r>
            <a:r>
              <a:rPr lang="en-GB" sz="3100" dirty="0" err="1"/>
              <a:t>programu</a:t>
            </a:r>
            <a:r>
              <a:rPr lang="en-GB" sz="3100" dirty="0"/>
              <a:t>, </a:t>
            </a:r>
            <a:r>
              <a:rPr lang="en-GB" sz="3100" dirty="0" err="1"/>
              <a:t>glavne</a:t>
            </a:r>
            <a:r>
              <a:rPr lang="en-GB" sz="3100" dirty="0"/>
              <a:t> </a:t>
            </a:r>
            <a:r>
              <a:rPr lang="en-GB" sz="3100" dirty="0" err="1"/>
              <a:t>nalaze</a:t>
            </a:r>
            <a:r>
              <a:rPr lang="en-GB" sz="3100" dirty="0"/>
              <a:t> </a:t>
            </a:r>
            <a:r>
              <a:rPr lang="en-GB" sz="3100" dirty="0" err="1"/>
              <a:t>testiranja</a:t>
            </a:r>
            <a:r>
              <a:rPr lang="en-GB" sz="3100" dirty="0"/>
              <a:t>, </a:t>
            </a:r>
            <a:r>
              <a:rPr lang="en-GB" sz="3100" dirty="0" err="1"/>
              <a:t>i</a:t>
            </a:r>
            <a:r>
              <a:rPr lang="en-GB" sz="3100" dirty="0"/>
              <a:t> </a:t>
            </a:r>
            <a:r>
              <a:rPr lang="en-GB" sz="3100" dirty="0" err="1"/>
              <a:t>glavne</a:t>
            </a:r>
            <a:r>
              <a:rPr lang="en-GB" sz="3100" dirty="0"/>
              <a:t> </a:t>
            </a:r>
            <a:r>
              <a:rPr lang="en-GB" sz="3100" dirty="0" err="1"/>
              <a:t>ishode</a:t>
            </a:r>
            <a:r>
              <a:rPr lang="en-GB" sz="3100" dirty="0"/>
              <a:t> </a:t>
            </a:r>
            <a:r>
              <a:rPr lang="en-GB" sz="3100" dirty="0" err="1"/>
              <a:t>detekcije</a:t>
            </a:r>
            <a:r>
              <a:rPr lang="en-GB" sz="3100" dirty="0"/>
              <a:t>.</a:t>
            </a:r>
          </a:p>
          <a:p>
            <a:pPr algn="just"/>
            <a:r>
              <a:rPr lang="en-GB" sz="3100" dirty="0" err="1"/>
              <a:t>Rezultati</a:t>
            </a:r>
            <a:r>
              <a:rPr lang="en-GB" sz="3100" dirty="0"/>
              <a:t> </a:t>
            </a:r>
            <a:r>
              <a:rPr lang="en-GB" sz="3100" dirty="0" err="1"/>
              <a:t>utemeljeni</a:t>
            </a:r>
            <a:r>
              <a:rPr lang="en-GB" sz="3100" dirty="0"/>
              <a:t> </a:t>
            </a:r>
            <a:r>
              <a:rPr lang="en-GB" sz="3100" dirty="0" err="1"/>
              <a:t>na</a:t>
            </a:r>
            <a:r>
              <a:rPr lang="en-GB" sz="3100" dirty="0"/>
              <a:t> </a:t>
            </a:r>
            <a:r>
              <a:rPr lang="en-GB" sz="3100" dirty="0" err="1"/>
              <a:t>prikupljenim</a:t>
            </a:r>
            <a:r>
              <a:rPr lang="en-GB" sz="3100" dirty="0"/>
              <a:t> </a:t>
            </a:r>
            <a:r>
              <a:rPr lang="en-GB" sz="3100" dirty="0" err="1"/>
              <a:t>podacima</a:t>
            </a:r>
            <a:r>
              <a:rPr lang="en-GB" sz="3100" dirty="0"/>
              <a:t> </a:t>
            </a:r>
            <a:r>
              <a:rPr lang="en-GB" sz="3100" dirty="0" err="1"/>
              <a:t>p</a:t>
            </a:r>
            <a:r>
              <a:rPr lang="en-GB" sz="3100" b="1" dirty="0" err="1"/>
              <a:t>redstavljeni</a:t>
            </a:r>
            <a:r>
              <a:rPr lang="en-GB" sz="3100" b="1" dirty="0"/>
              <a:t> </a:t>
            </a:r>
            <a:r>
              <a:rPr lang="en-GB" sz="3100" b="1" dirty="0" err="1"/>
              <a:t>su</a:t>
            </a:r>
            <a:r>
              <a:rPr lang="en-GB" sz="3100" b="1" dirty="0"/>
              <a:t> </a:t>
            </a:r>
            <a:r>
              <a:rPr lang="en-GB" sz="3100" b="1" dirty="0" err="1"/>
              <a:t>i</a:t>
            </a:r>
            <a:r>
              <a:rPr lang="en-GB" sz="3100" b="1" dirty="0"/>
              <a:t> </a:t>
            </a:r>
            <a:r>
              <a:rPr lang="en-GB" sz="3100" b="1" dirty="0" err="1"/>
              <a:t>uspoređeni</a:t>
            </a:r>
            <a:r>
              <a:rPr lang="en-GB" sz="3100" b="1" dirty="0"/>
              <a:t> </a:t>
            </a:r>
            <a:r>
              <a:rPr lang="en-GB" sz="3100" dirty="0" err="1"/>
              <a:t>po</a:t>
            </a:r>
            <a:r>
              <a:rPr lang="en-GB" sz="3100" dirty="0"/>
              <a:t> </a:t>
            </a:r>
            <a:r>
              <a:rPr lang="en-GB" sz="3100" dirty="0" err="1"/>
              <a:t>populacijskim</a:t>
            </a:r>
            <a:r>
              <a:rPr lang="en-GB" sz="3100" dirty="0"/>
              <a:t> </a:t>
            </a:r>
            <a:r>
              <a:rPr lang="en-GB" sz="3100" dirty="0" err="1"/>
              <a:t>grupama</a:t>
            </a:r>
            <a:r>
              <a:rPr lang="en-GB" sz="3100" dirty="0"/>
              <a:t> </a:t>
            </a:r>
            <a:r>
              <a:rPr lang="en-GB" sz="3100" dirty="0" err="1"/>
              <a:t>i</a:t>
            </a:r>
            <a:r>
              <a:rPr lang="en-GB" sz="3100" dirty="0"/>
              <a:t> </a:t>
            </a:r>
            <a:r>
              <a:rPr lang="en-GB" sz="3100" dirty="0" err="1"/>
              <a:t>geografskim</a:t>
            </a:r>
            <a:r>
              <a:rPr lang="en-GB" sz="3100" dirty="0"/>
              <a:t> </a:t>
            </a:r>
            <a:r>
              <a:rPr lang="en-GB" sz="3100" dirty="0" err="1"/>
              <a:t>područjima</a:t>
            </a:r>
            <a:r>
              <a:rPr lang="en-GB" sz="3100" dirty="0"/>
              <a:t>, </a:t>
            </a:r>
            <a:r>
              <a:rPr lang="en-GB" sz="3100" dirty="0" err="1"/>
              <a:t>i</a:t>
            </a:r>
            <a:r>
              <a:rPr lang="en-GB" sz="3100" dirty="0"/>
              <a:t> </a:t>
            </a:r>
            <a:r>
              <a:rPr lang="en-GB" sz="3100" dirty="0" err="1"/>
              <a:t>drugim</a:t>
            </a:r>
            <a:r>
              <a:rPr lang="en-GB" sz="3100" dirty="0"/>
              <a:t> </a:t>
            </a:r>
            <a:r>
              <a:rPr lang="en-GB" sz="3100" dirty="0" err="1"/>
              <a:t>karakteristikama</a:t>
            </a:r>
            <a:r>
              <a:rPr lang="en-GB" sz="3100" dirty="0"/>
              <a:t>.</a:t>
            </a:r>
          </a:p>
          <a:p>
            <a:pPr algn="just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69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129" y="55823"/>
            <a:ext cx="7773338" cy="650242"/>
          </a:xfrm>
        </p:spPr>
        <p:txBody>
          <a:bodyPr>
            <a:normAutofit/>
          </a:bodyPr>
          <a:lstStyle/>
          <a:p>
            <a:r>
              <a:rPr lang="en-US" b="1" dirty="0"/>
              <a:t>Smjernice </a:t>
            </a:r>
            <a:r>
              <a:rPr lang="en-US" b="1" dirty="0" err="1"/>
              <a:t>izvještavanja</a:t>
            </a:r>
            <a:r>
              <a:rPr lang="en-US" b="1" dirty="0"/>
              <a:t> (</a:t>
            </a:r>
            <a:r>
              <a:rPr lang="en-US" sz="3600" b="1" dirty="0" smtClean="0"/>
              <a:t>II)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789682"/>
            <a:ext cx="8678443" cy="587967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err="1"/>
              <a:t>oblici</a:t>
            </a:r>
            <a:r>
              <a:rPr lang="en-GB" sz="2400" dirty="0"/>
              <a:t> </a:t>
            </a:r>
            <a:r>
              <a:rPr lang="en-GB" sz="2400" dirty="0" err="1"/>
              <a:t>izvještaja</a:t>
            </a:r>
            <a:r>
              <a:rPr lang="en-GB" sz="2400" dirty="0"/>
              <a:t> </a:t>
            </a:r>
            <a:r>
              <a:rPr lang="en-GB" sz="2400" dirty="0" err="1"/>
              <a:t>koje</a:t>
            </a:r>
            <a:r>
              <a:rPr lang="en-GB" sz="2400" dirty="0"/>
              <a:t> </a:t>
            </a:r>
            <a:r>
              <a:rPr lang="en-GB" sz="2400" dirty="0" err="1"/>
              <a:t>priprema</a:t>
            </a:r>
            <a:r>
              <a:rPr lang="en-GB" sz="2400" dirty="0"/>
              <a:t> </a:t>
            </a:r>
            <a:r>
              <a:rPr lang="en-GB" sz="2400" dirty="0" err="1"/>
              <a:t>institucija</a:t>
            </a:r>
            <a:r>
              <a:rPr lang="en-GB" sz="2400" dirty="0"/>
              <a:t> </a:t>
            </a:r>
            <a:r>
              <a:rPr lang="en-GB" sz="2400" dirty="0" err="1"/>
              <a:t>koja</a:t>
            </a:r>
            <a:r>
              <a:rPr lang="en-GB" sz="2400" dirty="0"/>
              <a:t> </a:t>
            </a:r>
            <a:r>
              <a:rPr lang="en-GB" sz="2400" dirty="0" err="1"/>
              <a:t>upravlja</a:t>
            </a:r>
            <a:r>
              <a:rPr lang="en-GB" sz="2400" dirty="0"/>
              <a:t> </a:t>
            </a:r>
            <a:r>
              <a:rPr lang="en-GB" sz="2400" dirty="0" err="1"/>
              <a:t>programom</a:t>
            </a:r>
            <a:r>
              <a:rPr lang="en-GB" sz="2400" dirty="0"/>
              <a:t>:</a:t>
            </a:r>
            <a:endParaRPr lang="en-US" sz="2400" dirty="0"/>
          </a:p>
          <a:p>
            <a:pPr lvl="1"/>
            <a:r>
              <a:rPr lang="en-GB" sz="2400" b="1" dirty="0" err="1"/>
              <a:t>jednom</a:t>
            </a:r>
            <a:r>
              <a:rPr lang="en-GB" sz="2400" b="1" dirty="0"/>
              <a:t> </a:t>
            </a:r>
            <a:r>
              <a:rPr lang="en-GB" sz="2400" b="1" dirty="0" err="1"/>
              <a:t>godišnje</a:t>
            </a:r>
            <a:r>
              <a:rPr lang="en-GB" sz="2400" b="1" dirty="0"/>
              <a:t> HZZO-u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Ministarstvu</a:t>
            </a:r>
            <a:r>
              <a:rPr lang="en-GB" sz="2400" b="1" dirty="0"/>
              <a:t> </a:t>
            </a:r>
            <a:r>
              <a:rPr lang="en-GB" sz="2400" b="1" dirty="0" err="1"/>
              <a:t>zdravlja</a:t>
            </a:r>
            <a:r>
              <a:rPr lang="en-GB" sz="2400" b="1" dirty="0"/>
              <a:t>,</a:t>
            </a:r>
          </a:p>
          <a:p>
            <a:pPr lvl="1"/>
            <a:r>
              <a:rPr lang="en-GB" sz="2400" b="1" dirty="0" err="1"/>
              <a:t>jednom</a:t>
            </a:r>
            <a:r>
              <a:rPr lang="en-GB" sz="2400" b="1" dirty="0"/>
              <a:t> </a:t>
            </a:r>
            <a:r>
              <a:rPr lang="en-GB" sz="2400" b="1" dirty="0" err="1"/>
              <a:t>godišnje</a:t>
            </a:r>
            <a:r>
              <a:rPr lang="en-GB" sz="2400" b="1" dirty="0"/>
              <a:t> </a:t>
            </a:r>
            <a:r>
              <a:rPr lang="en-GB" sz="2400" b="1" dirty="0" err="1"/>
              <a:t>Nacionalnom</a:t>
            </a:r>
            <a:r>
              <a:rPr lang="en-GB" sz="2400" b="1" dirty="0"/>
              <a:t> </a:t>
            </a:r>
            <a:r>
              <a:rPr lang="en-GB" sz="2400" b="1" dirty="0" err="1"/>
              <a:t>povjerenstvu</a:t>
            </a:r>
            <a:r>
              <a:rPr lang="en-GB" sz="2400" b="1" dirty="0"/>
              <a:t> </a:t>
            </a:r>
            <a:r>
              <a:rPr lang="en-GB" sz="2400" b="1" dirty="0" err="1"/>
              <a:t>za</a:t>
            </a:r>
            <a:r>
              <a:rPr lang="en-GB" sz="2400" b="1" dirty="0"/>
              <a:t> </a:t>
            </a:r>
            <a:r>
              <a:rPr lang="en-GB" sz="2400" b="1" dirty="0" err="1"/>
              <a:t>organizaciju</a:t>
            </a:r>
            <a:r>
              <a:rPr lang="en-GB" sz="2400" b="1" dirty="0"/>
              <a:t>, </a:t>
            </a:r>
            <a:r>
              <a:rPr lang="en-GB" sz="2400" b="1" dirty="0" err="1"/>
              <a:t>stručno</a:t>
            </a:r>
            <a:r>
              <a:rPr lang="en-GB" sz="2400" b="1" dirty="0"/>
              <a:t> </a:t>
            </a:r>
            <a:r>
              <a:rPr lang="en-GB" sz="2400" b="1" dirty="0" err="1"/>
              <a:t>praćenje</a:t>
            </a:r>
            <a:r>
              <a:rPr lang="en-GB" sz="2400" b="1" dirty="0"/>
              <a:t>, </a:t>
            </a:r>
            <a:r>
              <a:rPr lang="en-GB" sz="2400" b="1" dirty="0" err="1"/>
              <a:t>evaluaciju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kontrolu</a:t>
            </a:r>
            <a:r>
              <a:rPr lang="en-GB" sz="2400" b="1" dirty="0"/>
              <a:t> </a:t>
            </a:r>
            <a:r>
              <a:rPr lang="en-GB" sz="2400" b="1" dirty="0" err="1"/>
              <a:t>kvalitete</a:t>
            </a:r>
            <a:r>
              <a:rPr lang="en-GB" sz="2400" b="1" dirty="0"/>
              <a:t> </a:t>
            </a:r>
            <a:r>
              <a:rPr lang="en-GB" sz="2400" b="1" dirty="0" err="1"/>
              <a:t>Nacionalnog</a:t>
            </a:r>
            <a:r>
              <a:rPr lang="en-GB" sz="2400" b="1" dirty="0"/>
              <a:t> </a:t>
            </a:r>
            <a:r>
              <a:rPr lang="en-GB" sz="2400" b="1" dirty="0" err="1"/>
              <a:t>programa</a:t>
            </a:r>
            <a:r>
              <a:rPr lang="en-GB" sz="2400" b="1" dirty="0"/>
              <a:t> </a:t>
            </a:r>
            <a:r>
              <a:rPr lang="en-GB" sz="2400" b="1" dirty="0" err="1"/>
              <a:t>ranog</a:t>
            </a:r>
            <a:r>
              <a:rPr lang="en-GB" sz="2400" b="1" dirty="0"/>
              <a:t> </a:t>
            </a:r>
            <a:r>
              <a:rPr lang="en-GB" sz="2400" b="1" dirty="0" err="1"/>
              <a:t>otkrivanja</a:t>
            </a:r>
            <a:r>
              <a:rPr lang="en-GB" sz="2400" b="1" dirty="0"/>
              <a:t> </a:t>
            </a:r>
            <a:r>
              <a:rPr lang="en-GB" sz="2400" b="1" dirty="0" err="1"/>
              <a:t>raka</a:t>
            </a:r>
            <a:r>
              <a:rPr lang="en-GB" sz="2400" b="1" dirty="0"/>
              <a:t> </a:t>
            </a:r>
            <a:r>
              <a:rPr lang="en-GB" sz="2400" b="1" dirty="0" err="1"/>
              <a:t>debelog</a:t>
            </a:r>
            <a:r>
              <a:rPr lang="en-GB" sz="2400" b="1" dirty="0"/>
              <a:t> </a:t>
            </a:r>
            <a:r>
              <a:rPr lang="en-GB" sz="2400" b="1" dirty="0" err="1"/>
              <a:t>crijeva</a:t>
            </a:r>
            <a:r>
              <a:rPr lang="en-GB" sz="2400" b="1" dirty="0"/>
              <a:t> </a:t>
            </a:r>
            <a:r>
              <a:rPr lang="en-GB" sz="2400" b="1" dirty="0" err="1"/>
              <a:t>ili</a:t>
            </a:r>
            <a:r>
              <a:rPr lang="en-GB" sz="2400" b="1" dirty="0"/>
              <a:t> </a:t>
            </a:r>
            <a:r>
              <a:rPr lang="en-GB" sz="2400" b="1" dirty="0" err="1"/>
              <a:t>Nacionalnom</a:t>
            </a:r>
            <a:r>
              <a:rPr lang="en-GB" sz="2400" b="1" dirty="0"/>
              <a:t> </a:t>
            </a:r>
            <a:r>
              <a:rPr lang="en-GB" sz="2400" b="1" dirty="0" err="1"/>
              <a:t>upravljačkom</a:t>
            </a:r>
            <a:r>
              <a:rPr lang="en-GB" sz="2400" b="1" dirty="0"/>
              <a:t> </a:t>
            </a:r>
            <a:r>
              <a:rPr lang="en-GB" sz="2400" b="1" dirty="0" err="1"/>
              <a:t>odboru</a:t>
            </a:r>
            <a:r>
              <a:rPr lang="en-GB" sz="2400" b="1" dirty="0"/>
              <a:t>,</a:t>
            </a:r>
          </a:p>
          <a:p>
            <a:pPr lvl="1"/>
            <a:r>
              <a:rPr lang="en-GB" sz="2400" b="1" dirty="0" err="1"/>
              <a:t>dvaput</a:t>
            </a:r>
            <a:r>
              <a:rPr lang="en-GB" sz="2400" b="1" dirty="0"/>
              <a:t> </a:t>
            </a:r>
            <a:r>
              <a:rPr lang="en-GB" sz="2400" b="1" dirty="0" err="1"/>
              <a:t>ili</a:t>
            </a:r>
            <a:r>
              <a:rPr lang="en-GB" sz="2400" b="1" dirty="0"/>
              <a:t> </a:t>
            </a:r>
            <a:r>
              <a:rPr lang="en-GB" sz="2400" b="1" dirty="0" err="1"/>
              <a:t>jednom</a:t>
            </a:r>
            <a:r>
              <a:rPr lang="en-GB" sz="2400" b="1" dirty="0"/>
              <a:t> </a:t>
            </a:r>
            <a:r>
              <a:rPr lang="en-GB" sz="2400" b="1" dirty="0" err="1"/>
              <a:t>godišnje</a:t>
            </a:r>
            <a:r>
              <a:rPr lang="en-GB" sz="2400" b="1" dirty="0"/>
              <a:t> </a:t>
            </a:r>
            <a:r>
              <a:rPr lang="en-GB" sz="2400" b="1" dirty="0" err="1"/>
              <a:t>podnošenje</a:t>
            </a:r>
            <a:r>
              <a:rPr lang="en-GB" sz="2400" b="1" dirty="0"/>
              <a:t> </a:t>
            </a:r>
            <a:r>
              <a:rPr lang="en-GB" sz="2400" b="1" dirty="0" err="1"/>
              <a:t>usmenog</a:t>
            </a:r>
            <a:r>
              <a:rPr lang="en-GB" sz="2400" b="1" dirty="0"/>
              <a:t> </a:t>
            </a:r>
            <a:r>
              <a:rPr lang="en-GB" sz="2400" b="1" dirty="0" err="1"/>
              <a:t>izvještaja</a:t>
            </a:r>
            <a:r>
              <a:rPr lang="en-GB" sz="2400" b="1" dirty="0"/>
              <a:t> </a:t>
            </a:r>
            <a:r>
              <a:rPr lang="en-GB" sz="2400" b="1" dirty="0" err="1"/>
              <a:t>Odboru</a:t>
            </a:r>
            <a:r>
              <a:rPr lang="en-GB" sz="2400" b="1" dirty="0"/>
              <a:t> </a:t>
            </a:r>
            <a:r>
              <a:rPr lang="en-GB" sz="2400" b="1" dirty="0" err="1"/>
              <a:t>stručnjaka</a:t>
            </a:r>
            <a:r>
              <a:rPr lang="en-GB" sz="2400" b="1" dirty="0"/>
              <a:t> </a:t>
            </a:r>
            <a:r>
              <a:rPr lang="en-GB" sz="2400" b="1" dirty="0" err="1"/>
              <a:t>programa</a:t>
            </a:r>
            <a:r>
              <a:rPr lang="en-GB" sz="2400" b="1" dirty="0"/>
              <a:t> </a:t>
            </a:r>
          </a:p>
          <a:p>
            <a:pPr lvl="1"/>
            <a:r>
              <a:rPr lang="en-GB" sz="2400" b="1" dirty="0" err="1"/>
              <a:t>dvaput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jednom</a:t>
            </a:r>
            <a:r>
              <a:rPr lang="en-GB" sz="2400" b="1" dirty="0"/>
              <a:t> </a:t>
            </a:r>
            <a:r>
              <a:rPr lang="en-GB" sz="2400" b="1" dirty="0" err="1"/>
              <a:t>godišnje</a:t>
            </a:r>
            <a:r>
              <a:rPr lang="en-GB" sz="2400" b="1" dirty="0"/>
              <a:t> </a:t>
            </a:r>
            <a:r>
              <a:rPr lang="en-GB" sz="2400" b="1" dirty="0" err="1"/>
              <a:t>podnošenje</a:t>
            </a:r>
            <a:r>
              <a:rPr lang="en-GB" sz="2400" b="1" dirty="0"/>
              <a:t> </a:t>
            </a:r>
            <a:r>
              <a:rPr lang="en-GB" sz="2400" b="1" dirty="0" err="1"/>
              <a:t>izvještaja</a:t>
            </a:r>
            <a:r>
              <a:rPr lang="en-GB" sz="2400" b="1" dirty="0"/>
              <a:t> </a:t>
            </a:r>
            <a:r>
              <a:rPr lang="en-GB" sz="2400" b="1" dirty="0" err="1"/>
              <a:t>županijskim</a:t>
            </a:r>
            <a:r>
              <a:rPr lang="en-GB" sz="2400" b="1" dirty="0"/>
              <a:t> </a:t>
            </a:r>
            <a:r>
              <a:rPr lang="en-GB" sz="2400" b="1" dirty="0" err="1"/>
              <a:t>zavodima</a:t>
            </a:r>
            <a:r>
              <a:rPr lang="en-GB" sz="2400" b="1" dirty="0"/>
              <a:t> </a:t>
            </a:r>
            <a:r>
              <a:rPr lang="en-GB" sz="2400" b="1" dirty="0" err="1"/>
              <a:t>za</a:t>
            </a:r>
            <a:r>
              <a:rPr lang="en-GB" sz="2400" b="1" dirty="0"/>
              <a:t> </a:t>
            </a:r>
            <a:r>
              <a:rPr lang="en-GB" sz="2400" b="1" dirty="0" err="1"/>
              <a:t>javno</a:t>
            </a:r>
            <a:r>
              <a:rPr lang="en-GB" sz="2400" b="1" dirty="0"/>
              <a:t> </a:t>
            </a:r>
            <a:r>
              <a:rPr lang="en-GB" sz="2400" b="1" dirty="0" err="1"/>
              <a:t>zdravstvo</a:t>
            </a:r>
            <a:r>
              <a:rPr lang="en-GB" sz="2400" b="1" dirty="0"/>
              <a:t>, </a:t>
            </a:r>
            <a:r>
              <a:rPr lang="en-GB" sz="2400" b="1" dirty="0" err="1"/>
              <a:t>uglavnom</a:t>
            </a:r>
            <a:r>
              <a:rPr lang="en-GB" sz="2400" b="1" dirty="0"/>
              <a:t> o </a:t>
            </a:r>
            <a:r>
              <a:rPr lang="en-GB" sz="2400" b="1" dirty="0" err="1"/>
              <a:t>stopi</a:t>
            </a:r>
            <a:r>
              <a:rPr lang="en-GB" sz="2400" b="1" dirty="0"/>
              <a:t> </a:t>
            </a:r>
            <a:r>
              <a:rPr lang="en-GB" sz="2400" b="1" dirty="0" err="1"/>
              <a:t>odaziva</a:t>
            </a:r>
            <a:r>
              <a:rPr lang="en-GB" sz="2400" b="1" dirty="0"/>
              <a:t> u </a:t>
            </a:r>
            <a:r>
              <a:rPr lang="en-GB" sz="2400" b="1" dirty="0" err="1"/>
              <a:t>različitim</a:t>
            </a:r>
            <a:r>
              <a:rPr lang="en-GB" sz="2400" b="1" dirty="0"/>
              <a:t> </a:t>
            </a:r>
            <a:r>
              <a:rPr lang="en-GB" sz="2400" b="1" dirty="0" err="1"/>
              <a:t>regijama</a:t>
            </a:r>
            <a:r>
              <a:rPr lang="en-GB" sz="2400" b="1" dirty="0"/>
              <a:t> s </a:t>
            </a:r>
            <a:r>
              <a:rPr lang="en-GB" sz="2400" b="1" dirty="0" err="1"/>
              <a:t>ciljem</a:t>
            </a:r>
            <a:r>
              <a:rPr lang="en-GB" sz="2400" b="1" dirty="0"/>
              <a:t> </a:t>
            </a:r>
            <a:r>
              <a:rPr lang="en-GB" sz="2400" b="1" dirty="0" err="1"/>
              <a:t>promicanja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podrške</a:t>
            </a:r>
            <a:r>
              <a:rPr lang="en-GB" sz="2400" b="1" dirty="0"/>
              <a:t> </a:t>
            </a:r>
            <a:r>
              <a:rPr lang="en-GB" sz="2400" b="1" dirty="0" err="1"/>
              <a:t>komunikacijskih</a:t>
            </a:r>
            <a:r>
              <a:rPr lang="en-GB" sz="2400" b="1" dirty="0"/>
              <a:t> </a:t>
            </a:r>
            <a:r>
              <a:rPr lang="en-GB" sz="2400" b="1" dirty="0" err="1" smtClean="0"/>
              <a:t>aktivnosti</a:t>
            </a:r>
            <a:endParaRPr lang="en-GB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64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5330" y="188640"/>
            <a:ext cx="7773338" cy="650242"/>
          </a:xfrm>
        </p:spPr>
        <p:txBody>
          <a:bodyPr>
            <a:normAutofit/>
          </a:bodyPr>
          <a:lstStyle/>
          <a:p>
            <a:r>
              <a:rPr lang="lt-LT" b="1" dirty="0" smtClean="0"/>
              <a:t>Smjernice </a:t>
            </a:r>
            <a:r>
              <a:rPr lang="lt-LT" b="1" dirty="0"/>
              <a:t>izvještavanja (</a:t>
            </a:r>
            <a:r>
              <a:rPr lang="lt-LT" b="1" dirty="0" smtClean="0"/>
              <a:t>II</a:t>
            </a:r>
            <a:r>
              <a:rPr lang="en-US" b="1" dirty="0" smtClean="0"/>
              <a:t>I</a:t>
            </a:r>
            <a:r>
              <a:rPr lang="lt-LT" b="1" dirty="0" smtClean="0"/>
              <a:t>)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8062664" cy="5373216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/>
              <a:t>pokazatelji</a:t>
            </a:r>
            <a:r>
              <a:rPr lang="en-US" sz="2400" b="1" dirty="0"/>
              <a:t> </a:t>
            </a:r>
            <a:r>
              <a:rPr lang="en-US" sz="2400" b="1" dirty="0" err="1"/>
              <a:t>performansi</a:t>
            </a:r>
            <a:r>
              <a:rPr lang="en-US" sz="2400" b="1" dirty="0"/>
              <a:t> </a:t>
            </a:r>
            <a:r>
              <a:rPr lang="en-US" sz="2400" b="1" dirty="0" err="1"/>
              <a:t>svakog</a:t>
            </a:r>
            <a:r>
              <a:rPr lang="en-US" sz="2400" b="1" dirty="0"/>
              <a:t> </a:t>
            </a:r>
            <a:r>
              <a:rPr lang="en-US" sz="2400" b="1" dirty="0" err="1"/>
              <a:t>tima</a:t>
            </a:r>
            <a:r>
              <a:rPr lang="en-US" sz="2400" b="1" dirty="0"/>
              <a:t> u </a:t>
            </a:r>
            <a:r>
              <a:rPr lang="en-US" sz="2400" b="1" dirty="0" err="1"/>
              <a:t>primarnoj</a:t>
            </a:r>
            <a:r>
              <a:rPr lang="en-US" sz="2400" b="1" dirty="0"/>
              <a:t> </a:t>
            </a:r>
            <a:r>
              <a:rPr lang="en-US" sz="2400" b="1" dirty="0" err="1"/>
              <a:t>zaštiti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personalizirane</a:t>
            </a:r>
            <a:r>
              <a:rPr lang="en-US" sz="2400" b="1" dirty="0"/>
              <a:t> </a:t>
            </a:r>
            <a:r>
              <a:rPr lang="en-US" sz="2400" b="1" dirty="0" err="1"/>
              <a:t>liste</a:t>
            </a:r>
            <a:r>
              <a:rPr lang="en-US" sz="2400" b="1" dirty="0"/>
              <a:t> </a:t>
            </a:r>
            <a:r>
              <a:rPr lang="en-US" sz="2400" b="1" dirty="0" err="1"/>
              <a:t>pacijenata</a:t>
            </a:r>
            <a:r>
              <a:rPr lang="en-US" sz="2400" b="1" dirty="0"/>
              <a:t> </a:t>
            </a:r>
            <a:r>
              <a:rPr lang="en-US" sz="2400" b="1" dirty="0" err="1"/>
              <a:t>koji</a:t>
            </a:r>
            <a:r>
              <a:rPr lang="en-US" sz="2400" b="1" dirty="0"/>
              <a:t> se ne </a:t>
            </a:r>
            <a:r>
              <a:rPr lang="en-US" sz="2400" b="1" dirty="0" err="1"/>
              <a:t>odazivaju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 smtClean="0"/>
              <a:t>pozive</a:t>
            </a:r>
            <a:r>
              <a:rPr lang="en-US" sz="2400" b="1" dirty="0" smtClean="0"/>
              <a:t>; </a:t>
            </a:r>
            <a:endParaRPr lang="en-US" sz="2400" b="1" dirty="0"/>
          </a:p>
          <a:p>
            <a:r>
              <a:rPr lang="en-US" sz="2400" dirty="0" err="1"/>
              <a:t>podnošenje</a:t>
            </a:r>
            <a:r>
              <a:rPr lang="en-US" sz="2400" dirty="0"/>
              <a:t> </a:t>
            </a:r>
            <a:r>
              <a:rPr lang="en-US" sz="2400" dirty="0" err="1"/>
              <a:t>izvještaja</a:t>
            </a:r>
            <a:r>
              <a:rPr lang="en-US" sz="2400" dirty="0"/>
              <a:t> </a:t>
            </a:r>
            <a:r>
              <a:rPr lang="en-US" sz="2400" dirty="0" err="1"/>
              <a:t>međunarodnim</a:t>
            </a:r>
            <a:r>
              <a:rPr lang="en-US" sz="2400" dirty="0"/>
              <a:t> </a:t>
            </a:r>
            <a:r>
              <a:rPr lang="en-US" sz="2400" dirty="0" err="1"/>
              <a:t>organizacijama</a:t>
            </a:r>
            <a:r>
              <a:rPr lang="en-US" sz="2400" dirty="0"/>
              <a:t>;</a:t>
            </a:r>
          </a:p>
          <a:p>
            <a:r>
              <a:rPr lang="pl-PL" sz="2400" dirty="0"/>
              <a:t>prezentacije na profesionalnim i drugim sastancima</a:t>
            </a:r>
            <a:r>
              <a:rPr lang="en-US" sz="2400" dirty="0" smtClean="0"/>
              <a:t>; </a:t>
            </a:r>
            <a:endParaRPr lang="en-US" sz="2400" dirty="0"/>
          </a:p>
          <a:p>
            <a:r>
              <a:rPr lang="en-US" sz="2400" dirty="0" err="1"/>
              <a:t>obavještavanje</a:t>
            </a:r>
            <a:r>
              <a:rPr lang="en-US" sz="2400" dirty="0"/>
              <a:t> </a:t>
            </a:r>
            <a:r>
              <a:rPr lang="en-US" sz="2400" dirty="0" err="1"/>
              <a:t>javnosti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medija</a:t>
            </a:r>
            <a:r>
              <a:rPr lang="en-US" sz="2400" dirty="0"/>
              <a:t> o </a:t>
            </a:r>
            <a:r>
              <a:rPr lang="en-US" sz="2400" dirty="0" err="1"/>
              <a:t>rezultatima</a:t>
            </a:r>
            <a:r>
              <a:rPr lang="en-US" sz="2400" dirty="0"/>
              <a:t> </a:t>
            </a:r>
            <a:r>
              <a:rPr lang="en-US" sz="2400" dirty="0" err="1" smtClean="0"/>
              <a:t>programa</a:t>
            </a:r>
            <a:endParaRPr lang="en-US" sz="2400" dirty="0"/>
          </a:p>
          <a:p>
            <a:r>
              <a:rPr lang="en-US" sz="2400" dirty="0" err="1"/>
              <a:t>izvještavanje</a:t>
            </a:r>
            <a:r>
              <a:rPr lang="en-US" sz="2400" dirty="0"/>
              <a:t> </a:t>
            </a:r>
            <a:r>
              <a:rPr lang="en-US" sz="2400" dirty="0" err="1"/>
              <a:t>unutar</a:t>
            </a:r>
            <a:r>
              <a:rPr lang="en-US" sz="2400" dirty="0"/>
              <a:t> </a:t>
            </a:r>
            <a:r>
              <a:rPr lang="en-US" sz="2400" dirty="0" err="1"/>
              <a:t>Hrvatskog</a:t>
            </a:r>
            <a:r>
              <a:rPr lang="en-US" sz="2400" dirty="0"/>
              <a:t> </a:t>
            </a:r>
            <a:r>
              <a:rPr lang="en-US" sz="2400" dirty="0" err="1"/>
              <a:t>zavoda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javno</a:t>
            </a:r>
            <a:r>
              <a:rPr lang="en-US" sz="2400" dirty="0"/>
              <a:t> </a:t>
            </a:r>
            <a:r>
              <a:rPr lang="en-US" sz="2400" dirty="0" err="1"/>
              <a:t>zdravstvo</a:t>
            </a:r>
            <a:r>
              <a:rPr lang="en-US" sz="2400" dirty="0"/>
              <a:t>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25134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595887" cy="4584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340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8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r-HR" dirty="0" smtClean="0"/>
              <a:t>Uvod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511032" y="1243662"/>
            <a:ext cx="8309440" cy="5137666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 err="1" smtClean="0"/>
              <a:t>Citološki</a:t>
            </a:r>
            <a:r>
              <a:rPr lang="en-US" sz="5100" dirty="0" smtClean="0"/>
              <a:t> </a:t>
            </a:r>
            <a:r>
              <a:rPr lang="en-US" sz="5100" dirty="0" err="1"/>
              <a:t>probir</a:t>
            </a:r>
            <a:r>
              <a:rPr lang="en-US" sz="5100" dirty="0"/>
              <a:t> </a:t>
            </a:r>
            <a:r>
              <a:rPr lang="en-US" sz="5100" dirty="0" err="1"/>
              <a:t>svakih</a:t>
            </a:r>
            <a:r>
              <a:rPr lang="en-US" sz="5100" dirty="0"/>
              <a:t> tri do pet </a:t>
            </a:r>
            <a:r>
              <a:rPr lang="en-US" sz="5100" dirty="0" err="1"/>
              <a:t>godina</a:t>
            </a:r>
            <a:r>
              <a:rPr lang="en-US" sz="5100" dirty="0"/>
              <a:t> </a:t>
            </a:r>
            <a:r>
              <a:rPr lang="en-US" sz="5100" dirty="0" err="1"/>
              <a:t>može</a:t>
            </a:r>
            <a:r>
              <a:rPr lang="en-US" sz="5100" dirty="0"/>
              <a:t> </a:t>
            </a:r>
            <a:r>
              <a:rPr lang="en-US" sz="5100" b="1" u="sng" dirty="0" err="1"/>
              <a:t>spriječiti</a:t>
            </a:r>
            <a:r>
              <a:rPr lang="en-US" sz="5100" b="1" u="sng" dirty="0"/>
              <a:t> </a:t>
            </a:r>
            <a:r>
              <a:rPr lang="en-US" sz="5100" b="1" u="sng" dirty="0" err="1"/>
              <a:t>četiri</a:t>
            </a:r>
            <a:r>
              <a:rPr lang="en-US" sz="5100" b="1" u="sng" dirty="0"/>
              <a:t> od pet </a:t>
            </a:r>
            <a:r>
              <a:rPr lang="en-US" sz="5100" b="1" u="sng" dirty="0" err="1"/>
              <a:t>slučajeva</a:t>
            </a:r>
            <a:r>
              <a:rPr lang="en-US" sz="5100" b="1" u="sng" dirty="0"/>
              <a:t> </a:t>
            </a:r>
            <a:r>
              <a:rPr lang="en-US" sz="5100" b="1" u="sng" dirty="0" err="1"/>
              <a:t>raka</a:t>
            </a:r>
            <a:r>
              <a:rPr lang="en-US" sz="5100" b="1" u="sng" dirty="0"/>
              <a:t> </a:t>
            </a:r>
            <a:r>
              <a:rPr lang="en-US" sz="5100" b="1" u="sng" dirty="0" err="1"/>
              <a:t>vrata</a:t>
            </a:r>
            <a:r>
              <a:rPr lang="en-US" sz="5100" b="1" u="sng" dirty="0"/>
              <a:t> </a:t>
            </a:r>
            <a:r>
              <a:rPr lang="en-US" sz="5100" b="1" u="sng" dirty="0" err="1"/>
              <a:t>maternice</a:t>
            </a:r>
            <a:r>
              <a:rPr lang="en-US" sz="5100" b="1" u="sng" dirty="0"/>
              <a:t>. </a:t>
            </a:r>
            <a:r>
              <a:rPr lang="en-US" sz="5100" dirty="0" err="1"/>
              <a:t>Ovakve</a:t>
            </a:r>
            <a:r>
              <a:rPr lang="en-US" sz="5100" dirty="0"/>
              <a:t> </a:t>
            </a:r>
            <a:r>
              <a:rPr lang="en-US" sz="5100" dirty="0" err="1"/>
              <a:t>dobrobiti</a:t>
            </a:r>
            <a:r>
              <a:rPr lang="en-US" sz="5100" dirty="0"/>
              <a:t> </a:t>
            </a:r>
            <a:r>
              <a:rPr lang="en-US" sz="5100" dirty="0" err="1"/>
              <a:t>mogu</a:t>
            </a:r>
            <a:r>
              <a:rPr lang="en-US" sz="5100" dirty="0"/>
              <a:t> se </a:t>
            </a:r>
            <a:r>
              <a:rPr lang="en-US" sz="5100" dirty="0" err="1"/>
              <a:t>postići</a:t>
            </a:r>
            <a:r>
              <a:rPr lang="en-US" sz="5100" dirty="0"/>
              <a:t> </a:t>
            </a:r>
            <a:r>
              <a:rPr lang="en-US" sz="5100" dirty="0" err="1"/>
              <a:t>ukoliko</a:t>
            </a:r>
            <a:r>
              <a:rPr lang="en-US" sz="5100" dirty="0"/>
              <a:t> se </a:t>
            </a:r>
            <a:r>
              <a:rPr lang="en-US" sz="5100" dirty="0" err="1"/>
              <a:t>probir</a:t>
            </a:r>
            <a:r>
              <a:rPr lang="en-US" sz="5100" dirty="0"/>
              <a:t> </a:t>
            </a:r>
            <a:r>
              <a:rPr lang="en-US" sz="5100" dirty="0" err="1"/>
              <a:t>provodi</a:t>
            </a:r>
            <a:r>
              <a:rPr lang="en-US" sz="5100" dirty="0"/>
              <a:t> u </a:t>
            </a:r>
            <a:r>
              <a:rPr lang="en-US" sz="5100" dirty="0" err="1"/>
              <a:t>okviru</a:t>
            </a:r>
            <a:r>
              <a:rPr lang="en-US" sz="5100" dirty="0"/>
              <a:t> </a:t>
            </a:r>
            <a:r>
              <a:rPr lang="en-US" sz="5100" dirty="0" err="1"/>
              <a:t>populacijskih</a:t>
            </a:r>
            <a:r>
              <a:rPr lang="en-US" sz="5100" dirty="0"/>
              <a:t> </a:t>
            </a:r>
            <a:r>
              <a:rPr lang="en-US" sz="5100" dirty="0" err="1"/>
              <a:t>organiziranih</a:t>
            </a:r>
            <a:r>
              <a:rPr lang="en-US" sz="5100" dirty="0"/>
              <a:t> </a:t>
            </a:r>
            <a:r>
              <a:rPr lang="en-US" sz="5100" dirty="0" err="1"/>
              <a:t>programa</a:t>
            </a:r>
            <a:r>
              <a:rPr lang="en-US" sz="5100" dirty="0"/>
              <a:t> </a:t>
            </a:r>
            <a:r>
              <a:rPr lang="en-US" sz="5100" dirty="0" err="1"/>
              <a:t>probira</a:t>
            </a:r>
            <a:r>
              <a:rPr lang="en-US" sz="5100" dirty="0"/>
              <a:t> </a:t>
            </a:r>
            <a:r>
              <a:rPr lang="en-US" sz="5100" dirty="0" err="1"/>
              <a:t>uz</a:t>
            </a:r>
            <a:r>
              <a:rPr lang="en-US" sz="5100" dirty="0"/>
              <a:t> </a:t>
            </a:r>
            <a:r>
              <a:rPr lang="en-US" sz="5100" dirty="0" err="1"/>
              <a:t>osiguranje</a:t>
            </a:r>
            <a:r>
              <a:rPr lang="en-US" sz="5100" dirty="0"/>
              <a:t> </a:t>
            </a:r>
            <a:r>
              <a:rPr lang="en-US" sz="5100" dirty="0" err="1"/>
              <a:t>kvalitete</a:t>
            </a:r>
            <a:r>
              <a:rPr lang="en-US" sz="5100" dirty="0"/>
              <a:t> </a:t>
            </a:r>
            <a:r>
              <a:rPr lang="en-US" sz="5100" dirty="0" err="1"/>
              <a:t>na</a:t>
            </a:r>
            <a:r>
              <a:rPr lang="en-US" sz="5100" dirty="0"/>
              <a:t> </a:t>
            </a:r>
            <a:r>
              <a:rPr lang="en-US" sz="5100" dirty="0" err="1"/>
              <a:t>svim</a:t>
            </a:r>
            <a:r>
              <a:rPr lang="en-US" sz="5100" dirty="0"/>
              <a:t> </a:t>
            </a:r>
            <a:r>
              <a:rPr lang="en-US" sz="5100" dirty="0" err="1"/>
              <a:t>razinama</a:t>
            </a:r>
            <a:r>
              <a:rPr lang="en-US" sz="5100" dirty="0"/>
              <a:t>.</a:t>
            </a:r>
          </a:p>
          <a:p>
            <a:endParaRPr lang="en-US" sz="5100" dirty="0"/>
          </a:p>
          <a:p>
            <a:r>
              <a:rPr lang="en-US" sz="5100" b="1" u="sng" dirty="0" err="1" smtClean="0"/>
              <a:t>Osiguranje</a:t>
            </a:r>
            <a:r>
              <a:rPr lang="en-US" sz="5100" b="1" u="sng" dirty="0" smtClean="0"/>
              <a:t> </a:t>
            </a:r>
            <a:r>
              <a:rPr lang="en-US" sz="5100" b="1" u="sng" dirty="0" err="1"/>
              <a:t>kvalitete</a:t>
            </a:r>
            <a:r>
              <a:rPr lang="en-US" sz="5100" b="1" u="sng" dirty="0"/>
              <a:t> </a:t>
            </a:r>
            <a:r>
              <a:rPr lang="en-US" sz="5100" dirty="0" err="1"/>
              <a:t>postupka</a:t>
            </a:r>
            <a:r>
              <a:rPr lang="en-US" sz="5100" dirty="0"/>
              <a:t> </a:t>
            </a:r>
            <a:r>
              <a:rPr lang="en-US" sz="5100" dirty="0" err="1"/>
              <a:t>probira</a:t>
            </a:r>
            <a:r>
              <a:rPr lang="en-US" sz="5100" dirty="0"/>
              <a:t> </a:t>
            </a:r>
            <a:r>
              <a:rPr lang="en-US" sz="5100" dirty="0" err="1"/>
              <a:t>zahtijeva</a:t>
            </a:r>
            <a:r>
              <a:rPr lang="en-US" sz="5100" dirty="0"/>
              <a:t> </a:t>
            </a:r>
            <a:r>
              <a:rPr lang="en-US" sz="5100" dirty="0" err="1"/>
              <a:t>čvrst</a:t>
            </a:r>
            <a:r>
              <a:rPr lang="en-US" sz="5100" dirty="0"/>
              <a:t> </a:t>
            </a:r>
            <a:r>
              <a:rPr lang="en-US" sz="5100" dirty="0" err="1"/>
              <a:t>sustav</a:t>
            </a:r>
            <a:r>
              <a:rPr lang="en-US" sz="5100" dirty="0"/>
              <a:t> </a:t>
            </a:r>
            <a:r>
              <a:rPr lang="en-US" sz="5100" dirty="0" err="1"/>
              <a:t>upravljanja</a:t>
            </a:r>
            <a:r>
              <a:rPr lang="en-US" sz="5100" dirty="0"/>
              <a:t> </a:t>
            </a:r>
            <a:r>
              <a:rPr lang="en-US" sz="5100" dirty="0" err="1"/>
              <a:t>programom</a:t>
            </a:r>
            <a:r>
              <a:rPr lang="en-US" sz="5100" dirty="0"/>
              <a:t> </a:t>
            </a:r>
            <a:r>
              <a:rPr lang="en-US" sz="5100" dirty="0" err="1"/>
              <a:t>te</a:t>
            </a:r>
            <a:r>
              <a:rPr lang="en-US" sz="5100" dirty="0"/>
              <a:t> </a:t>
            </a:r>
            <a:r>
              <a:rPr lang="en-US" sz="5100" dirty="0" err="1"/>
              <a:t>koordinaciju</a:t>
            </a:r>
            <a:r>
              <a:rPr lang="en-US" sz="5100" dirty="0"/>
              <a:t>, </a:t>
            </a:r>
            <a:r>
              <a:rPr lang="en-US" sz="5100" dirty="0" err="1"/>
              <a:t>kako</a:t>
            </a:r>
            <a:r>
              <a:rPr lang="en-US" sz="5100" dirty="0"/>
              <a:t> bi se </a:t>
            </a:r>
            <a:r>
              <a:rPr lang="en-US" sz="5100" dirty="0" err="1"/>
              <a:t>osiguralo</a:t>
            </a:r>
            <a:r>
              <a:rPr lang="en-US" sz="5100" dirty="0"/>
              <a:t> da se </a:t>
            </a:r>
            <a:r>
              <a:rPr lang="en-US" sz="5100" u="sng" dirty="0" err="1"/>
              <a:t>svi</a:t>
            </a:r>
            <a:r>
              <a:rPr lang="en-US" sz="5100" u="sng" dirty="0"/>
              <a:t> </a:t>
            </a:r>
            <a:r>
              <a:rPr lang="en-US" sz="5100" u="sng" dirty="0" err="1"/>
              <a:t>aspekti</a:t>
            </a:r>
            <a:r>
              <a:rPr lang="en-US" sz="5100" u="sng" dirty="0"/>
              <a:t> </a:t>
            </a:r>
            <a:r>
              <a:rPr lang="en-US" sz="5100" u="sng" dirty="0" err="1"/>
              <a:t>usluge</a:t>
            </a:r>
            <a:r>
              <a:rPr lang="en-US" sz="5100" u="sng" dirty="0"/>
              <a:t> </a:t>
            </a:r>
            <a:r>
              <a:rPr lang="en-US" sz="5100" u="sng" dirty="0" err="1"/>
              <a:t>prikladno</a:t>
            </a:r>
            <a:r>
              <a:rPr lang="en-US" sz="5100" u="sng" dirty="0"/>
              <a:t> </a:t>
            </a:r>
            <a:r>
              <a:rPr lang="en-US" sz="5100" u="sng" dirty="0" err="1"/>
              <a:t>provode</a:t>
            </a:r>
            <a:r>
              <a:rPr lang="en-US" sz="5100" u="sng" dirty="0"/>
              <a:t>.</a:t>
            </a:r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" y="83712"/>
            <a:ext cx="774259" cy="5791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47" y="101116"/>
            <a:ext cx="160948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2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57073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743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35" y="65328"/>
            <a:ext cx="8229600" cy="763587"/>
          </a:xfrm>
        </p:spPr>
        <p:txBody>
          <a:bodyPr>
            <a:normAutofit/>
          </a:bodyPr>
          <a:lstStyle/>
          <a:p>
            <a:r>
              <a:rPr lang="hr-HR" sz="3600" dirty="0" smtClean="0"/>
              <a:t>Uvod </a:t>
            </a:r>
            <a:r>
              <a:rPr lang="en-US" sz="3600" dirty="0" smtClean="0"/>
              <a:t>(I)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97" y="1247536"/>
            <a:ext cx="8229600" cy="5349816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/>
              <a:t>Probir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citološke</a:t>
            </a:r>
            <a:r>
              <a:rPr lang="en-US" sz="2400" dirty="0"/>
              <a:t> </a:t>
            </a:r>
            <a:r>
              <a:rPr lang="en-US" sz="2400" dirty="0" err="1"/>
              <a:t>abnormalnosti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liječenje</a:t>
            </a:r>
            <a:r>
              <a:rPr lang="en-US" sz="2400" dirty="0"/>
              <a:t> </a:t>
            </a:r>
            <a:r>
              <a:rPr lang="en-US" sz="2400" dirty="0" err="1"/>
              <a:t>početnih</a:t>
            </a:r>
            <a:r>
              <a:rPr lang="en-US" sz="2400" dirty="0"/>
              <a:t>/</a:t>
            </a:r>
            <a:r>
              <a:rPr lang="en-US" sz="2400" dirty="0" err="1"/>
              <a:t>pretećih</a:t>
            </a:r>
            <a:r>
              <a:rPr lang="en-US" sz="2400" dirty="0"/>
              <a:t> </a:t>
            </a:r>
            <a:r>
              <a:rPr lang="en-US" sz="2400" dirty="0" err="1"/>
              <a:t>lezija</a:t>
            </a:r>
            <a:r>
              <a:rPr lang="en-US" sz="2400" dirty="0"/>
              <a:t> </a:t>
            </a:r>
            <a:r>
              <a:rPr lang="en-US" sz="2400" dirty="0" err="1"/>
              <a:t>znatno</a:t>
            </a:r>
            <a:r>
              <a:rPr lang="en-US" sz="2400" dirty="0"/>
              <a:t> je </a:t>
            </a:r>
            <a:r>
              <a:rPr lang="en-US" sz="2400" dirty="0" err="1"/>
              <a:t>doprinijelo</a:t>
            </a:r>
            <a:r>
              <a:rPr lang="en-US" sz="2400" dirty="0"/>
              <a:t> </a:t>
            </a:r>
            <a:r>
              <a:rPr lang="en-US" sz="2400" b="1" u="sng" dirty="0" err="1"/>
              <a:t>smanjenju</a:t>
            </a:r>
            <a:r>
              <a:rPr lang="en-US" sz="2400" b="1" u="sng" dirty="0"/>
              <a:t> incidencije </a:t>
            </a:r>
            <a:r>
              <a:rPr lang="en-US" sz="2400" b="1" u="sng" dirty="0" err="1"/>
              <a:t>raka</a:t>
            </a:r>
            <a:r>
              <a:rPr lang="en-US" sz="2400" b="1" u="sng" dirty="0"/>
              <a:t> </a:t>
            </a:r>
            <a:r>
              <a:rPr lang="en-US" sz="2400" b="1" u="sng" dirty="0" err="1"/>
              <a:t>vrata</a:t>
            </a:r>
            <a:r>
              <a:rPr lang="en-US" sz="2400" b="1" u="sng" dirty="0"/>
              <a:t> </a:t>
            </a:r>
            <a:r>
              <a:rPr lang="en-US" sz="2400" b="1" u="sng" dirty="0" err="1"/>
              <a:t>maternice</a:t>
            </a:r>
            <a:r>
              <a:rPr lang="en-US" sz="2400" b="1" u="sng" dirty="0"/>
              <a:t> </a:t>
            </a:r>
            <a:r>
              <a:rPr lang="en-US" sz="2400" b="1" u="sng" dirty="0" err="1"/>
              <a:t>i</a:t>
            </a:r>
            <a:r>
              <a:rPr lang="en-US" sz="2400" b="1" u="sng" dirty="0"/>
              <a:t> stope </a:t>
            </a:r>
            <a:r>
              <a:rPr lang="en-US" sz="2400" b="1" u="sng" dirty="0" err="1"/>
              <a:t>smrtnosti</a:t>
            </a:r>
            <a:r>
              <a:rPr lang="en-US" sz="2400" b="1" u="sng" dirty="0"/>
              <a:t> u </a:t>
            </a:r>
            <a:r>
              <a:rPr lang="en-US" sz="2400" b="1" u="sng" dirty="0" err="1"/>
              <a:t>Europi</a:t>
            </a:r>
            <a:r>
              <a:rPr lang="en-US" sz="2400" b="1" u="sng" dirty="0"/>
              <a:t> </a:t>
            </a:r>
            <a:r>
              <a:rPr lang="en-US" sz="2400" b="1" u="sng" dirty="0" err="1"/>
              <a:t>tijekom</a:t>
            </a:r>
            <a:r>
              <a:rPr lang="en-US" sz="2400" b="1" u="sng" dirty="0"/>
              <a:t> </a:t>
            </a:r>
            <a:r>
              <a:rPr lang="en-US" sz="2400" b="1" u="sng" dirty="0" err="1"/>
              <a:t>posljednjih</a:t>
            </a:r>
            <a:r>
              <a:rPr lang="en-US" sz="2400" b="1" u="sng" dirty="0"/>
              <a:t> </a:t>
            </a:r>
            <a:r>
              <a:rPr lang="en-US" sz="2400" b="1" u="sng" dirty="0" err="1"/>
              <a:t>desetljeća</a:t>
            </a:r>
            <a:r>
              <a:rPr lang="en-US" sz="2400" b="1" u="sng" dirty="0"/>
              <a:t>.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dirty="0" err="1"/>
              <a:t>Napredak</a:t>
            </a:r>
            <a:r>
              <a:rPr lang="en-US" sz="2400" dirty="0"/>
              <a:t> u </a:t>
            </a:r>
            <a:r>
              <a:rPr lang="en-US" sz="2400" dirty="0" err="1"/>
              <a:t>borbi</a:t>
            </a:r>
            <a:r>
              <a:rPr lang="en-US" sz="2400" dirty="0"/>
              <a:t> </a:t>
            </a:r>
            <a:r>
              <a:rPr lang="en-US" sz="2400" dirty="0" err="1"/>
              <a:t>protiv</a:t>
            </a:r>
            <a:r>
              <a:rPr lang="en-US" sz="2400" dirty="0"/>
              <a:t> </a:t>
            </a:r>
            <a:r>
              <a:rPr lang="en-US" sz="2400" dirty="0" err="1"/>
              <a:t>raka</a:t>
            </a:r>
            <a:r>
              <a:rPr lang="en-US" sz="2400" dirty="0"/>
              <a:t> </a:t>
            </a:r>
            <a:r>
              <a:rPr lang="en-US" sz="2400" dirty="0" err="1"/>
              <a:t>vrata</a:t>
            </a:r>
            <a:r>
              <a:rPr lang="en-US" sz="2400" dirty="0"/>
              <a:t> </a:t>
            </a:r>
            <a:r>
              <a:rPr lang="en-US" sz="2400" dirty="0" err="1"/>
              <a:t>maternice</a:t>
            </a:r>
            <a:r>
              <a:rPr lang="en-US" sz="2400" dirty="0"/>
              <a:t> </a:t>
            </a:r>
            <a:r>
              <a:rPr lang="en-US" sz="2400" dirty="0" err="1"/>
              <a:t>posebice</a:t>
            </a:r>
            <a:r>
              <a:rPr lang="en-US" sz="2400" dirty="0"/>
              <a:t> je </a:t>
            </a:r>
            <a:r>
              <a:rPr lang="en-US" sz="2400" dirty="0" err="1"/>
              <a:t>vidljiv</a:t>
            </a:r>
            <a:r>
              <a:rPr lang="en-US" sz="2400" dirty="0"/>
              <a:t> u </a:t>
            </a:r>
            <a:r>
              <a:rPr lang="en-US" sz="2400" dirty="0" err="1"/>
              <a:t>onim</a:t>
            </a:r>
            <a:r>
              <a:rPr lang="en-US" sz="2400" dirty="0"/>
              <a:t> </a:t>
            </a:r>
            <a:r>
              <a:rPr lang="en-US" sz="2400" dirty="0" err="1"/>
              <a:t>državama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provele</a:t>
            </a:r>
            <a:r>
              <a:rPr lang="en-US" sz="2400" dirty="0"/>
              <a:t> </a:t>
            </a:r>
            <a:r>
              <a:rPr lang="en-US" sz="2400" u="sng" dirty="0" err="1"/>
              <a:t>populacijske</a:t>
            </a:r>
            <a:r>
              <a:rPr lang="en-US" sz="2400" u="sng" dirty="0"/>
              <a:t> </a:t>
            </a:r>
            <a:r>
              <a:rPr lang="en-US" sz="2400" u="sng" dirty="0" err="1"/>
              <a:t>programe</a:t>
            </a:r>
            <a:r>
              <a:rPr lang="en-US" sz="2400" u="sng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s </a:t>
            </a:r>
            <a:r>
              <a:rPr lang="en-US" sz="2400" dirty="0" err="1"/>
              <a:t>visokim</a:t>
            </a:r>
            <a:r>
              <a:rPr lang="en-US" sz="2400" dirty="0"/>
              <a:t> </a:t>
            </a:r>
            <a:r>
              <a:rPr lang="en-US" sz="2400" dirty="0" err="1"/>
              <a:t>odazivom</a:t>
            </a: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7365" y="1164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39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55"/>
            <a:ext cx="8229600" cy="934675"/>
          </a:xfrm>
        </p:spPr>
        <p:txBody>
          <a:bodyPr>
            <a:normAutofit/>
          </a:bodyPr>
          <a:lstStyle/>
          <a:p>
            <a:r>
              <a:rPr lang="en-US" sz="3200" dirty="0" err="1"/>
              <a:t>Evaluacija</a:t>
            </a:r>
            <a:r>
              <a:rPr lang="en-US" sz="3200" dirty="0"/>
              <a:t> </a:t>
            </a:r>
            <a:r>
              <a:rPr lang="en-US" sz="3200" dirty="0" err="1"/>
              <a:t>ishoda</a:t>
            </a:r>
            <a:r>
              <a:rPr lang="en-US" sz="3200" dirty="0"/>
              <a:t> </a:t>
            </a:r>
            <a:r>
              <a:rPr lang="en-US" sz="3200" dirty="0" err="1"/>
              <a:t>probira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0070" y="882370"/>
            <a:ext cx="8847717" cy="5642974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err="1"/>
              <a:t>Dizajn</a:t>
            </a:r>
            <a:r>
              <a:rPr lang="en-US" sz="2400" b="1" dirty="0"/>
              <a:t> </a:t>
            </a:r>
            <a:r>
              <a:rPr lang="en-US" sz="2400" b="1" dirty="0" err="1"/>
              <a:t>programa</a:t>
            </a:r>
            <a:r>
              <a:rPr lang="en-US" sz="2400" b="1" dirty="0"/>
              <a:t> mora </a:t>
            </a:r>
            <a:r>
              <a:rPr lang="en-US" sz="2400" b="1" dirty="0" err="1"/>
              <a:t>dopuštati</a:t>
            </a:r>
            <a:r>
              <a:rPr lang="en-US" sz="2400" b="1" dirty="0"/>
              <a:t> </a:t>
            </a:r>
            <a:r>
              <a:rPr lang="en-US" sz="2400" b="1" dirty="0" err="1"/>
              <a:t>evaluaciju</a:t>
            </a:r>
            <a:r>
              <a:rPr lang="en-US" sz="2400" b="1" dirty="0"/>
              <a:t>. </a:t>
            </a:r>
            <a:r>
              <a:rPr lang="en-US" sz="2400" dirty="0" err="1"/>
              <a:t>Razlikujemo</a:t>
            </a:r>
            <a:r>
              <a:rPr lang="en-US" sz="2400" dirty="0"/>
              <a:t> </a:t>
            </a:r>
            <a:r>
              <a:rPr lang="en-US" sz="2400" dirty="0" err="1"/>
              <a:t>probir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se </a:t>
            </a:r>
            <a:r>
              <a:rPr lang="en-US" sz="2400" dirty="0" err="1"/>
              <a:t>provodi</a:t>
            </a:r>
            <a:r>
              <a:rPr lang="en-US" sz="2400" dirty="0"/>
              <a:t> u </a:t>
            </a:r>
            <a:r>
              <a:rPr lang="en-US" sz="2400" dirty="0" err="1"/>
              <a:t>istraživačke</a:t>
            </a:r>
            <a:r>
              <a:rPr lang="en-US" sz="2400" dirty="0"/>
              <a:t> </a:t>
            </a:r>
            <a:r>
              <a:rPr lang="en-US" sz="2400" dirty="0" err="1"/>
              <a:t>svrhe</a:t>
            </a:r>
            <a:r>
              <a:rPr lang="en-US" sz="2400" dirty="0"/>
              <a:t> od </a:t>
            </a:r>
            <a:r>
              <a:rPr lang="en-US" sz="2400" dirty="0" err="1"/>
              <a:t>probira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se </a:t>
            </a:r>
            <a:r>
              <a:rPr lang="en-US" sz="2400" dirty="0" err="1"/>
              <a:t>provodi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javnozdravstvena</a:t>
            </a:r>
            <a:r>
              <a:rPr lang="en-US" sz="2400" dirty="0"/>
              <a:t> </a:t>
            </a:r>
            <a:r>
              <a:rPr lang="en-US" sz="2400" dirty="0" err="1"/>
              <a:t>politika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Svrha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</a:t>
            </a:r>
            <a:r>
              <a:rPr lang="en-US" sz="2400" dirty="0" err="1"/>
              <a:t>raka</a:t>
            </a:r>
            <a:r>
              <a:rPr lang="en-US" sz="2400" dirty="0"/>
              <a:t> je </a:t>
            </a:r>
            <a:r>
              <a:rPr lang="en-US" sz="2400" b="1" dirty="0" err="1"/>
              <a:t>smanjenje</a:t>
            </a:r>
            <a:r>
              <a:rPr lang="en-US" sz="2400" b="1" dirty="0"/>
              <a:t> </a:t>
            </a:r>
            <a:r>
              <a:rPr lang="en-US" sz="2400" b="1" dirty="0" err="1"/>
              <a:t>specifične</a:t>
            </a:r>
            <a:r>
              <a:rPr lang="en-US" sz="2400" b="1" dirty="0"/>
              <a:t> </a:t>
            </a:r>
            <a:r>
              <a:rPr lang="en-US" sz="2400" b="1" dirty="0" err="1"/>
              <a:t>smrtnosti</a:t>
            </a:r>
            <a:r>
              <a:rPr lang="en-US" sz="2400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tu</a:t>
            </a:r>
            <a:r>
              <a:rPr lang="en-US" sz="2400" b="1" dirty="0"/>
              <a:t> </a:t>
            </a:r>
            <a:r>
              <a:rPr lang="en-US" sz="2400" b="1" dirty="0" err="1"/>
              <a:t>bolest</a:t>
            </a:r>
            <a:r>
              <a:rPr lang="en-US" sz="2400" dirty="0"/>
              <a:t>. </a:t>
            </a:r>
            <a:r>
              <a:rPr lang="en-US" sz="2400" dirty="0" err="1"/>
              <a:t>Stoga</a:t>
            </a:r>
            <a:r>
              <a:rPr lang="en-US" sz="2400" dirty="0"/>
              <a:t> je </a:t>
            </a:r>
            <a:r>
              <a:rPr lang="en-US" sz="2400" dirty="0" err="1"/>
              <a:t>primarni</a:t>
            </a:r>
            <a:r>
              <a:rPr lang="en-US" sz="2400" dirty="0"/>
              <a:t> </a:t>
            </a:r>
            <a:r>
              <a:rPr lang="en-US" sz="2400" dirty="0" err="1"/>
              <a:t>pokazatelj</a:t>
            </a:r>
            <a:r>
              <a:rPr lang="en-US" sz="2400" dirty="0"/>
              <a:t> </a:t>
            </a:r>
            <a:r>
              <a:rPr lang="en-US" sz="2400" dirty="0" err="1"/>
              <a:t>učinka</a:t>
            </a:r>
            <a:r>
              <a:rPr lang="en-US" sz="2400" dirty="0"/>
              <a:t> </a:t>
            </a:r>
            <a:r>
              <a:rPr lang="en-US" sz="2400" dirty="0" err="1"/>
              <a:t>opažena</a:t>
            </a:r>
            <a:r>
              <a:rPr lang="en-US" sz="2400" dirty="0"/>
              <a:t> </a:t>
            </a:r>
            <a:r>
              <a:rPr lang="en-US" sz="2400" dirty="0" err="1"/>
              <a:t>smrtnost</a:t>
            </a:r>
            <a:r>
              <a:rPr lang="en-US" sz="2400" dirty="0"/>
              <a:t> u </a:t>
            </a:r>
            <a:r>
              <a:rPr lang="en-US" sz="2400" dirty="0" err="1"/>
              <a:t>usporedbi</a:t>
            </a:r>
            <a:r>
              <a:rPr lang="en-US" sz="2400" dirty="0"/>
              <a:t> s </a:t>
            </a:r>
            <a:r>
              <a:rPr lang="en-US" sz="2400" dirty="0" err="1"/>
              <a:t>očekivanom</a:t>
            </a:r>
            <a:r>
              <a:rPr lang="en-US" sz="2400" dirty="0"/>
              <a:t> </a:t>
            </a:r>
            <a:r>
              <a:rPr lang="en-US" sz="2400" dirty="0" err="1"/>
              <a:t>smrtnošću</a:t>
            </a:r>
            <a:r>
              <a:rPr lang="en-US" sz="2400" dirty="0"/>
              <a:t> u </a:t>
            </a:r>
            <a:r>
              <a:rPr lang="en-US" sz="2400" dirty="0" err="1"/>
              <a:t>odsutnosti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rak</a:t>
            </a:r>
            <a:r>
              <a:rPr lang="en-US" sz="2400" dirty="0"/>
              <a:t> </a:t>
            </a:r>
            <a:r>
              <a:rPr lang="en-US" sz="2400" dirty="0" err="1"/>
              <a:t>vrata</a:t>
            </a:r>
            <a:r>
              <a:rPr lang="en-US" sz="2400" dirty="0"/>
              <a:t> </a:t>
            </a:r>
            <a:r>
              <a:rPr lang="en-US" sz="2400" dirty="0" err="1"/>
              <a:t>maternice</a:t>
            </a:r>
            <a:r>
              <a:rPr lang="en-US" sz="2400" dirty="0"/>
              <a:t>, </a:t>
            </a:r>
            <a:r>
              <a:rPr lang="en-US" sz="2400" u="sng" dirty="0" err="1"/>
              <a:t>preinvazivna</a:t>
            </a:r>
            <a:r>
              <a:rPr lang="en-US" sz="2400" u="sng" dirty="0"/>
              <a:t> </a:t>
            </a:r>
            <a:r>
              <a:rPr lang="en-US" sz="2400" u="sng" dirty="0" err="1"/>
              <a:t>bolest</a:t>
            </a:r>
            <a:r>
              <a:rPr lang="en-US" sz="2400" u="sng" dirty="0"/>
              <a:t> </a:t>
            </a:r>
            <a:r>
              <a:rPr lang="en-US" sz="2400" dirty="0" err="1"/>
              <a:t>otkriva</a:t>
            </a:r>
            <a:r>
              <a:rPr lang="en-US" sz="2400" dirty="0"/>
              <a:t> se </a:t>
            </a:r>
            <a:r>
              <a:rPr lang="en-US" sz="2400" dirty="0" err="1"/>
              <a:t>probirom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je </a:t>
            </a:r>
            <a:r>
              <a:rPr lang="en-US" sz="2400" dirty="0" err="1"/>
              <a:t>stoga</a:t>
            </a:r>
            <a:r>
              <a:rPr lang="en-US" sz="2400" dirty="0"/>
              <a:t> </a:t>
            </a:r>
            <a:r>
              <a:rPr lang="en-US" sz="2400" dirty="0" err="1"/>
              <a:t>smanjenje</a:t>
            </a:r>
            <a:r>
              <a:rPr lang="en-US" sz="2400" dirty="0"/>
              <a:t> incidencije </a:t>
            </a:r>
            <a:r>
              <a:rPr lang="en-US" sz="2400" dirty="0" err="1"/>
              <a:t>invazivnog</a:t>
            </a:r>
            <a:r>
              <a:rPr lang="en-US" sz="2400" dirty="0"/>
              <a:t> </a:t>
            </a:r>
            <a:r>
              <a:rPr lang="en-US" sz="2400" dirty="0" err="1"/>
              <a:t>karcinoma</a:t>
            </a:r>
            <a:r>
              <a:rPr lang="en-US" sz="2400" dirty="0"/>
              <a:t> </a:t>
            </a:r>
            <a:r>
              <a:rPr lang="en-US" sz="2400" dirty="0" err="1"/>
              <a:t>također</a:t>
            </a:r>
            <a:r>
              <a:rPr lang="en-US" sz="2400" dirty="0"/>
              <a:t> </a:t>
            </a:r>
            <a:r>
              <a:rPr lang="en-US" sz="2400" dirty="0" err="1"/>
              <a:t>valjani</a:t>
            </a:r>
            <a:r>
              <a:rPr lang="en-US" sz="2400" dirty="0"/>
              <a:t> </a:t>
            </a:r>
            <a:r>
              <a:rPr lang="en-US" sz="2400" dirty="0" err="1"/>
              <a:t>indikator</a:t>
            </a:r>
            <a:r>
              <a:rPr lang="en-US" sz="2400" dirty="0"/>
              <a:t> </a:t>
            </a:r>
            <a:r>
              <a:rPr lang="en-US" sz="2400" dirty="0" err="1"/>
              <a:t>učinkovitosti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u tom </a:t>
            </a:r>
            <a:r>
              <a:rPr lang="en-US" sz="2400" dirty="0" err="1"/>
              <a:t>slučaju</a:t>
            </a:r>
            <a:r>
              <a:rPr lang="en-US" sz="2400" dirty="0"/>
              <a:t> </a:t>
            </a:r>
            <a:r>
              <a:rPr lang="en-US" sz="2400" dirty="0" err="1"/>
              <a:t>probirom</a:t>
            </a:r>
            <a:r>
              <a:rPr lang="en-US" sz="2400" dirty="0"/>
              <a:t> </a:t>
            </a:r>
            <a:r>
              <a:rPr lang="en-US" sz="2400" dirty="0" err="1"/>
              <a:t>preveniramo</a:t>
            </a:r>
            <a:r>
              <a:rPr lang="en-US" sz="2400" dirty="0"/>
              <a:t> </a:t>
            </a:r>
            <a:r>
              <a:rPr lang="en-US" sz="2400" dirty="0" err="1"/>
              <a:t>buduću</a:t>
            </a:r>
            <a:r>
              <a:rPr lang="en-US" sz="2400" dirty="0"/>
              <a:t> </a:t>
            </a:r>
            <a:r>
              <a:rPr lang="en-US" sz="2400" dirty="0" err="1"/>
              <a:t>smrtnost</a:t>
            </a:r>
            <a:r>
              <a:rPr lang="en-US" sz="2400" dirty="0"/>
              <a:t>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" y="3412"/>
            <a:ext cx="774259" cy="57917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293" y="6149766"/>
            <a:ext cx="1609483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9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60" y="1052736"/>
            <a:ext cx="769621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5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Organizacija probira, praćenje i evaluacija (I)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8397" y="1065592"/>
            <a:ext cx="8229600" cy="4281339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/>
              <a:t>Dizajn</a:t>
            </a:r>
            <a:r>
              <a:rPr lang="en-US" sz="2400" dirty="0" smtClean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mora </a:t>
            </a:r>
            <a:r>
              <a:rPr lang="en-US" sz="2400" dirty="0" err="1"/>
              <a:t>dopuštati</a:t>
            </a:r>
            <a:r>
              <a:rPr lang="en-US" sz="2400" dirty="0"/>
              <a:t> </a:t>
            </a:r>
            <a:r>
              <a:rPr lang="en-US" sz="2400" b="1" dirty="0" err="1"/>
              <a:t>evaluaciju</a:t>
            </a:r>
            <a:r>
              <a:rPr lang="en-US" sz="2400" dirty="0"/>
              <a:t>. </a:t>
            </a:r>
            <a:r>
              <a:rPr lang="en-US" sz="2400" dirty="0" err="1"/>
              <a:t>Preporučuje</a:t>
            </a:r>
            <a:r>
              <a:rPr lang="en-US" sz="2400" dirty="0"/>
              <a:t> se </a:t>
            </a:r>
            <a:r>
              <a:rPr lang="en-US" sz="2400" dirty="0" err="1"/>
              <a:t>eksperimentalni</a:t>
            </a:r>
            <a:r>
              <a:rPr lang="en-US" sz="2400" dirty="0"/>
              <a:t> </a:t>
            </a:r>
            <a:r>
              <a:rPr lang="en-US" sz="2400" dirty="0" err="1"/>
              <a:t>dizajn</a:t>
            </a:r>
            <a:r>
              <a:rPr lang="en-US" sz="2400" dirty="0"/>
              <a:t>, </a:t>
            </a:r>
            <a:r>
              <a:rPr lang="en-US" sz="2400" dirty="0" err="1"/>
              <a:t>prikladan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evaluaciju</a:t>
            </a:r>
            <a:r>
              <a:rPr lang="en-US" sz="2400" dirty="0"/>
              <a:t> </a:t>
            </a:r>
            <a:r>
              <a:rPr lang="en-US" sz="2400" dirty="0" err="1"/>
              <a:t>novih</a:t>
            </a:r>
            <a:r>
              <a:rPr lang="en-US" sz="2400" dirty="0"/>
              <a:t> </a:t>
            </a:r>
            <a:r>
              <a:rPr lang="en-US" sz="2400" dirty="0" err="1"/>
              <a:t>politika</a:t>
            </a:r>
            <a:r>
              <a:rPr lang="en-US" sz="2400" dirty="0"/>
              <a:t> </a:t>
            </a:r>
            <a:r>
              <a:rPr lang="en-US" sz="2400" dirty="0" err="1"/>
              <a:t>probira</a:t>
            </a:r>
            <a:r>
              <a:rPr lang="en-US" sz="2400" dirty="0"/>
              <a:t> u </a:t>
            </a:r>
            <a:r>
              <a:rPr lang="en-US" sz="2400" dirty="0" err="1"/>
              <a:t>organiziranom</a:t>
            </a:r>
            <a:r>
              <a:rPr lang="en-US" sz="2400" dirty="0"/>
              <a:t> </a:t>
            </a:r>
            <a:r>
              <a:rPr lang="en-US" sz="2400" dirty="0" err="1"/>
              <a:t>okružju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Uspjeh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 err="1"/>
              <a:t>ranog</a:t>
            </a:r>
            <a:r>
              <a:rPr lang="en-US" sz="2400" dirty="0"/>
              <a:t> </a:t>
            </a:r>
            <a:r>
              <a:rPr lang="en-US" sz="2400" dirty="0" err="1"/>
              <a:t>otkrivanja</a:t>
            </a:r>
            <a:r>
              <a:rPr lang="en-US" sz="2400" dirty="0"/>
              <a:t> </a:t>
            </a:r>
            <a:r>
              <a:rPr lang="en-US" sz="2400" dirty="0" err="1"/>
              <a:t>zahtijeva</a:t>
            </a:r>
            <a:r>
              <a:rPr lang="en-US" sz="2400" dirty="0"/>
              <a:t> </a:t>
            </a:r>
            <a:r>
              <a:rPr lang="en-US" sz="2400" b="1" u="sng" dirty="0" err="1"/>
              <a:t>prikladnu</a:t>
            </a:r>
            <a:r>
              <a:rPr lang="en-US" sz="2400" b="1" u="sng" dirty="0"/>
              <a:t> </a:t>
            </a:r>
            <a:r>
              <a:rPr lang="en-US" sz="2400" b="1" u="sng" dirty="0" err="1"/>
              <a:t>komunikaciju</a:t>
            </a:r>
            <a:r>
              <a:rPr lang="en-US" sz="2400" b="1" u="sng" dirty="0"/>
              <a:t> </a:t>
            </a:r>
            <a:r>
              <a:rPr lang="en-US" sz="2400" dirty="0" err="1"/>
              <a:t>pacijentica</a:t>
            </a:r>
            <a:r>
              <a:rPr lang="en-US" sz="2400" dirty="0"/>
              <a:t>, </a:t>
            </a:r>
            <a:r>
              <a:rPr lang="en-US" sz="2400" dirty="0" err="1"/>
              <a:t>zdravstvenih</a:t>
            </a:r>
            <a:r>
              <a:rPr lang="en-US" sz="2400" dirty="0"/>
              <a:t> </a:t>
            </a:r>
            <a:r>
              <a:rPr lang="en-US" sz="2400" dirty="0" err="1"/>
              <a:t>djelatnika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odgovornih</a:t>
            </a:r>
            <a:r>
              <a:rPr lang="en-US" sz="2400" dirty="0"/>
              <a:t> </a:t>
            </a:r>
            <a:r>
              <a:rPr lang="en-US" sz="2400" dirty="0" err="1"/>
              <a:t>osoba</a:t>
            </a:r>
            <a:r>
              <a:rPr lang="en-US" sz="2400" dirty="0"/>
              <a:t> </a:t>
            </a:r>
            <a:r>
              <a:rPr lang="en-US" sz="2400" dirty="0" err="1"/>
              <a:t>zdravstvenog</a:t>
            </a:r>
            <a:r>
              <a:rPr lang="en-US" sz="2400" dirty="0"/>
              <a:t> </a:t>
            </a:r>
            <a:r>
              <a:rPr lang="en-US" sz="2400" dirty="0" err="1"/>
              <a:t>sustava</a:t>
            </a:r>
            <a:r>
              <a:rPr lang="en-US" sz="2400" dirty="0"/>
              <a:t>.</a:t>
            </a:r>
          </a:p>
          <a:p>
            <a:pPr algn="just"/>
            <a:r>
              <a:rPr lang="lt-LT" sz="2400" dirty="0"/>
              <a:t>Dobro organizirani program ranog otkrivanja mora dosegnuti </a:t>
            </a:r>
            <a:r>
              <a:rPr lang="lt-LT" sz="2400" b="1" u="sng" dirty="0"/>
              <a:t>visoku prihvaćenost u populaciji i obuhvat</a:t>
            </a:r>
            <a:r>
              <a:rPr lang="lt-LT" sz="2400" dirty="0"/>
              <a:t> te mora osigurati i pokazati visoku kvalitetu na svim razinama.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6181725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3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840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Organizacija probira, praćenje i evaluacija (II)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240840"/>
            <a:ext cx="8640960" cy="5284504"/>
          </a:xfrm>
        </p:spPr>
        <p:txBody>
          <a:bodyPr>
            <a:noAutofit/>
          </a:bodyPr>
          <a:lstStyle/>
          <a:p>
            <a:pPr algn="just"/>
            <a:r>
              <a:rPr lang="en-US" sz="2200" dirty="0" err="1"/>
              <a:t>Informacije</a:t>
            </a:r>
            <a:r>
              <a:rPr lang="en-US" sz="2200" dirty="0"/>
              <a:t> o </a:t>
            </a:r>
            <a:r>
              <a:rPr lang="en-US" sz="2200" dirty="0" err="1"/>
              <a:t>populaciji</a:t>
            </a:r>
            <a:r>
              <a:rPr lang="en-US" sz="2200" dirty="0"/>
              <a:t> </a:t>
            </a:r>
            <a:r>
              <a:rPr lang="en-US" sz="2200" dirty="0" err="1"/>
              <a:t>moraju</a:t>
            </a:r>
            <a:r>
              <a:rPr lang="en-US" sz="2200" dirty="0"/>
              <a:t> </a:t>
            </a:r>
            <a:r>
              <a:rPr lang="en-US" sz="2200" dirty="0" err="1"/>
              <a:t>biti</a:t>
            </a:r>
            <a:r>
              <a:rPr lang="en-US" sz="2200" dirty="0"/>
              <a:t> </a:t>
            </a:r>
            <a:r>
              <a:rPr lang="en-US" sz="2200" dirty="0" err="1"/>
              <a:t>organizirane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potrebe</a:t>
            </a:r>
            <a:r>
              <a:rPr lang="en-US" sz="2200" dirty="0"/>
              <a:t> </a:t>
            </a:r>
            <a:r>
              <a:rPr lang="en-US" sz="2200" b="1" dirty="0" err="1"/>
              <a:t>stalnog</a:t>
            </a:r>
            <a:r>
              <a:rPr lang="en-US" sz="2200" b="1" dirty="0"/>
              <a:t> </a:t>
            </a:r>
            <a:r>
              <a:rPr lang="en-US" sz="2200" b="1" dirty="0" err="1"/>
              <a:t>praćenja</a:t>
            </a:r>
            <a:r>
              <a:rPr lang="en-US" sz="2200" b="1" dirty="0"/>
              <a:t> </a:t>
            </a:r>
            <a:r>
              <a:rPr lang="en-US" sz="2200" dirty="0" err="1"/>
              <a:t>pokazatelja</a:t>
            </a:r>
            <a:r>
              <a:rPr lang="en-US" sz="2200" dirty="0"/>
              <a:t> </a:t>
            </a:r>
            <a:r>
              <a:rPr lang="en-US" sz="2200" dirty="0" err="1"/>
              <a:t>provedbe</a:t>
            </a:r>
            <a:r>
              <a:rPr lang="en-US" sz="2200" dirty="0"/>
              <a:t>.</a:t>
            </a:r>
          </a:p>
          <a:p>
            <a:pPr algn="just"/>
            <a:r>
              <a:rPr lang="en-US" sz="2200" dirty="0" err="1"/>
              <a:t>Prikladni</a:t>
            </a:r>
            <a:r>
              <a:rPr lang="en-US" sz="2200" dirty="0"/>
              <a:t> </a:t>
            </a:r>
            <a:r>
              <a:rPr lang="en-US" sz="2200" dirty="0" err="1"/>
              <a:t>pravni</a:t>
            </a:r>
            <a:r>
              <a:rPr lang="en-US" sz="2200" dirty="0"/>
              <a:t> </a:t>
            </a:r>
            <a:r>
              <a:rPr lang="en-US" sz="2200" dirty="0" err="1"/>
              <a:t>okvir</a:t>
            </a:r>
            <a:r>
              <a:rPr lang="en-US" sz="2200" dirty="0"/>
              <a:t> </a:t>
            </a:r>
            <a:r>
              <a:rPr lang="en-US" sz="2200" dirty="0" err="1"/>
              <a:t>potreban</a:t>
            </a:r>
            <a:r>
              <a:rPr lang="en-US" sz="2200" dirty="0"/>
              <a:t> je </a:t>
            </a:r>
            <a:r>
              <a:rPr lang="en-US" sz="2200" dirty="0" err="1"/>
              <a:t>kod</a:t>
            </a:r>
            <a:r>
              <a:rPr lang="en-US" sz="2200" dirty="0"/>
              <a:t> </a:t>
            </a:r>
            <a:r>
              <a:rPr lang="en-US" sz="2200" dirty="0" err="1"/>
              <a:t>bilježenja</a:t>
            </a:r>
            <a:r>
              <a:rPr lang="en-US" sz="2200" dirty="0"/>
              <a:t> </a:t>
            </a:r>
            <a:r>
              <a:rPr lang="en-US" sz="2200" dirty="0" err="1"/>
              <a:t>osobnih</a:t>
            </a:r>
            <a:r>
              <a:rPr lang="en-US" sz="2200" dirty="0"/>
              <a:t> </a:t>
            </a:r>
            <a:r>
              <a:rPr lang="en-US" sz="2200" dirty="0" err="1"/>
              <a:t>podataka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b="1" u="sng" dirty="0" err="1"/>
              <a:t>povezivanja</a:t>
            </a:r>
            <a:r>
              <a:rPr lang="en-US" sz="2200" b="1" u="sng" dirty="0"/>
              <a:t> s </a:t>
            </a:r>
            <a:r>
              <a:rPr lang="en-US" sz="2200" b="1" u="sng" dirty="0" err="1"/>
              <a:t>populacijskim</a:t>
            </a:r>
            <a:r>
              <a:rPr lang="en-US" sz="2200" b="1" u="sng" dirty="0"/>
              <a:t> </a:t>
            </a:r>
            <a:r>
              <a:rPr lang="en-US" sz="2200" b="1" u="sng" dirty="0" err="1"/>
              <a:t>bazama</a:t>
            </a:r>
            <a:r>
              <a:rPr lang="en-US" sz="2200" b="1" u="sng" dirty="0"/>
              <a:t> </a:t>
            </a:r>
            <a:r>
              <a:rPr lang="en-US" sz="2200" b="1" u="sng" dirty="0" err="1"/>
              <a:t>podataka</a:t>
            </a:r>
            <a:r>
              <a:rPr lang="en-US" sz="2200" b="1" u="sng" dirty="0"/>
              <a:t>, </a:t>
            </a:r>
            <a:r>
              <a:rPr lang="en-US" sz="2200" b="1" u="sng" dirty="0" err="1"/>
              <a:t>datotekama</a:t>
            </a:r>
            <a:r>
              <a:rPr lang="en-US" sz="2200" b="1" u="sng" dirty="0"/>
              <a:t> </a:t>
            </a:r>
            <a:r>
              <a:rPr lang="en-US" sz="2200" b="1" u="sng" dirty="0" err="1"/>
              <a:t>probira</a:t>
            </a:r>
            <a:r>
              <a:rPr lang="en-US" sz="2200" b="1" u="sng" dirty="0"/>
              <a:t> </a:t>
            </a:r>
            <a:r>
              <a:rPr lang="en-US" sz="2200" b="1" u="sng" dirty="0" err="1"/>
              <a:t>i</a:t>
            </a:r>
            <a:r>
              <a:rPr lang="en-US" sz="2200" b="1" u="sng" dirty="0"/>
              <a:t> </a:t>
            </a:r>
            <a:r>
              <a:rPr lang="en-US" sz="2200" b="1" u="sng" dirty="0" err="1"/>
              <a:t>registrima</a:t>
            </a:r>
            <a:r>
              <a:rPr lang="en-US" sz="2200" b="1" u="sng" dirty="0"/>
              <a:t> </a:t>
            </a:r>
            <a:r>
              <a:rPr lang="en-US" sz="2200" b="1" u="sng" dirty="0" err="1"/>
              <a:t>za</a:t>
            </a:r>
            <a:r>
              <a:rPr lang="en-US" sz="2200" b="1" u="sng" dirty="0"/>
              <a:t> </a:t>
            </a:r>
            <a:r>
              <a:rPr lang="en-US" sz="2200" b="1" u="sng" dirty="0" err="1"/>
              <a:t>rak</a:t>
            </a:r>
            <a:r>
              <a:rPr lang="en-US" sz="2200" b="1" u="sng" dirty="0"/>
              <a:t> </a:t>
            </a:r>
            <a:r>
              <a:rPr lang="en-US" sz="2200" b="1" u="sng" dirty="0" err="1"/>
              <a:t>i</a:t>
            </a:r>
            <a:r>
              <a:rPr lang="en-US" sz="2200" b="1" u="sng" dirty="0"/>
              <a:t> </a:t>
            </a:r>
            <a:r>
              <a:rPr lang="en-US" sz="2200" b="1" u="sng" dirty="0" err="1"/>
              <a:t>mortalitetom</a:t>
            </a:r>
            <a:r>
              <a:rPr lang="en-US" sz="2200" b="1" u="sng" dirty="0"/>
              <a:t>.</a:t>
            </a:r>
            <a:r>
              <a:rPr lang="en-US" sz="2200" dirty="0"/>
              <a:t> </a:t>
            </a:r>
            <a:r>
              <a:rPr lang="en-US" sz="2200" dirty="0" err="1"/>
              <a:t>Pokazatelje</a:t>
            </a:r>
            <a:r>
              <a:rPr lang="en-US" sz="2200" dirty="0"/>
              <a:t> </a:t>
            </a:r>
            <a:r>
              <a:rPr lang="en-US" sz="2200" dirty="0" err="1"/>
              <a:t>obuhvata</a:t>
            </a:r>
            <a:r>
              <a:rPr lang="en-US" sz="2200" dirty="0"/>
              <a:t> </a:t>
            </a:r>
            <a:r>
              <a:rPr lang="en-US" sz="2200" dirty="0" err="1"/>
              <a:t>programa</a:t>
            </a:r>
            <a:r>
              <a:rPr lang="en-US" sz="2200" dirty="0"/>
              <a:t> </a:t>
            </a:r>
            <a:r>
              <a:rPr lang="en-US" sz="2200" dirty="0" err="1"/>
              <a:t>probira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kvalitete</a:t>
            </a:r>
            <a:r>
              <a:rPr lang="en-US" sz="2200" dirty="0"/>
              <a:t> </a:t>
            </a:r>
            <a:r>
              <a:rPr lang="en-US" sz="2200" dirty="0" err="1"/>
              <a:t>valja</a:t>
            </a:r>
            <a:r>
              <a:rPr lang="en-US" sz="2200" dirty="0"/>
              <a:t> </a:t>
            </a:r>
            <a:r>
              <a:rPr lang="en-US" sz="2200" dirty="0" err="1"/>
              <a:t>redovito</a:t>
            </a:r>
            <a:r>
              <a:rPr lang="en-US" sz="2200" dirty="0"/>
              <a:t> </a:t>
            </a:r>
            <a:r>
              <a:rPr lang="en-US" sz="2200" dirty="0" err="1"/>
              <a:t>objavljivati</a:t>
            </a:r>
            <a:r>
              <a:rPr lang="en-US" sz="2200" dirty="0"/>
              <a:t>.</a:t>
            </a:r>
          </a:p>
          <a:p>
            <a:pPr algn="just"/>
            <a:r>
              <a:rPr lang="en-US" sz="2200" b="1" dirty="0" err="1"/>
              <a:t>Informacijski</a:t>
            </a:r>
            <a:r>
              <a:rPr lang="en-US" sz="2200" b="1" dirty="0"/>
              <a:t> </a:t>
            </a:r>
            <a:r>
              <a:rPr lang="en-US" sz="2200" b="1" dirty="0" err="1"/>
              <a:t>sustav</a:t>
            </a:r>
            <a:r>
              <a:rPr lang="en-US" sz="2200" b="1" dirty="0"/>
              <a:t> </a:t>
            </a:r>
            <a:r>
              <a:rPr lang="en-US" sz="2200" dirty="0" err="1"/>
              <a:t>nužan</a:t>
            </a:r>
            <a:r>
              <a:rPr lang="en-US" sz="2200" dirty="0"/>
              <a:t> je </a:t>
            </a:r>
            <a:r>
              <a:rPr lang="en-US" sz="2200" dirty="0" err="1"/>
              <a:t>alat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upravljanje</a:t>
            </a:r>
            <a:r>
              <a:rPr lang="en-US" sz="2200" dirty="0"/>
              <a:t> </a:t>
            </a:r>
            <a:r>
              <a:rPr lang="en-US" sz="2200" dirty="0" err="1"/>
              <a:t>programom</a:t>
            </a:r>
            <a:r>
              <a:rPr lang="en-US" sz="2200" dirty="0"/>
              <a:t> </a:t>
            </a:r>
            <a:r>
              <a:rPr lang="en-US" sz="2200" dirty="0" err="1"/>
              <a:t>ranog</a:t>
            </a:r>
            <a:r>
              <a:rPr lang="en-US" sz="2200" dirty="0"/>
              <a:t> </a:t>
            </a:r>
            <a:r>
              <a:rPr lang="en-US" sz="2200" dirty="0" err="1"/>
              <a:t>otkrivanja</a:t>
            </a:r>
            <a:r>
              <a:rPr lang="en-US" sz="2200" dirty="0"/>
              <a:t>; </a:t>
            </a:r>
            <a:r>
              <a:rPr lang="en-US" sz="2200" dirty="0" err="1"/>
              <a:t>izračun</a:t>
            </a:r>
            <a:r>
              <a:rPr lang="en-US" sz="2200" dirty="0"/>
              <a:t> </a:t>
            </a:r>
            <a:r>
              <a:rPr lang="en-US" sz="2200" dirty="0" err="1"/>
              <a:t>pokazatelja</a:t>
            </a:r>
            <a:r>
              <a:rPr lang="en-US" sz="2200" dirty="0"/>
              <a:t> </a:t>
            </a:r>
            <a:r>
              <a:rPr lang="en-US" sz="2200" dirty="0" err="1"/>
              <a:t>pristupanja</a:t>
            </a:r>
            <a:r>
              <a:rPr lang="en-US" sz="2200" dirty="0"/>
              <a:t>, </a:t>
            </a:r>
            <a:r>
              <a:rPr lang="en-US" sz="2200" dirty="0" err="1"/>
              <a:t>pridržavanja</a:t>
            </a:r>
            <a:r>
              <a:rPr lang="en-US" sz="2200" dirty="0"/>
              <a:t> </a:t>
            </a:r>
            <a:r>
              <a:rPr lang="en-US" sz="2200" dirty="0" err="1"/>
              <a:t>liječničkih</a:t>
            </a:r>
            <a:r>
              <a:rPr lang="en-US" sz="2200" dirty="0"/>
              <a:t> </a:t>
            </a:r>
            <a:r>
              <a:rPr lang="en-US" sz="2200" dirty="0" err="1"/>
              <a:t>preporuka</a:t>
            </a:r>
            <a:r>
              <a:rPr lang="en-US" sz="2200" dirty="0"/>
              <a:t>, </a:t>
            </a:r>
            <a:r>
              <a:rPr lang="en-US" sz="2200" dirty="0" err="1"/>
              <a:t>kvalitete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učinka</a:t>
            </a:r>
            <a:r>
              <a:rPr lang="en-US" sz="2200" dirty="0"/>
              <a:t>; </a:t>
            </a:r>
            <a:r>
              <a:rPr lang="en-US" sz="2200" b="1" dirty="0" err="1"/>
              <a:t>pružanje</a:t>
            </a:r>
            <a:r>
              <a:rPr lang="en-US" sz="2200" b="1" dirty="0"/>
              <a:t> </a:t>
            </a:r>
            <a:r>
              <a:rPr lang="en-US" sz="2200" b="1" dirty="0" err="1"/>
              <a:t>povratnih</a:t>
            </a:r>
            <a:r>
              <a:rPr lang="en-US" sz="2200" b="1" dirty="0"/>
              <a:t> </a:t>
            </a:r>
            <a:r>
              <a:rPr lang="en-US" sz="2200" b="1" dirty="0" err="1"/>
              <a:t>informacija</a:t>
            </a:r>
            <a:r>
              <a:rPr lang="en-US" sz="2200" b="1" dirty="0"/>
              <a:t> </a:t>
            </a:r>
            <a:r>
              <a:rPr lang="en-US" sz="2200" b="1" dirty="0" err="1"/>
              <a:t>za</a:t>
            </a:r>
            <a:r>
              <a:rPr lang="en-US" sz="2200" b="1" dirty="0"/>
              <a:t> </a:t>
            </a:r>
            <a:r>
              <a:rPr lang="en-US" sz="2200" b="1" dirty="0" err="1"/>
              <a:t>uključivanje</a:t>
            </a:r>
            <a:r>
              <a:rPr lang="en-US" sz="2200" b="1" dirty="0"/>
              <a:t> </a:t>
            </a:r>
            <a:r>
              <a:rPr lang="en-US" sz="2200" b="1" dirty="0" err="1"/>
              <a:t>zdravstvenih</a:t>
            </a:r>
            <a:r>
              <a:rPr lang="en-US" sz="2200" b="1" dirty="0"/>
              <a:t> </a:t>
            </a:r>
            <a:r>
              <a:rPr lang="en-US" sz="2200" b="1" dirty="0" err="1"/>
              <a:t>djelatnika</a:t>
            </a:r>
            <a:r>
              <a:rPr lang="en-US" sz="2200" b="1" dirty="0"/>
              <a:t>, </a:t>
            </a:r>
            <a:r>
              <a:rPr lang="en-US" sz="2200" b="1" dirty="0" err="1"/>
              <a:t>drugih</a:t>
            </a:r>
            <a:r>
              <a:rPr lang="en-US" sz="2200" b="1" dirty="0"/>
              <a:t> </a:t>
            </a:r>
            <a:r>
              <a:rPr lang="en-US" sz="2200" b="1" dirty="0" err="1"/>
              <a:t>dionika</a:t>
            </a:r>
            <a:r>
              <a:rPr lang="en-US" sz="2200" b="1" dirty="0"/>
              <a:t> </a:t>
            </a:r>
            <a:r>
              <a:rPr lang="en-US" sz="2200" b="1" dirty="0" err="1"/>
              <a:t>i</a:t>
            </a:r>
            <a:r>
              <a:rPr lang="en-US" sz="2200" b="1" dirty="0"/>
              <a:t> </a:t>
            </a:r>
            <a:r>
              <a:rPr lang="en-US" sz="2200" b="1" dirty="0" err="1"/>
              <a:t>zdravstvenih</a:t>
            </a:r>
            <a:r>
              <a:rPr lang="en-US" sz="2200" b="1" dirty="0"/>
              <a:t> </a:t>
            </a:r>
            <a:r>
              <a:rPr lang="en-US" sz="2200" b="1" dirty="0" err="1"/>
              <a:t>tijela</a:t>
            </a:r>
            <a:r>
              <a:rPr lang="en-US" sz="2200" b="1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3" y="1038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3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487"/>
            <a:ext cx="8229600" cy="1038225"/>
          </a:xfrm>
        </p:spPr>
        <p:txBody>
          <a:bodyPr>
            <a:noAutofit/>
          </a:bodyPr>
          <a:lstStyle/>
          <a:p>
            <a:r>
              <a:rPr lang="pl-PL" sz="3200" dirty="0"/>
              <a:t>Zdravstveni informacijski sustav i bilježenje podataka (I)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8788" y="-387424"/>
            <a:ext cx="8308059" cy="29463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hr-HR" sz="2400" dirty="0"/>
          </a:p>
          <a:p>
            <a:pPr marL="0" indent="0" algn="just">
              <a:buNone/>
            </a:pPr>
            <a:endParaRPr lang="hr-HR" sz="2400" dirty="0" smtClean="0"/>
          </a:p>
          <a:p>
            <a:pPr marL="0" indent="0" algn="just">
              <a:buNone/>
            </a:pPr>
            <a:endParaRPr lang="lt-LT" sz="2400" dirty="0"/>
          </a:p>
          <a:p>
            <a:pPr marL="0" indent="0" algn="just">
              <a:buNone/>
            </a:pPr>
            <a:r>
              <a:rPr lang="lt-LT" sz="2400" b="1" dirty="0"/>
              <a:t>Populacijski informacijski sustav </a:t>
            </a:r>
            <a:r>
              <a:rPr lang="lt-LT" sz="2400" dirty="0"/>
              <a:t>osnovni je sastavni dio organiziranih programa ranog otkrivanja. Informacijski sustav trebao bi biti osmišljen na način da pruži potporu programu ranog otkrivanja i omogući njegovo praćenje i evaluaciju.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5" y="-2767"/>
            <a:ext cx="7715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C:\Users\gvanagas\Pictur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6162760"/>
            <a:ext cx="16097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941" y="3855039"/>
            <a:ext cx="4674096" cy="29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9598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CervicalReporting (4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šelis">
  <a:themeElements>
    <a:clrScheme name="Lašelis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Lašelis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šel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KROATIJA_I RV</Template>
  <TotalTime>242</TotalTime>
  <Words>1615</Words>
  <Application>Microsoft Office PowerPoint</Application>
  <PresentationFormat>On-screen Show (4:3)</PresentationFormat>
  <Paragraphs>152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Times New Roman</vt:lpstr>
      <vt:lpstr>Tw Cen MT</vt:lpstr>
      <vt:lpstr>lectureCervicalReporting (4)</vt:lpstr>
      <vt:lpstr>Lašelis</vt:lpstr>
      <vt:lpstr>1_Office tema</vt:lpstr>
      <vt:lpstr>PowerPoint Presentation</vt:lpstr>
      <vt:lpstr> pregled pokazatelja performansi koje preporučuju Europske smjernice za osiguranje kvalitete u probiru raka vrata maternice  Dr. Rasa Vansevičiūtė, Lithuania</vt:lpstr>
      <vt:lpstr>PowerPoint Presentation</vt:lpstr>
      <vt:lpstr>Evaluacija programa probira</vt:lpstr>
      <vt:lpstr>Uvod </vt:lpstr>
      <vt:lpstr>PowerPoint Presentation</vt:lpstr>
      <vt:lpstr>Organizacija probira, praćenje i evaluacija (I)</vt:lpstr>
      <vt:lpstr>Organizacija probira, praćenje i evaluacija (II)</vt:lpstr>
      <vt:lpstr>Zdravstveni informacijski sustav i bilježenje podataka (I)</vt:lpstr>
      <vt:lpstr>PowerPoint Presentation</vt:lpstr>
      <vt:lpstr>Zdravstveni informacijski sustav i bilježenje podataka (III)</vt:lpstr>
      <vt:lpstr>PowerPoint Presentation</vt:lpstr>
      <vt:lpstr>PowerPoint Presentation</vt:lpstr>
      <vt:lpstr>Praćenje (I)</vt:lpstr>
      <vt:lpstr>praćenje (II)</vt:lpstr>
      <vt:lpstr>Praćenje (III)</vt:lpstr>
      <vt:lpstr>PowerPoint Presentation</vt:lpstr>
      <vt:lpstr>praćenje (IV)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Ekonomska isplativost (I)</vt:lpstr>
      <vt:lpstr>Ekonomska isplativost (II)</vt:lpstr>
      <vt:lpstr>Ključni pokazatelji provedbe (I)</vt:lpstr>
      <vt:lpstr>Ključni pokazatelji provedbe (II)</vt:lpstr>
      <vt:lpstr> Pokazatelji intenziteta probira(I) </vt:lpstr>
      <vt:lpstr>Pokazatelji intenziteta probira(ii)</vt:lpstr>
      <vt:lpstr>Pokazatelji intenziteta probira(III)</vt:lpstr>
      <vt:lpstr>PowerPoint Presentation</vt:lpstr>
      <vt:lpstr>Pokazatelji intenziteta probira (IV)</vt:lpstr>
      <vt:lpstr>Pokazatelji intenziteta probira (V)</vt:lpstr>
      <vt:lpstr>Pokazatelji intenziteta probira (VI)</vt:lpstr>
      <vt:lpstr>Osobine probirnog testa(I)</vt:lpstr>
      <vt:lpstr>Osobine probirnog testa(Ii)</vt:lpstr>
      <vt:lpstr>Osobine probirnog testa (iii)</vt:lpstr>
      <vt:lpstr>Osobine probirnog testa (iv)</vt:lpstr>
      <vt:lpstr>Osobine probirnog testa (v)</vt:lpstr>
      <vt:lpstr>Osobine probirnog testa (vi)</vt:lpstr>
      <vt:lpstr>Osobine probirnog testa (vii)</vt:lpstr>
      <vt:lpstr>Osobine probirnog testa (viii)</vt:lpstr>
      <vt:lpstr>Smjernice izvještavanja (I)</vt:lpstr>
      <vt:lpstr>Smjernice izvještavanja (II)</vt:lpstr>
      <vt:lpstr>Smjernice izvještavanja (III)</vt:lpstr>
      <vt:lpstr>PowerPoint Presentation</vt:lpstr>
      <vt:lpstr>PowerPoint Presentation</vt:lpstr>
      <vt:lpstr>PowerPoint Presentation</vt:lpstr>
      <vt:lpstr>Uvod (I) </vt:lpstr>
      <vt:lpstr>Evaluacija ishoda probira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performance indicators recommended by European guidelines for quality assurance in cervical cancer screening  Dr. Rasa Vansevičiūtė, Lithuania</dc:title>
  <dc:creator>Rasa</dc:creator>
  <cp:lastModifiedBy>Helena Trbušić</cp:lastModifiedBy>
  <cp:revision>17</cp:revision>
  <dcterms:created xsi:type="dcterms:W3CDTF">2017-02-11T17:15:38Z</dcterms:created>
  <dcterms:modified xsi:type="dcterms:W3CDTF">2017-03-01T10:21:12Z</dcterms:modified>
</cp:coreProperties>
</file>