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5" r:id="rId3"/>
  </p:sldMasterIdLst>
  <p:notesMasterIdLst>
    <p:notesMasterId r:id="rId21"/>
  </p:notesMasterIdLst>
  <p:sldIdLst>
    <p:sldId id="320" r:id="rId4"/>
    <p:sldId id="256" r:id="rId5"/>
    <p:sldId id="308" r:id="rId6"/>
    <p:sldId id="310" r:id="rId7"/>
    <p:sldId id="312" r:id="rId8"/>
    <p:sldId id="311" r:id="rId9"/>
    <p:sldId id="313" r:id="rId10"/>
    <p:sldId id="314" r:id="rId11"/>
    <p:sldId id="309" r:id="rId12"/>
    <p:sldId id="315" r:id="rId13"/>
    <p:sldId id="305" r:id="rId14"/>
    <p:sldId id="306" r:id="rId15"/>
    <p:sldId id="316" r:id="rId16"/>
    <p:sldId id="317" r:id="rId17"/>
    <p:sldId id="318" r:id="rId18"/>
    <p:sldId id="307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D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84201" autoAdjust="0"/>
  </p:normalViewPr>
  <p:slideViewPr>
    <p:cSldViewPr snapToGrid="0">
      <p:cViewPr varScale="1">
        <p:scale>
          <a:sx n="77" d="100"/>
          <a:sy n="77" d="100"/>
        </p:scale>
        <p:origin x="10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63D8-C21E-4876-86CA-E94BC36A0B31}" type="datetimeFigureOut">
              <a:rPr lang="lt-LT" smtClean="0"/>
              <a:t>2017.02.28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7321-01D0-4484-8219-7036762AB49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55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Experienced readers have reducedd fals positives rates in screening mammography, they read an interpret images faster</a:t>
            </a:r>
            <a:r>
              <a:rPr lang="lt-LT" baseline="0" dirty="0" smtClean="0"/>
              <a:t> and can identify lesions more accurately.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7321-01D0-4484-8219-7036762AB495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29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In some countries</a:t>
            </a:r>
            <a:r>
              <a:rPr lang="lt-LT" baseline="0" dirty="0" smtClean="0"/>
              <a:t> very limited recals but a posspible trade-of for cancer detection. The United states have much higher reall rates and this may reflect a medical and screening enviroment where ligitation ar common adn feared.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7321-01D0-4484-8219-7036762AB495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674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>
                <a:solidFill>
                  <a:srgbClr val="0070C0"/>
                </a:solidFill>
              </a:rPr>
              <a:t>The recommended target recall rates  across Australian and European porgrammes varies significantly in thei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lt-LT" dirty="0" smtClean="0">
                <a:solidFill>
                  <a:srgbClr val="0070C0"/>
                </a:solidFill>
              </a:rPr>
              <a:t> breast screening classification.</a:t>
            </a:r>
            <a:endParaRPr lang="en-US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However some European</a:t>
            </a:r>
            <a:r>
              <a:rPr lang="en-US" baseline="0" dirty="0" smtClean="0">
                <a:solidFill>
                  <a:srgbClr val="0070C0"/>
                </a:solidFill>
              </a:rPr>
              <a:t> nations (Netherlands, Switzerland) have recall rates lower than the standard recommendations in European Guidelines.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Control over the variability of mammographic performance quality and the effectiveness of mammography </a:t>
            </a:r>
            <a:r>
              <a:rPr lang="en-US" dirty="0" err="1" smtClean="0">
                <a:solidFill>
                  <a:srgbClr val="0070C0"/>
                </a:solidFill>
              </a:rPr>
              <a:t>programmes</a:t>
            </a:r>
            <a:r>
              <a:rPr lang="en-US" dirty="0" smtClean="0">
                <a:solidFill>
                  <a:srgbClr val="0070C0"/>
                </a:solidFill>
              </a:rPr>
              <a:t> have been addressed through the regulation of mammography facilities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Health professionals should be aware of their own countries recall rates in relation to others as a catalyst for discussing optimized recall rates for the population screened.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Recall rates and false positive decisions, that result in additional imaging and over diagnosis, continue to be a strong concern for women participating in screening mammography </a:t>
            </a:r>
            <a:r>
              <a:rPr lang="en-US" dirty="0" err="1" smtClean="0">
                <a:solidFill>
                  <a:srgbClr val="0070C0"/>
                </a:solidFill>
              </a:rPr>
              <a:t>programmes</a:t>
            </a:r>
            <a:r>
              <a:rPr lang="en-US" dirty="0" smtClean="0">
                <a:solidFill>
                  <a:srgbClr val="0070C0"/>
                </a:solidFill>
              </a:rPr>
              <a:t> and hence research in this field is timely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 smtClean="0">
              <a:solidFill>
                <a:srgbClr val="0070C0"/>
              </a:solidFill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7321-01D0-4484-8219-7036762AB495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9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2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5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9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9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8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CDBB-0700-4D11-9113-C4BB70EC6E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FD92-71CD-4B88-AB2D-8981EF11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4075"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40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google.lt/url?sa=i&amp;rct=j&amp;q=&amp;esrc=s&amp;frm=1&amp;source=images&amp;cd=&amp;cad=rja&amp;docid=hyUd27DmXkZ1XM&amp;tbnid=vRnKylm3NKobzM:&amp;ved=0CAUQjRw&amp;url=http://www.pri.kmu.lt/&amp;ei=gHKUUvUPhNqzBte1gMgD&amp;bvm=bv.57155469,d.ZGU&amp;psig=AFQjCNGOcK9HCGJ2z7pVxpPeETP6XK-_bg&amp;ust=13855464453729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70C0"/>
                </a:solidFill>
              </a:rPr>
              <a:t>Correlation </a:t>
            </a:r>
            <a:r>
              <a:rPr lang="lt-LT" sz="3600" b="1" dirty="0">
                <a:solidFill>
                  <a:srgbClr val="0070C0"/>
                </a:solidFill>
              </a:rPr>
              <a:t>between diagnostics accuracy and radiologists </a:t>
            </a:r>
            <a:r>
              <a:rPr lang="lt-LT" sz="3600" b="1" dirty="0" smtClean="0">
                <a:solidFill>
                  <a:srgbClr val="0070C0"/>
                </a:solidFill>
              </a:rPr>
              <a:t>proficiency</a:t>
            </a:r>
            <a:endParaRPr lang="lt-LT" sz="3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918" y="5683239"/>
            <a:ext cx="1032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C00000"/>
                </a:solidFill>
              </a:rPr>
              <a:t>S</a:t>
            </a:r>
            <a:r>
              <a:rPr lang="lt-LT" dirty="0" smtClean="0">
                <a:solidFill>
                  <a:srgbClr val="C00000"/>
                </a:solidFill>
              </a:rPr>
              <a:t>ignificant </a:t>
            </a:r>
            <a:r>
              <a:rPr lang="lt-LT" dirty="0">
                <a:solidFill>
                  <a:srgbClr val="C00000"/>
                </a:solidFill>
              </a:rPr>
              <a:t>dependance on beeing involved in comprehensive breast centre (breast unit) work, skills in multimodality breast diagnostics and annual reading volume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31308"/>
              </p:ext>
            </p:extLst>
          </p:nvPr>
        </p:nvGraphicFramePr>
        <p:xfrm>
          <a:off x="1419367" y="1690689"/>
          <a:ext cx="7738921" cy="35272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17382"/>
                <a:gridCol w="866566"/>
                <a:gridCol w="722139"/>
                <a:gridCol w="722139"/>
                <a:gridCol w="722139"/>
                <a:gridCol w="722139"/>
                <a:gridCol w="722139"/>
                <a:gridCol w="722139"/>
                <a:gridCol w="722139"/>
              </a:tblGrid>
              <a:tr h="618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Experience of Readers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Agreement with diagnosis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Accuracy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Sensitivity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PPV 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3446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18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Experience in MG reading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0.529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0.095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0.351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0.290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0.397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0.227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0.472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0.143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18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Reading volume (MG/year)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0.727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0.011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0.62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0.044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0.466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0.249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0.663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0.026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18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Skills in breast examinations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0.763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0.006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0.71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0.015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0.444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tx2"/>
                          </a:solidFill>
                          <a:effectLst/>
                        </a:rPr>
                        <a:t>0.172</a:t>
                      </a:r>
                      <a:endParaRPr lang="lt-LT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tx2"/>
                          </a:solidFill>
                          <a:effectLst/>
                        </a:rPr>
                        <a:t>0.785</a:t>
                      </a:r>
                      <a:endParaRPr lang="lt-LT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0.004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18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Work in breast unit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</a:rPr>
                        <a:t>0.87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0.000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0.84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0.01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0.9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0.793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0.64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0" dirty="0">
                          <a:solidFill>
                            <a:schemeClr val="tx2"/>
                          </a:solidFill>
                          <a:effectLst/>
                        </a:rPr>
                        <a:t>0,035</a:t>
                      </a:r>
                      <a:endParaRPr lang="lt-LT" sz="1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138473" y="5217954"/>
            <a:ext cx="3786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lt-LT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– Spearman‘s correlation coeficient.</a:t>
            </a:r>
            <a:endParaRPr lang="lt-LT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89110" y="4614815"/>
            <a:ext cx="928048" cy="552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57381" y="4614815"/>
            <a:ext cx="922361" cy="552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86901" y="4614815"/>
            <a:ext cx="996287" cy="6031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2930" y="174056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contribute to a false positive-recalled decision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lt-LT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9" y="1392072"/>
            <a:ext cx="11519021" cy="52816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66890" y="6241899"/>
            <a:ext cx="36295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100" i="1" dirty="0">
                <a:latin typeface="AdvOTb92eb7df.I"/>
              </a:rPr>
              <a:t>N. Mohd Norsuddin et al. / Radiography xxx (2015) 1</a:t>
            </a:r>
            <a:r>
              <a:rPr lang="lt-LT" sz="1100" i="1" dirty="0">
                <a:latin typeface="AdvPS44A44B"/>
              </a:rPr>
              <a:t>e</a:t>
            </a:r>
            <a:r>
              <a:rPr lang="lt-LT" sz="1100" i="1" dirty="0">
                <a:latin typeface="AdvOTb92eb7df.I"/>
              </a:rPr>
              <a:t>8</a:t>
            </a:r>
            <a:endParaRPr lang="lt-LT" sz="1100" i="1" dirty="0"/>
          </a:p>
        </p:txBody>
      </p:sp>
    </p:spTree>
    <p:extLst>
      <p:ext uri="{BB962C8B-B14F-4D97-AF65-F5344CB8AC3E}">
        <p14:creationId xmlns:p14="http://schemas.microsoft.com/office/powerpoint/2010/main" val="2499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46994" cy="1325563"/>
          </a:xfrm>
        </p:spPr>
        <p:txBody>
          <a:bodyPr>
            <a:noAutofit/>
          </a:bodyPr>
          <a:lstStyle/>
          <a:p>
            <a:r>
              <a:rPr lang="lt-LT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Incidence </a:t>
            </a: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lt-LT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possible </a:t>
            </a: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beningn findings</a:t>
            </a:r>
            <a:b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</a:t>
            </a:r>
            <a:r>
              <a:rPr lang="lt-LT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Screening </a:t>
            </a: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Units</a:t>
            </a:r>
            <a:b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t-LT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Linthuania </a:t>
            </a:r>
            <a:r>
              <a:rPr lang="lt-LT" sz="2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lt-LT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2006</a:t>
            </a:r>
            <a:r>
              <a:rPr lang="lt-LT" sz="2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lt-LT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</a:t>
            </a:r>
            <a:r>
              <a:rPr lang="lt-LT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16" y="174056"/>
            <a:ext cx="2441812" cy="1823094"/>
          </a:xfrm>
          <a:prstGeom prst="rect">
            <a:avLst/>
          </a:prstGeom>
        </p:spPr>
      </p:pic>
      <p:pic>
        <p:nvPicPr>
          <p:cNvPr id="3074" name="Diagrama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4" y="1781561"/>
            <a:ext cx="46767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Diagrama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/>
          <a:stretch>
            <a:fillRect/>
          </a:stretch>
        </p:blipFill>
        <p:spPr bwMode="auto">
          <a:xfrm>
            <a:off x="6590092" y="2044132"/>
            <a:ext cx="4676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60782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A‒T ‒ </a:t>
            </a:r>
            <a:r>
              <a:rPr lang="lt-LT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Screening Units</a:t>
            </a:r>
            <a:r>
              <a:rPr lang="lt-LT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A‒L – </a:t>
            </a:r>
            <a:r>
              <a:rPr lang="lt-LT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since 2005</a:t>
            </a:r>
            <a:r>
              <a:rPr lang="lt-L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t-LT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M‒T </a:t>
            </a:r>
            <a:r>
              <a:rPr lang="lt-LT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‒ </a:t>
            </a:r>
            <a:r>
              <a:rPr lang="lt-LT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since 2009 </a:t>
            </a:r>
            <a:endParaRPr lang="lt-LT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35021" y="1881757"/>
            <a:ext cx="586854" cy="26878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28848" y="4367116"/>
            <a:ext cx="254544" cy="1121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03558" y="4985325"/>
            <a:ext cx="1563309" cy="552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99045" y="4569632"/>
            <a:ext cx="3029803" cy="91894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48390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2006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9748" y="56910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2009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1841" y="4985186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u="sng" dirty="0" smtClean="0">
                <a:solidFill>
                  <a:srgbClr val="C00000"/>
                </a:solidFill>
              </a:rPr>
              <a:t>Change of radiogists</a:t>
            </a:r>
            <a:endParaRPr lang="lt-LT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rates and Reader work practices (logistics)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43" y="2303791"/>
            <a:ext cx="379095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09" y="2368518"/>
            <a:ext cx="379095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168" y="2512938"/>
            <a:ext cx="2944930" cy="219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170" y="2512882"/>
            <a:ext cx="2124075" cy="163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4092" y="5228995"/>
            <a:ext cx="61801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>
                <a:solidFill>
                  <a:srgbClr val="0070C0"/>
                </a:solidFill>
              </a:rPr>
              <a:t>Double interpretation</a:t>
            </a:r>
          </a:p>
          <a:p>
            <a:pPr lvl="1"/>
            <a:r>
              <a:rPr lang="lt-LT" sz="2800" dirty="0">
                <a:solidFill>
                  <a:srgbClr val="0070C0"/>
                </a:solidFill>
              </a:rPr>
              <a:t>Improves CDR</a:t>
            </a:r>
          </a:p>
          <a:p>
            <a:pPr lvl="1"/>
            <a:r>
              <a:rPr lang="lt-LT" sz="2800" dirty="0">
                <a:solidFill>
                  <a:srgbClr val="0070C0"/>
                </a:solidFill>
              </a:rPr>
              <a:t>Without an increase in the recall rates</a:t>
            </a:r>
          </a:p>
          <a:p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260044"/>
            <a:ext cx="285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 smtClean="0">
                <a:solidFill>
                  <a:srgbClr val="0070C0"/>
                </a:solidFill>
              </a:rPr>
              <a:t>Single-reading</a:t>
            </a:r>
            <a:endParaRPr lang="lt-L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rates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characteristics of the screened population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Physical and social 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Age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Physical breast density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Use of hormonal replacement therapy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Familial history of breast cancer</a:t>
            </a:r>
          </a:p>
          <a:p>
            <a:endParaRPr lang="lt-LT" dirty="0" smtClean="0">
              <a:solidFill>
                <a:srgbClr val="0070C0"/>
              </a:solidFill>
            </a:endParaRPr>
          </a:p>
          <a:p>
            <a:r>
              <a:rPr lang="lt-LT" dirty="0" smtClean="0">
                <a:solidFill>
                  <a:srgbClr val="0070C0"/>
                </a:solidFill>
              </a:rPr>
              <a:t>Radiological/history 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Optical/mammographic density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Time between screenings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Previous mammograms</a:t>
            </a:r>
          </a:p>
          <a:p>
            <a:endParaRPr lang="lt-LT" dirty="0" smtClean="0">
              <a:solidFill>
                <a:srgbClr val="0070C0"/>
              </a:solidFill>
            </a:endParaRPr>
          </a:p>
          <a:p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70C0"/>
                </a:solidFill>
              </a:rPr>
              <a:t>Individual </a:t>
            </a:r>
            <a:r>
              <a:rPr lang="lt-LT" dirty="0" smtClean="0">
                <a:solidFill>
                  <a:srgbClr val="0070C0"/>
                </a:solidFill>
              </a:rPr>
              <a:t>patient‘s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Previous breast surgery/biopsies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Family history of breast cancer</a:t>
            </a:r>
          </a:p>
          <a:p>
            <a:pPr lvl="1"/>
            <a:r>
              <a:rPr lang="lt-LT" sz="2000" dirty="0" smtClean="0">
                <a:solidFill>
                  <a:srgbClr val="0070C0"/>
                </a:solidFill>
              </a:rPr>
              <a:t>Previous mammograms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9540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rates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cancer detection rates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600201"/>
            <a:ext cx="11386909" cy="4525963"/>
          </a:xfrm>
        </p:spPr>
        <p:txBody>
          <a:bodyPr/>
          <a:lstStyle/>
          <a:p>
            <a:pPr marL="0" indent="0">
              <a:buNone/>
            </a:pPr>
            <a:r>
              <a:rPr lang="lt-LT" sz="2800" dirty="0" smtClean="0">
                <a:solidFill>
                  <a:srgbClr val="0070C0"/>
                </a:solidFill>
              </a:rPr>
              <a:t>How recall rates alter in relation in CDR is not well understood and the relationship between sensitivity and recall rate is not necessary linear.</a:t>
            </a:r>
          </a:p>
          <a:p>
            <a:pPr marL="0" indent="0">
              <a:buNone/>
            </a:pPr>
            <a:endParaRPr lang="lt-L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lt-LT" sz="2800" u="sng" dirty="0" smtClean="0">
                <a:solidFill>
                  <a:srgbClr val="0070C0"/>
                </a:solidFill>
              </a:rPr>
              <a:t>Some studies arguments: 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70C0"/>
                </a:solidFill>
              </a:rPr>
              <a:t>An increased increment in recall rate could improve the CDR due to earlier detection of interval cancers.</a:t>
            </a:r>
          </a:p>
          <a:p>
            <a:pPr marL="0" indent="0">
              <a:buNone/>
            </a:pPr>
            <a:endParaRPr lang="lt-LT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lt-LT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70C0"/>
                </a:solidFill>
              </a:rPr>
              <a:t>Increasing recall rate simply increases false-positive recalls </a:t>
            </a:r>
            <a:endParaRPr lang="lt-LT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70" y="2593573"/>
            <a:ext cx="6299139" cy="58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70" y="4171843"/>
            <a:ext cx="6299138" cy="84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58" y="5963791"/>
            <a:ext cx="6299138" cy="7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comparison result of recall rates and cancer detection rates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494" y="2129052"/>
            <a:ext cx="11130970" cy="3821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157955"/>
            <a:ext cx="766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i="1" dirty="0" smtClean="0">
                <a:solidFill>
                  <a:srgbClr val="21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Yankaskas BC et al. </a:t>
            </a:r>
            <a:r>
              <a:rPr lang="en-US" sz="1200" i="1" dirty="0" smtClean="0">
                <a:solidFill>
                  <a:srgbClr val="21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Med Screen 2004;11(4):187e93</a:t>
            </a:r>
            <a:endParaRPr lang="lt-LT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Institute of Health and Welfare. </a:t>
            </a:r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lt-LT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</a:t>
            </a:r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lt-LT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</a:t>
            </a:r>
            <a:r>
              <a:rPr lang="lt-LT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2010e2011. 2013</a:t>
            </a:r>
            <a:r>
              <a:rPr lang="lt-LT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318801">
            <a:off x="714175" y="3181846"/>
            <a:ext cx="9980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 smtClean="0">
                <a:solidFill>
                  <a:srgbClr val="C00000"/>
                </a:solidFill>
              </a:rPr>
              <a:t>No significant increase in the cancer detection rate </a:t>
            </a:r>
          </a:p>
          <a:p>
            <a:r>
              <a:rPr lang="lt-LT" sz="3600" b="1" dirty="0" smtClean="0">
                <a:solidFill>
                  <a:srgbClr val="C00000"/>
                </a:solidFill>
              </a:rPr>
              <a:t>and substantional increase of the recall rate</a:t>
            </a:r>
            <a:endParaRPr lang="lt-L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</a:rPr>
              <a:t>International data and interventions to reduce the recall rates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11840" cy="483308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Control of mammographic performance quality</a:t>
            </a:r>
            <a:endParaRPr lang="en-US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Mammography </a:t>
            </a:r>
            <a:r>
              <a:rPr lang="en-US" sz="2000" dirty="0">
                <a:solidFill>
                  <a:srgbClr val="0070C0"/>
                </a:solidFill>
              </a:rPr>
              <a:t>Q</a:t>
            </a:r>
            <a:r>
              <a:rPr lang="en-US" sz="2000" dirty="0" smtClean="0">
                <a:solidFill>
                  <a:srgbClr val="0070C0"/>
                </a:solidFill>
              </a:rPr>
              <a:t>uality Standards Act (MQSA) in USA</a:t>
            </a:r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BreastScreen</a:t>
            </a:r>
            <a:r>
              <a:rPr lang="en-US" sz="2000" dirty="0" smtClean="0">
                <a:solidFill>
                  <a:srgbClr val="0070C0"/>
                </a:solidFill>
              </a:rPr>
              <a:t> Australia National Accreditation Standard (NAS)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Research on effect of enforcing target recall rates on </a:t>
            </a:r>
            <a:r>
              <a:rPr lang="en-US" smtClean="0">
                <a:solidFill>
                  <a:srgbClr val="0070C0"/>
                </a:solidFill>
              </a:rPr>
              <a:t>the reader’s </a:t>
            </a:r>
            <a:r>
              <a:rPr lang="en-US" dirty="0" smtClean="0">
                <a:solidFill>
                  <a:srgbClr val="0070C0"/>
                </a:solidFill>
              </a:rPr>
              <a:t>performance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Determination of optimal, international applicable target recall rates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53349"/>
              </p:ext>
            </p:extLst>
          </p:nvPr>
        </p:nvGraphicFramePr>
        <p:xfrm>
          <a:off x="2028208" y="1822450"/>
          <a:ext cx="8135583" cy="23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000"/>
                <a:gridCol w="2322284"/>
                <a:gridCol w="2451299"/>
              </a:tblGrid>
              <a:tr h="5521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Countries</a:t>
                      </a:r>
                      <a:endParaRPr lang="lt-L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Recall</a:t>
                      </a:r>
                      <a:r>
                        <a:rPr lang="en-US" baseline="0" dirty="0" smtClean="0"/>
                        <a:t> rates</a:t>
                      </a:r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First screening</a:t>
                      </a:r>
                      <a:endParaRPr lang="lt-L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Subsequent screening</a:t>
                      </a:r>
                      <a:endParaRPr lang="lt-L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52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European countries</a:t>
                      </a:r>
                      <a:endParaRPr lang="en-US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(average of nations with published data)</a:t>
                      </a:r>
                      <a:endParaRPr lang="lt-LT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5%</a:t>
                      </a:r>
                      <a:endParaRPr lang="lt-LT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Australia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10%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5%</a:t>
                      </a:r>
                      <a:endParaRPr lang="lt-LT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European Guidelines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5%</a:t>
                      </a:r>
                      <a:endParaRPr lang="lt-L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3%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586853"/>
            <a:ext cx="8825658" cy="3006309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women referred for further investigation in relation to all imaged women – recall </a:t>
            </a:r>
            <a:r>
              <a:rPr lang="en-GB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97569" y="3978067"/>
            <a:ext cx="9144000" cy="1039906"/>
          </a:xfrm>
        </p:spPr>
        <p:txBody>
          <a:bodyPr>
            <a:normAutofit fontScale="85000" lnSpcReduction="20000"/>
          </a:bodyPr>
          <a:lstStyle/>
          <a:p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Ruta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Briediene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Ruta Grigiene,</a:t>
            </a:r>
          </a:p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Laima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Grinyte</a:t>
            </a:r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Egle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Jonaitiene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24-28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aizdo rezultatas pagal u&amp;zcaron;klaus&amp;aogon; „projects funded by the eu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4" y="6074152"/>
            <a:ext cx="2419492" cy="6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080" y="5663955"/>
            <a:ext cx="2600977" cy="11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744" y="5738219"/>
            <a:ext cx="1607078" cy="955560"/>
          </a:xfrm>
          <a:prstGeom prst="rect">
            <a:avLst/>
          </a:prstGeom>
        </p:spPr>
      </p:pic>
      <p:pic>
        <p:nvPicPr>
          <p:cNvPr id="7" name="Picture 4" descr="mf-herbas-full-jp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50" y="5404297"/>
            <a:ext cx="1254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OMNI CONNECT\Downloads\lsmu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62" y="5405717"/>
            <a:ext cx="1039364" cy="125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73" y="5404298"/>
            <a:ext cx="105816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Is Influenced By :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Mammographic thechnologies available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Screen-film mammography (SFM) 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field digital mammography (FFDM)</a:t>
            </a:r>
          </a:p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pysical parameters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reader‘s expertise and 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Woman‘s presentation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Woman‘s age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history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hormone therapy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density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Previuos invasive procedure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Familial breast cancer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Rate And Imaging Technologies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mammography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image receptor systems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consistent image quality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contrast resolution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artifacts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radiation dose</a:t>
            </a:r>
          </a:p>
          <a:p>
            <a:pPr lvl="2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processing capabilities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cancer detection (especially in dense breast)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necessity repeate under-exposed or over-exposed images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in a lower recall rate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 spatial resolution is adjusted by altering the image contrast, windowing,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3793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Rate And Imaging Technologies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mammography </a:t>
            </a:r>
          </a:p>
          <a:p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 for specific cohorts of women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age of  50 y, 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breast,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premenopausal</a:t>
            </a:r>
          </a:p>
          <a:p>
            <a:pPr lvl="1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limitations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Workstation designs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Unfamiliarity  of the readers with reading digital cases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 with experience in reading SFM perform higher for specifity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0.83 versus 0.70; p &lt; 0.001 </a:t>
            </a:r>
            <a:r>
              <a:rPr lang="lt-LT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(Rawashdeh et al. SPIE; 2015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4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And Differencies In Practice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 background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Radiologists (most countries) 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Radiographers (United Kingdom)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physicians (Australia)</a:t>
            </a:r>
          </a:p>
          <a:p>
            <a:pPr lvl="2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education in mammography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training system – breast radiologist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false positive recall rates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meet an acceptable standard of national performance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learning curve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professional development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programmes for readers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Performance in Mmographic Screenint (PERFORMS), UK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BreastScreen Reader Assessment Strategy (BREAST), Australia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of multidisciplinary breast cancer team meetings</a:t>
            </a:r>
          </a:p>
        </p:txBody>
      </p:sp>
    </p:spTree>
    <p:extLst>
      <p:ext uri="{BB962C8B-B14F-4D97-AF65-F5344CB8AC3E}">
        <p14:creationId xmlns:p14="http://schemas.microsoft.com/office/powerpoint/2010/main" val="1636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And Differencies In Practice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Reader‘s characteristics and work practices</a:t>
            </a:r>
          </a:p>
          <a:p>
            <a:pPr lvl="2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(years in interpreting mammograms)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faster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 more accurately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false positives and false negatives</a:t>
            </a:r>
          </a:p>
          <a:p>
            <a:pPr lvl="3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volume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knowledge bank of normal presentation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certainty of benign findings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identification of range of cancers presentation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false positives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recall rate</a:t>
            </a:r>
          </a:p>
          <a:p>
            <a:pPr lvl="3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Cancer detection rate</a:t>
            </a:r>
          </a:p>
          <a:p>
            <a:pPr lvl="3"/>
            <a:endParaRPr lang="lt-LT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lt-L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And Differencies In Practice</a:t>
            </a:r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annual volumes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cases during 24 mo – United States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/ y - Australia</a:t>
            </a: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/ y – UK</a:t>
            </a:r>
          </a:p>
          <a:p>
            <a:pPr lvl="2"/>
            <a:endParaRPr lang="lt-L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correlation between CDR and volume of cases (P &lt; 0.03) with higher specifity</a:t>
            </a:r>
          </a:p>
          <a:p>
            <a:pPr marL="1828800" lvl="4" indent="0">
              <a:buNone/>
            </a:pPr>
            <a:r>
              <a:rPr lang="lt-LT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Reed et all. Acad Radiol, 2010</a:t>
            </a:r>
          </a:p>
          <a:p>
            <a:pPr marL="1828800" lvl="4" indent="0">
              <a:buNone/>
            </a:pPr>
            <a:r>
              <a:rPr lang="lt-LT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Rawashdeh et al. SPIE; </a:t>
            </a:r>
            <a:r>
              <a:rPr lang="lt-LT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457200" lvl="1" indent="0">
              <a:buNone/>
            </a:pPr>
            <a:endParaRPr lang="lt-LT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and regular volumes of screening cases appears vital to produce higher performance and lower recall rates</a:t>
            </a:r>
          </a:p>
        </p:txBody>
      </p:sp>
    </p:spTree>
    <p:extLst>
      <p:ext uri="{BB962C8B-B14F-4D97-AF65-F5344CB8AC3E}">
        <p14:creationId xmlns:p14="http://schemas.microsoft.com/office/powerpoint/2010/main" val="3289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" y="1659288"/>
            <a:ext cx="5986604" cy="47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15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6695" algn="ctr">
              <a:spcAft>
                <a:spcPts val="0"/>
              </a:spcAft>
            </a:pPr>
            <a:r>
              <a:rPr lang="lt-LT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lt-LT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mean squares of deviations)</a:t>
            </a:r>
            <a:endParaRPr lang="lt-LT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180" y="450253"/>
            <a:ext cx="108841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Reader‘s characteristics and work </a:t>
            </a:r>
            <a:r>
              <a:rPr lang="lt-LT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  <a:p>
            <a:r>
              <a:rPr lang="lt-LT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Mammography assessment deviations from real diagnosis</a:t>
            </a:r>
            <a:endParaRPr lang="lt-LT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90" y="1659288"/>
            <a:ext cx="3790950" cy="234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9590" y="4421330"/>
            <a:ext cx="4136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Readers No 4,5,7,8:</a:t>
            </a:r>
          </a:p>
          <a:p>
            <a:r>
              <a:rPr lang="lt-LT" dirty="0">
                <a:solidFill>
                  <a:srgbClr val="0070C0"/>
                </a:solidFill>
              </a:rPr>
              <a:t>involved in </a:t>
            </a:r>
            <a:r>
              <a:rPr lang="lt-LT" dirty="0" smtClean="0">
                <a:solidFill>
                  <a:srgbClr val="0070C0"/>
                </a:solidFill>
              </a:rPr>
              <a:t>breast unit </a:t>
            </a:r>
            <a:r>
              <a:rPr lang="lt-LT" dirty="0">
                <a:solidFill>
                  <a:srgbClr val="0070C0"/>
                </a:solidFill>
              </a:rPr>
              <a:t>work</a:t>
            </a:r>
            <a:r>
              <a:rPr lang="lt-LT" dirty="0" smtClean="0">
                <a:solidFill>
                  <a:srgbClr val="0070C0"/>
                </a:solidFill>
              </a:rPr>
              <a:t>,</a:t>
            </a:r>
          </a:p>
          <a:p>
            <a:r>
              <a:rPr lang="lt-LT" dirty="0" smtClean="0">
                <a:solidFill>
                  <a:srgbClr val="0070C0"/>
                </a:solidFill>
              </a:rPr>
              <a:t> </a:t>
            </a:r>
            <a:r>
              <a:rPr lang="lt-LT" dirty="0">
                <a:solidFill>
                  <a:srgbClr val="0070C0"/>
                </a:solidFill>
              </a:rPr>
              <a:t>skills in multimodality breast </a:t>
            </a:r>
            <a:r>
              <a:rPr lang="lt-LT" dirty="0" smtClean="0">
                <a:solidFill>
                  <a:srgbClr val="0070C0"/>
                </a:solidFill>
              </a:rPr>
              <a:t>diagnostics</a:t>
            </a:r>
          </a:p>
          <a:p>
            <a:r>
              <a:rPr lang="lt-LT" dirty="0" smtClean="0">
                <a:solidFill>
                  <a:srgbClr val="0070C0"/>
                </a:solidFill>
              </a:rPr>
              <a:t> big annual </a:t>
            </a:r>
            <a:r>
              <a:rPr lang="lt-LT" dirty="0">
                <a:solidFill>
                  <a:srgbClr val="0070C0"/>
                </a:solidFill>
              </a:rPr>
              <a:t>reading volume </a:t>
            </a:r>
            <a:r>
              <a:rPr lang="lt-LT" dirty="0" smtClean="0">
                <a:solidFill>
                  <a:srgbClr val="0070C0"/>
                </a:solidFill>
              </a:rPr>
              <a:t> (&gt; 4000)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9590" y="6104273"/>
            <a:ext cx="2848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100" i="1" dirty="0" smtClean="0">
                <a:latin typeface="AdvOTb92eb7df.I"/>
              </a:rPr>
              <a:t>E Jonaitiene </a:t>
            </a:r>
            <a:r>
              <a:rPr lang="lt-LT" sz="1100" i="1" dirty="0">
                <a:latin typeface="AdvOTb92eb7df.I"/>
              </a:rPr>
              <a:t>/ Radiography xxx (</a:t>
            </a:r>
            <a:r>
              <a:rPr lang="lt-LT" sz="1100" i="1" dirty="0" smtClean="0">
                <a:latin typeface="AdvOTb92eb7df.I"/>
              </a:rPr>
              <a:t>2010) </a:t>
            </a:r>
            <a:r>
              <a:rPr lang="lt-LT" sz="1100" i="1" dirty="0">
                <a:latin typeface="AdvOTb92eb7df.I"/>
              </a:rPr>
              <a:t>1</a:t>
            </a:r>
            <a:r>
              <a:rPr lang="lt-LT" sz="1100" i="1" dirty="0">
                <a:latin typeface="AdvPS44A44B"/>
              </a:rPr>
              <a:t>e</a:t>
            </a:r>
            <a:r>
              <a:rPr lang="lt-LT" sz="1100" i="1" dirty="0">
                <a:latin typeface="AdvOTb92eb7df.I"/>
              </a:rPr>
              <a:t>8</a:t>
            </a:r>
            <a:endParaRPr lang="lt-LT" sz="1100" i="1" dirty="0"/>
          </a:p>
        </p:txBody>
      </p:sp>
    </p:spTree>
    <p:extLst>
      <p:ext uri="{BB962C8B-B14F-4D97-AF65-F5344CB8AC3E}">
        <p14:creationId xmlns:p14="http://schemas.microsoft.com/office/powerpoint/2010/main" val="25831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1086</Words>
  <Application>Microsoft Office PowerPoint</Application>
  <PresentationFormat>Widescreen</PresentationFormat>
  <Paragraphs>229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AdvOTb92eb7df.I</vt:lpstr>
      <vt:lpstr>AdvPS44A44B</vt:lpstr>
      <vt:lpstr>Arial</vt:lpstr>
      <vt:lpstr>Calibri</vt:lpstr>
      <vt:lpstr>Calibri Light</vt:lpstr>
      <vt:lpstr>Times New Roman</vt:lpstr>
      <vt:lpstr>„Office“ tema</vt:lpstr>
      <vt:lpstr>Office Theme</vt:lpstr>
      <vt:lpstr>1_Office tema</vt:lpstr>
      <vt:lpstr>PowerPoint Presentation</vt:lpstr>
      <vt:lpstr>Number of women referred for further investigation in relation to all imaged women – recall rate </vt:lpstr>
      <vt:lpstr>Recall Rate Is Influenced By :</vt:lpstr>
      <vt:lpstr>Recall Rate And Imaging Technologies</vt:lpstr>
      <vt:lpstr>Recall Rate And Imaging Technologies</vt:lpstr>
      <vt:lpstr>Recall Rate And Differencies In Practice</vt:lpstr>
      <vt:lpstr>Recall Rate And Differencies In Practice</vt:lpstr>
      <vt:lpstr>Recall Rate And Differencies In Practice</vt:lpstr>
      <vt:lpstr>PowerPoint Presentation</vt:lpstr>
      <vt:lpstr>Correlation between diagnostics accuracy and radiologists proficiency</vt:lpstr>
      <vt:lpstr>Factors that contribute to a false positive-recalled decision outcome</vt:lpstr>
      <vt:lpstr>Incidence of possible beningn findings  in different Screening Units  in Linthuania (2006 and 2009) </vt:lpstr>
      <vt:lpstr>Recall rates and Reader work practices (logistics)</vt:lpstr>
      <vt:lpstr>Recall rates and the characteristics of the screened population</vt:lpstr>
      <vt:lpstr>Recall rates and cancer detection rates</vt:lpstr>
      <vt:lpstr>International comparison result of recall rates and cancer detection rates</vt:lpstr>
      <vt:lpstr>International data and interventions to reduce the recall rates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BREAST CANCER SCREENING PROGRAM</dc:title>
  <dc:creator>RYTIS KRASAUSKAS</dc:creator>
  <cp:lastModifiedBy>Helena Trbušić</cp:lastModifiedBy>
  <cp:revision>194</cp:revision>
  <dcterms:created xsi:type="dcterms:W3CDTF">2016-09-17T11:22:12Z</dcterms:created>
  <dcterms:modified xsi:type="dcterms:W3CDTF">2017-02-28T09:12:07Z</dcterms:modified>
</cp:coreProperties>
</file>