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  <p:sldMasterId id="2147483683" r:id="rId2"/>
  </p:sldMasterIdLst>
  <p:notesMasterIdLst>
    <p:notesMasterId r:id="rId36"/>
  </p:notesMasterIdLst>
  <p:sldIdLst>
    <p:sldId id="275" r:id="rId3"/>
    <p:sldId id="256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92" r:id="rId12"/>
    <p:sldId id="293" r:id="rId13"/>
    <p:sldId id="303" r:id="rId14"/>
    <p:sldId id="294" r:id="rId15"/>
    <p:sldId id="295" r:id="rId16"/>
    <p:sldId id="296" r:id="rId17"/>
    <p:sldId id="297" r:id="rId18"/>
    <p:sldId id="298" r:id="rId19"/>
    <p:sldId id="299" r:id="rId20"/>
    <p:sldId id="288" r:id="rId21"/>
    <p:sldId id="289" r:id="rId22"/>
    <p:sldId id="291" r:id="rId23"/>
    <p:sldId id="290" r:id="rId24"/>
    <p:sldId id="305" r:id="rId25"/>
    <p:sldId id="306" r:id="rId26"/>
    <p:sldId id="307" r:id="rId27"/>
    <p:sldId id="313" r:id="rId28"/>
    <p:sldId id="314" r:id="rId29"/>
    <p:sldId id="315" r:id="rId30"/>
    <p:sldId id="309" r:id="rId31"/>
    <p:sldId id="311" r:id="rId32"/>
    <p:sldId id="302" r:id="rId33"/>
    <p:sldId id="312" r:id="rId34"/>
    <p:sldId id="30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 autoAdjust="0"/>
    <p:restoredTop sz="93899" autoAdjust="0"/>
  </p:normalViewPr>
  <p:slideViewPr>
    <p:cSldViewPr snapToGrid="0">
      <p:cViewPr varScale="1">
        <p:scale>
          <a:sx n="86" d="100"/>
          <a:sy n="86" d="100"/>
        </p:scale>
        <p:origin x="66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82828282828287E-2"/>
          <c:y val="6.2068965517241378E-2"/>
          <c:w val="0.76388888888888884"/>
          <c:h val="0.8160919540229885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dense</c:v>
                </c:pt>
              </c:strCache>
            </c:strRef>
          </c:tx>
          <c:spPr>
            <a:ln w="12205">
              <a:solidFill>
                <a:srgbClr val="FF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Sheet1!$B$1:$U$1</c:f>
              <c:numCache>
                <c:formatCode>General</c:formatCode>
                <c:ptCount val="20"/>
                <c:pt idx="0">
                  <c:v>50</c:v>
                </c:pt>
                <c:pt idx="1">
                  <c:v>51</c:v>
                </c:pt>
                <c:pt idx="2">
                  <c:v>52</c:v>
                </c:pt>
                <c:pt idx="3">
                  <c:v>53</c:v>
                </c:pt>
                <c:pt idx="4">
                  <c:v>54</c:v>
                </c:pt>
                <c:pt idx="5">
                  <c:v>55</c:v>
                </c:pt>
                <c:pt idx="6">
                  <c:v>56</c:v>
                </c:pt>
                <c:pt idx="7">
                  <c:v>57</c:v>
                </c:pt>
                <c:pt idx="8">
                  <c:v>58</c:v>
                </c:pt>
                <c:pt idx="9">
                  <c:v>59</c:v>
                </c:pt>
                <c:pt idx="10">
                  <c:v>60</c:v>
                </c:pt>
                <c:pt idx="11">
                  <c:v>61</c:v>
                </c:pt>
                <c:pt idx="12">
                  <c:v>62</c:v>
                </c:pt>
                <c:pt idx="13">
                  <c:v>63</c:v>
                </c:pt>
                <c:pt idx="14">
                  <c:v>64</c:v>
                </c:pt>
                <c:pt idx="15">
                  <c:v>65</c:v>
                </c:pt>
                <c:pt idx="16">
                  <c:v>66</c:v>
                </c:pt>
                <c:pt idx="17">
                  <c:v>67</c:v>
                </c:pt>
                <c:pt idx="18">
                  <c:v>68</c:v>
                </c:pt>
                <c:pt idx="19">
                  <c:v>69</c:v>
                </c:pt>
              </c:numCache>
            </c:numRef>
          </c:cat>
          <c:val>
            <c:numRef>
              <c:f>Sheet1!$B$2:$U$2</c:f>
              <c:numCache>
                <c:formatCode>General</c:formatCode>
                <c:ptCount val="20"/>
                <c:pt idx="0">
                  <c:v>29</c:v>
                </c:pt>
                <c:pt idx="1">
                  <c:v>24</c:v>
                </c:pt>
                <c:pt idx="2">
                  <c:v>21</c:v>
                </c:pt>
                <c:pt idx="3">
                  <c:v>16</c:v>
                </c:pt>
                <c:pt idx="4">
                  <c:v>18</c:v>
                </c:pt>
                <c:pt idx="5">
                  <c:v>16</c:v>
                </c:pt>
                <c:pt idx="6">
                  <c:v>11</c:v>
                </c:pt>
                <c:pt idx="7">
                  <c:v>11</c:v>
                </c:pt>
                <c:pt idx="8">
                  <c:v>9</c:v>
                </c:pt>
                <c:pt idx="9">
                  <c:v>8</c:v>
                </c:pt>
                <c:pt idx="10">
                  <c:v>10</c:v>
                </c:pt>
                <c:pt idx="11">
                  <c:v>7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  <c:pt idx="17">
                  <c:v>6</c:v>
                </c:pt>
                <c:pt idx="18">
                  <c:v>6</c:v>
                </c:pt>
                <c:pt idx="19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fatty</c:v>
                </c:pt>
              </c:strCache>
            </c:strRef>
          </c:tx>
          <c:spPr>
            <a:ln w="12205">
              <a:solidFill>
                <a:srgbClr val="FFFF0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numRef>
              <c:f>Sheet1!$B$1:$U$1</c:f>
              <c:numCache>
                <c:formatCode>General</c:formatCode>
                <c:ptCount val="20"/>
                <c:pt idx="0">
                  <c:v>50</c:v>
                </c:pt>
                <c:pt idx="1">
                  <c:v>51</c:v>
                </c:pt>
                <c:pt idx="2">
                  <c:v>52</c:v>
                </c:pt>
                <c:pt idx="3">
                  <c:v>53</c:v>
                </c:pt>
                <c:pt idx="4">
                  <c:v>54</c:v>
                </c:pt>
                <c:pt idx="5">
                  <c:v>55</c:v>
                </c:pt>
                <c:pt idx="6">
                  <c:v>56</c:v>
                </c:pt>
                <c:pt idx="7">
                  <c:v>57</c:v>
                </c:pt>
                <c:pt idx="8">
                  <c:v>58</c:v>
                </c:pt>
                <c:pt idx="9">
                  <c:v>59</c:v>
                </c:pt>
                <c:pt idx="10">
                  <c:v>60</c:v>
                </c:pt>
                <c:pt idx="11">
                  <c:v>61</c:v>
                </c:pt>
                <c:pt idx="12">
                  <c:v>62</c:v>
                </c:pt>
                <c:pt idx="13">
                  <c:v>63</c:v>
                </c:pt>
                <c:pt idx="14">
                  <c:v>64</c:v>
                </c:pt>
                <c:pt idx="15">
                  <c:v>65</c:v>
                </c:pt>
                <c:pt idx="16">
                  <c:v>66</c:v>
                </c:pt>
                <c:pt idx="17">
                  <c:v>67</c:v>
                </c:pt>
                <c:pt idx="18">
                  <c:v>68</c:v>
                </c:pt>
                <c:pt idx="19">
                  <c:v>69</c:v>
                </c:pt>
              </c:numCache>
            </c:numRef>
          </c:cat>
          <c:val>
            <c:numRef>
              <c:f>Sheet1!$B$3:$U$3</c:f>
              <c:numCache>
                <c:formatCode>General</c:formatCode>
                <c:ptCount val="20"/>
                <c:pt idx="0">
                  <c:v>71</c:v>
                </c:pt>
                <c:pt idx="1">
                  <c:v>76</c:v>
                </c:pt>
                <c:pt idx="2">
                  <c:v>79</c:v>
                </c:pt>
                <c:pt idx="3">
                  <c:v>84</c:v>
                </c:pt>
                <c:pt idx="4">
                  <c:v>82</c:v>
                </c:pt>
                <c:pt idx="5">
                  <c:v>84</c:v>
                </c:pt>
                <c:pt idx="6">
                  <c:v>89</c:v>
                </c:pt>
                <c:pt idx="7">
                  <c:v>89</c:v>
                </c:pt>
                <c:pt idx="8">
                  <c:v>91</c:v>
                </c:pt>
                <c:pt idx="9">
                  <c:v>92</c:v>
                </c:pt>
                <c:pt idx="10">
                  <c:v>90</c:v>
                </c:pt>
                <c:pt idx="11">
                  <c:v>93</c:v>
                </c:pt>
                <c:pt idx="12">
                  <c:v>92</c:v>
                </c:pt>
                <c:pt idx="13">
                  <c:v>92</c:v>
                </c:pt>
                <c:pt idx="14">
                  <c:v>92</c:v>
                </c:pt>
                <c:pt idx="15">
                  <c:v>92</c:v>
                </c:pt>
                <c:pt idx="16">
                  <c:v>92</c:v>
                </c:pt>
                <c:pt idx="17">
                  <c:v>94</c:v>
                </c:pt>
                <c:pt idx="18">
                  <c:v>96</c:v>
                </c:pt>
                <c:pt idx="19">
                  <c:v>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311752"/>
        <c:axId val="218312144"/>
      </c:lineChart>
      <c:catAx>
        <c:axId val="218311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5" b="0" i="0" u="none" strike="noStrike" baseline="0">
                <a:solidFill>
                  <a:srgbClr val="3366FF"/>
                </a:solidFill>
                <a:latin typeface="Arial"/>
                <a:ea typeface="Arial"/>
                <a:cs typeface="Arial"/>
              </a:defRPr>
            </a:pPr>
            <a:endParaRPr lang="sr-Latn-RS"/>
          </a:p>
        </c:txPr>
        <c:crossAx val="218312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8312144"/>
        <c:scaling>
          <c:orientation val="minMax"/>
        </c:scaling>
        <c:delete val="0"/>
        <c:axPos val="l"/>
        <c:majorGridlines>
          <c:spPr>
            <a:ln w="305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0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5" b="0" i="0" u="none" strike="noStrike" baseline="0">
                <a:solidFill>
                  <a:srgbClr val="3366FF"/>
                </a:solidFill>
                <a:latin typeface="Arial"/>
                <a:ea typeface="Arial"/>
                <a:cs typeface="Arial"/>
              </a:defRPr>
            </a:pPr>
            <a:endParaRPr lang="sr-Latn-RS"/>
          </a:p>
        </c:txPr>
        <c:crossAx val="218311752"/>
        <c:crosses val="autoZero"/>
        <c:crossBetween val="between"/>
      </c:valAx>
      <c:spPr>
        <a:solidFill>
          <a:srgbClr val="CCCCFF"/>
        </a:solidFill>
        <a:ln w="12205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669334081965254"/>
          <c:y val="0.74729146332496299"/>
          <c:w val="0.14015151515151514"/>
          <c:h val="0.12543602001234908"/>
        </c:manualLayout>
      </c:layout>
      <c:overlay val="0"/>
      <c:spPr>
        <a:noFill/>
        <a:ln w="3051">
          <a:solidFill>
            <a:schemeClr val="tx1"/>
          </a:solidFill>
          <a:prstDash val="solid"/>
        </a:ln>
      </c:spPr>
      <c:txPr>
        <a:bodyPr/>
        <a:lstStyle/>
        <a:p>
          <a:pPr>
            <a:defRPr sz="1057" b="0" i="0" u="none" strike="noStrike" baseline="0">
              <a:solidFill>
                <a:srgbClr val="0066CC"/>
              </a:solidFill>
              <a:latin typeface="Arial"/>
              <a:ea typeface="Arial"/>
              <a:cs typeface="Arial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3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sr-Latn-R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713F7-F247-4BEB-BFC8-A3B3E845DE6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400C00A-E5E0-43F9-9067-A74021A6BB53}">
      <dgm:prSet phldrT="[Text]"/>
      <dgm:spPr/>
      <dgm:t>
        <a:bodyPr/>
        <a:lstStyle/>
        <a:p>
          <a:r>
            <a:rPr lang="lt-LT" dirty="0" smtClean="0"/>
            <a:t>Coars</a:t>
          </a:r>
          <a:endParaRPr lang="lt-LT" dirty="0"/>
        </a:p>
      </dgm:t>
    </dgm:pt>
    <dgm:pt modelId="{DF6486E0-89F3-43B7-A481-8F8F920BB22A}" type="parTrans" cxnId="{399731C5-827C-4CB3-98E0-DB1690523FB0}">
      <dgm:prSet/>
      <dgm:spPr/>
      <dgm:t>
        <a:bodyPr/>
        <a:lstStyle/>
        <a:p>
          <a:endParaRPr lang="lt-LT"/>
        </a:p>
      </dgm:t>
    </dgm:pt>
    <dgm:pt modelId="{B5A74E6F-F15E-4BBC-A44F-E684D17E3B3E}" type="sibTrans" cxnId="{399731C5-827C-4CB3-98E0-DB1690523FB0}">
      <dgm:prSet/>
      <dgm:spPr/>
      <dgm:t>
        <a:bodyPr/>
        <a:lstStyle/>
        <a:p>
          <a:endParaRPr lang="lt-LT"/>
        </a:p>
      </dgm:t>
    </dgm:pt>
    <dgm:pt modelId="{2F18ED0E-4C34-4577-9470-BBC5714AB50F}">
      <dgm:prSet phldrT="[Text]"/>
      <dgm:spPr/>
      <dgm:t>
        <a:bodyPr/>
        <a:lstStyle/>
        <a:p>
          <a:r>
            <a:rPr lang="lt-LT" dirty="0" smtClean="0"/>
            <a:t>Amor</a:t>
          </a:r>
          <a:r>
            <a:rPr lang="hr-HR" dirty="0" err="1" smtClean="0"/>
            <a:t>fni</a:t>
          </a:r>
          <a:endParaRPr lang="lt-LT" dirty="0" smtClean="0"/>
        </a:p>
        <a:p>
          <a:r>
            <a:rPr lang="lt-LT" dirty="0" smtClean="0"/>
            <a:t>Pleomo</a:t>
          </a:r>
          <a:r>
            <a:rPr lang="hr-HR" dirty="0" err="1" smtClean="0"/>
            <a:t>rfni</a:t>
          </a:r>
          <a:endParaRPr lang="lt-LT" dirty="0"/>
        </a:p>
      </dgm:t>
    </dgm:pt>
    <dgm:pt modelId="{5819A0B0-18EE-41AD-8BF3-6B51468E4AF1}" type="parTrans" cxnId="{3E4D2B68-0EF4-46F0-B2F5-8C05254099A9}">
      <dgm:prSet/>
      <dgm:spPr/>
      <dgm:t>
        <a:bodyPr/>
        <a:lstStyle/>
        <a:p>
          <a:endParaRPr lang="lt-LT"/>
        </a:p>
      </dgm:t>
    </dgm:pt>
    <dgm:pt modelId="{92519F09-D3F2-4EE5-BB5F-809FD861096B}" type="sibTrans" cxnId="{3E4D2B68-0EF4-46F0-B2F5-8C05254099A9}">
      <dgm:prSet/>
      <dgm:spPr/>
      <dgm:t>
        <a:bodyPr/>
        <a:lstStyle/>
        <a:p>
          <a:endParaRPr lang="lt-LT"/>
        </a:p>
      </dgm:t>
    </dgm:pt>
    <dgm:pt modelId="{6CC2272E-461C-4759-93A4-5BD580BF53CA}">
      <dgm:prSet phldrT="[Text]"/>
      <dgm:spPr/>
      <dgm:t>
        <a:bodyPr/>
        <a:lstStyle/>
        <a:p>
          <a:r>
            <a:rPr lang="lt-LT" dirty="0" smtClean="0"/>
            <a:t>Linear</a:t>
          </a:r>
          <a:r>
            <a:rPr lang="hr-HR" dirty="0" smtClean="0"/>
            <a:t>ni</a:t>
          </a:r>
          <a:endParaRPr lang="lt-LT" dirty="0"/>
        </a:p>
      </dgm:t>
    </dgm:pt>
    <dgm:pt modelId="{60991098-05EE-46BE-AB6B-858A9F42ED60}" type="parTrans" cxnId="{90881E98-8516-454B-AFA9-D098A6A387EA}">
      <dgm:prSet/>
      <dgm:spPr/>
      <dgm:t>
        <a:bodyPr/>
        <a:lstStyle/>
        <a:p>
          <a:endParaRPr lang="lt-LT"/>
        </a:p>
      </dgm:t>
    </dgm:pt>
    <dgm:pt modelId="{A34DE364-0786-4AFB-8327-59A1C9A134B3}" type="sibTrans" cxnId="{90881E98-8516-454B-AFA9-D098A6A387EA}">
      <dgm:prSet/>
      <dgm:spPr/>
      <dgm:t>
        <a:bodyPr/>
        <a:lstStyle/>
        <a:p>
          <a:endParaRPr lang="lt-LT"/>
        </a:p>
      </dgm:t>
    </dgm:pt>
    <dgm:pt modelId="{79E0FE7E-47E1-40B7-98EF-90177A12DFBF}" type="pres">
      <dgm:prSet presAssocID="{EAA713F7-F247-4BEB-BFC8-A3B3E845DE60}" presName="arrowDiagram" presStyleCnt="0">
        <dgm:presLayoutVars>
          <dgm:chMax val="5"/>
          <dgm:dir/>
          <dgm:resizeHandles val="exact"/>
        </dgm:presLayoutVars>
      </dgm:prSet>
      <dgm:spPr/>
    </dgm:pt>
    <dgm:pt modelId="{A44CDBEB-C8D3-4581-8920-E70DF38A10CD}" type="pres">
      <dgm:prSet presAssocID="{EAA713F7-F247-4BEB-BFC8-A3B3E845DE60}" presName="arrow" presStyleLbl="bgShp" presStyleIdx="0" presStyleCnt="1" custLinFactNeighborX="7421" custLinFactNeighborY="-25884"/>
      <dgm:spPr/>
      <dgm:t>
        <a:bodyPr/>
        <a:lstStyle/>
        <a:p>
          <a:endParaRPr lang="lt-LT"/>
        </a:p>
      </dgm:t>
    </dgm:pt>
    <dgm:pt modelId="{C56720BE-67CA-4E44-B62E-61BD57FCB3DF}" type="pres">
      <dgm:prSet presAssocID="{EAA713F7-F247-4BEB-BFC8-A3B3E845DE60}" presName="arrowDiagram3" presStyleCnt="0"/>
      <dgm:spPr/>
    </dgm:pt>
    <dgm:pt modelId="{B8E3801B-6014-4AA9-A055-9449A788D862}" type="pres">
      <dgm:prSet presAssocID="{1400C00A-E5E0-43F9-9067-A74021A6BB53}" presName="bullet3a" presStyleLbl="node1" presStyleIdx="0" presStyleCnt="3"/>
      <dgm:spPr/>
      <dgm:t>
        <a:bodyPr/>
        <a:lstStyle/>
        <a:p>
          <a:endParaRPr lang="lt-LT"/>
        </a:p>
      </dgm:t>
    </dgm:pt>
    <dgm:pt modelId="{AEAC679B-C323-4587-80BD-D9062024D0D7}" type="pres">
      <dgm:prSet presAssocID="{1400C00A-E5E0-43F9-9067-A74021A6BB5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F2D578B-E13C-477B-992C-194D771B4B0A}" type="pres">
      <dgm:prSet presAssocID="{2F18ED0E-4C34-4577-9470-BBC5714AB50F}" presName="bullet3b" presStyleLbl="node1" presStyleIdx="1" presStyleCnt="3"/>
      <dgm:spPr/>
    </dgm:pt>
    <dgm:pt modelId="{9C53A307-FCED-4474-8570-635A911AFD38}" type="pres">
      <dgm:prSet presAssocID="{2F18ED0E-4C34-4577-9470-BBC5714AB50F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40051AD-7D83-46C8-AAE8-2EC4A277734B}" type="pres">
      <dgm:prSet presAssocID="{6CC2272E-461C-4759-93A4-5BD580BF53CA}" presName="bullet3c" presStyleLbl="node1" presStyleIdx="2" presStyleCnt="3"/>
      <dgm:spPr/>
      <dgm:t>
        <a:bodyPr/>
        <a:lstStyle/>
        <a:p>
          <a:endParaRPr lang="lt-LT"/>
        </a:p>
      </dgm:t>
    </dgm:pt>
    <dgm:pt modelId="{59EC07B7-1F5F-4185-A55D-9D49BB2EA951}" type="pres">
      <dgm:prSet presAssocID="{6CC2272E-461C-4759-93A4-5BD580BF53CA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90881E98-8516-454B-AFA9-D098A6A387EA}" srcId="{EAA713F7-F247-4BEB-BFC8-A3B3E845DE60}" destId="{6CC2272E-461C-4759-93A4-5BD580BF53CA}" srcOrd="2" destOrd="0" parTransId="{60991098-05EE-46BE-AB6B-858A9F42ED60}" sibTransId="{A34DE364-0786-4AFB-8327-59A1C9A134B3}"/>
    <dgm:cxn modelId="{3E4D2B68-0EF4-46F0-B2F5-8C05254099A9}" srcId="{EAA713F7-F247-4BEB-BFC8-A3B3E845DE60}" destId="{2F18ED0E-4C34-4577-9470-BBC5714AB50F}" srcOrd="1" destOrd="0" parTransId="{5819A0B0-18EE-41AD-8BF3-6B51468E4AF1}" sibTransId="{92519F09-D3F2-4EE5-BB5F-809FD861096B}"/>
    <dgm:cxn modelId="{DD0A6782-D454-4937-8F12-25C398A4F71B}" type="presOf" srcId="{2F18ED0E-4C34-4577-9470-BBC5714AB50F}" destId="{9C53A307-FCED-4474-8570-635A911AFD38}" srcOrd="0" destOrd="0" presId="urn:microsoft.com/office/officeart/2005/8/layout/arrow2"/>
    <dgm:cxn modelId="{D3D9771F-ED84-4566-8962-394C994AA94D}" type="presOf" srcId="{EAA713F7-F247-4BEB-BFC8-A3B3E845DE60}" destId="{79E0FE7E-47E1-40B7-98EF-90177A12DFBF}" srcOrd="0" destOrd="0" presId="urn:microsoft.com/office/officeart/2005/8/layout/arrow2"/>
    <dgm:cxn modelId="{16A60E76-5275-428E-986A-E31F766CA87F}" type="presOf" srcId="{1400C00A-E5E0-43F9-9067-A74021A6BB53}" destId="{AEAC679B-C323-4587-80BD-D9062024D0D7}" srcOrd="0" destOrd="0" presId="urn:microsoft.com/office/officeart/2005/8/layout/arrow2"/>
    <dgm:cxn modelId="{1DDA567A-AD1B-4994-93E4-8FD9DF5F41A4}" type="presOf" srcId="{6CC2272E-461C-4759-93A4-5BD580BF53CA}" destId="{59EC07B7-1F5F-4185-A55D-9D49BB2EA951}" srcOrd="0" destOrd="0" presId="urn:microsoft.com/office/officeart/2005/8/layout/arrow2"/>
    <dgm:cxn modelId="{399731C5-827C-4CB3-98E0-DB1690523FB0}" srcId="{EAA713F7-F247-4BEB-BFC8-A3B3E845DE60}" destId="{1400C00A-E5E0-43F9-9067-A74021A6BB53}" srcOrd="0" destOrd="0" parTransId="{DF6486E0-89F3-43B7-A481-8F8F920BB22A}" sibTransId="{B5A74E6F-F15E-4BBC-A44F-E684D17E3B3E}"/>
    <dgm:cxn modelId="{BB748D3C-94DB-47BF-B381-DF8B0A28C69F}" type="presParOf" srcId="{79E0FE7E-47E1-40B7-98EF-90177A12DFBF}" destId="{A44CDBEB-C8D3-4581-8920-E70DF38A10CD}" srcOrd="0" destOrd="0" presId="urn:microsoft.com/office/officeart/2005/8/layout/arrow2"/>
    <dgm:cxn modelId="{2CBA7271-FBF1-4667-9F4E-4E50C2544486}" type="presParOf" srcId="{79E0FE7E-47E1-40B7-98EF-90177A12DFBF}" destId="{C56720BE-67CA-4E44-B62E-61BD57FCB3DF}" srcOrd="1" destOrd="0" presId="urn:microsoft.com/office/officeart/2005/8/layout/arrow2"/>
    <dgm:cxn modelId="{39F90D18-0B15-49F7-836B-DBAF3C2B1E30}" type="presParOf" srcId="{C56720BE-67CA-4E44-B62E-61BD57FCB3DF}" destId="{B8E3801B-6014-4AA9-A055-9449A788D862}" srcOrd="0" destOrd="0" presId="urn:microsoft.com/office/officeart/2005/8/layout/arrow2"/>
    <dgm:cxn modelId="{14855AE0-FB23-433A-AE40-B35A9DD6EF69}" type="presParOf" srcId="{C56720BE-67CA-4E44-B62E-61BD57FCB3DF}" destId="{AEAC679B-C323-4587-80BD-D9062024D0D7}" srcOrd="1" destOrd="0" presId="urn:microsoft.com/office/officeart/2005/8/layout/arrow2"/>
    <dgm:cxn modelId="{C0014BAC-3F5B-41EB-B342-09D83A6F6C21}" type="presParOf" srcId="{C56720BE-67CA-4E44-B62E-61BD57FCB3DF}" destId="{0F2D578B-E13C-477B-992C-194D771B4B0A}" srcOrd="2" destOrd="0" presId="urn:microsoft.com/office/officeart/2005/8/layout/arrow2"/>
    <dgm:cxn modelId="{213F3AD2-B6CB-4B7A-A7AF-93F49D0E766A}" type="presParOf" srcId="{C56720BE-67CA-4E44-B62E-61BD57FCB3DF}" destId="{9C53A307-FCED-4474-8570-635A911AFD38}" srcOrd="3" destOrd="0" presId="urn:microsoft.com/office/officeart/2005/8/layout/arrow2"/>
    <dgm:cxn modelId="{FD85E1E7-7056-43E9-B3BE-C386FB050E4D}" type="presParOf" srcId="{C56720BE-67CA-4E44-B62E-61BD57FCB3DF}" destId="{240051AD-7D83-46C8-AAE8-2EC4A277734B}" srcOrd="4" destOrd="0" presId="urn:microsoft.com/office/officeart/2005/8/layout/arrow2"/>
    <dgm:cxn modelId="{AD5D3EA1-0BD0-4F85-A409-642904E949A5}" type="presParOf" srcId="{C56720BE-67CA-4E44-B62E-61BD57FCB3DF}" destId="{59EC07B7-1F5F-4185-A55D-9D49BB2EA95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A39F1B-6F5B-479B-8C69-92C423662A2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9B0136B-B690-4213-9F5E-4DF49343A2A6}">
      <dgm:prSet phldrT="[Text]" custT="1"/>
      <dgm:spPr/>
      <dgm:t>
        <a:bodyPr/>
        <a:lstStyle/>
        <a:p>
          <a:r>
            <a:rPr lang="lt-LT" sz="1600" dirty="0" smtClean="0"/>
            <a:t>Dif</a:t>
          </a:r>
          <a:r>
            <a:rPr lang="hr-HR" sz="1600" dirty="0" err="1" smtClean="0"/>
            <a:t>uzna</a:t>
          </a:r>
          <a:r>
            <a:rPr lang="lt-LT" sz="1600" dirty="0" smtClean="0"/>
            <a:t> </a:t>
          </a:r>
          <a:endParaRPr lang="lt-LT" sz="1600" dirty="0"/>
        </a:p>
      </dgm:t>
    </dgm:pt>
    <dgm:pt modelId="{F68176BF-7D9F-4563-A68E-004A7FF12E08}" type="parTrans" cxnId="{A6C6B912-09F6-47AE-A499-80E2BE83519B}">
      <dgm:prSet/>
      <dgm:spPr/>
      <dgm:t>
        <a:bodyPr/>
        <a:lstStyle/>
        <a:p>
          <a:endParaRPr lang="lt-LT"/>
        </a:p>
      </dgm:t>
    </dgm:pt>
    <dgm:pt modelId="{99FF5877-3DF0-4286-97C6-C04C088435C8}" type="sibTrans" cxnId="{A6C6B912-09F6-47AE-A499-80E2BE83519B}">
      <dgm:prSet/>
      <dgm:spPr/>
      <dgm:t>
        <a:bodyPr/>
        <a:lstStyle/>
        <a:p>
          <a:endParaRPr lang="lt-LT"/>
        </a:p>
      </dgm:t>
    </dgm:pt>
    <dgm:pt modelId="{94EFF429-DA58-427F-9028-5E92EFFF9B86}">
      <dgm:prSet phldrT="[Text]" custT="1"/>
      <dgm:spPr/>
      <dgm:t>
        <a:bodyPr/>
        <a:lstStyle/>
        <a:p>
          <a:r>
            <a:rPr lang="lt-LT" sz="1600" dirty="0" smtClean="0"/>
            <a:t>Regional</a:t>
          </a:r>
          <a:r>
            <a:rPr lang="hr-HR" sz="1600" dirty="0" smtClean="0"/>
            <a:t>na</a:t>
          </a:r>
          <a:endParaRPr lang="lt-LT" sz="1600" dirty="0" smtClean="0"/>
        </a:p>
        <a:p>
          <a:r>
            <a:rPr lang="hr-HR" sz="1600" dirty="0" err="1" smtClean="0"/>
            <a:t>Klasterirana</a:t>
          </a:r>
          <a:endParaRPr lang="lt-LT" sz="1600" dirty="0"/>
        </a:p>
      </dgm:t>
    </dgm:pt>
    <dgm:pt modelId="{6A68F27A-6E99-4750-9A54-82CF023A3A30}" type="parTrans" cxnId="{36AD06F3-ABE0-4F36-A69E-DD44E2AE3661}">
      <dgm:prSet/>
      <dgm:spPr/>
      <dgm:t>
        <a:bodyPr/>
        <a:lstStyle/>
        <a:p>
          <a:endParaRPr lang="lt-LT"/>
        </a:p>
      </dgm:t>
    </dgm:pt>
    <dgm:pt modelId="{1CA31C72-64C8-474C-B701-26F27174489B}" type="sibTrans" cxnId="{36AD06F3-ABE0-4F36-A69E-DD44E2AE3661}">
      <dgm:prSet/>
      <dgm:spPr/>
      <dgm:t>
        <a:bodyPr/>
        <a:lstStyle/>
        <a:p>
          <a:endParaRPr lang="lt-LT"/>
        </a:p>
      </dgm:t>
    </dgm:pt>
    <dgm:pt modelId="{18BF9007-42C9-4AB2-BF93-90FF94F511DC}">
      <dgm:prSet phldrT="[Text]" custT="1"/>
      <dgm:spPr/>
      <dgm:t>
        <a:bodyPr/>
        <a:lstStyle/>
        <a:p>
          <a:r>
            <a:rPr lang="lt-LT" sz="1600" dirty="0" smtClean="0"/>
            <a:t>Linear</a:t>
          </a:r>
          <a:r>
            <a:rPr lang="hr-HR" sz="1600" dirty="0" smtClean="0"/>
            <a:t>na</a:t>
          </a:r>
          <a:endParaRPr lang="lt-LT" sz="1600" dirty="0" smtClean="0"/>
        </a:p>
        <a:p>
          <a:r>
            <a:rPr lang="lt-LT" sz="1600" dirty="0" smtClean="0"/>
            <a:t>Segmental</a:t>
          </a:r>
          <a:r>
            <a:rPr lang="hr-HR" sz="1600" dirty="0" smtClean="0"/>
            <a:t>na</a:t>
          </a:r>
          <a:r>
            <a:rPr lang="lt-LT" sz="1600" dirty="0" smtClean="0"/>
            <a:t> </a:t>
          </a:r>
          <a:endParaRPr lang="lt-LT" sz="1600" dirty="0"/>
        </a:p>
      </dgm:t>
    </dgm:pt>
    <dgm:pt modelId="{14EACD05-9451-4800-AC48-B93484C6A1E0}" type="parTrans" cxnId="{D6C73300-5AF6-429A-B9DC-8ADD8ED93B45}">
      <dgm:prSet/>
      <dgm:spPr/>
      <dgm:t>
        <a:bodyPr/>
        <a:lstStyle/>
        <a:p>
          <a:endParaRPr lang="lt-LT"/>
        </a:p>
      </dgm:t>
    </dgm:pt>
    <dgm:pt modelId="{EB73F004-2016-456F-9E3E-EB963FC03547}" type="sibTrans" cxnId="{D6C73300-5AF6-429A-B9DC-8ADD8ED93B45}">
      <dgm:prSet/>
      <dgm:spPr/>
      <dgm:t>
        <a:bodyPr/>
        <a:lstStyle/>
        <a:p>
          <a:endParaRPr lang="lt-LT"/>
        </a:p>
      </dgm:t>
    </dgm:pt>
    <dgm:pt modelId="{EADE9F46-FA58-4EA5-BCA3-9B063B8303BD}" type="pres">
      <dgm:prSet presAssocID="{04A39F1B-6F5B-479B-8C69-92C423662A2A}" presName="arrowDiagram" presStyleCnt="0">
        <dgm:presLayoutVars>
          <dgm:chMax val="5"/>
          <dgm:dir/>
          <dgm:resizeHandles val="exact"/>
        </dgm:presLayoutVars>
      </dgm:prSet>
      <dgm:spPr/>
    </dgm:pt>
    <dgm:pt modelId="{3804C48D-6541-43EA-B598-12CD3369573C}" type="pres">
      <dgm:prSet presAssocID="{04A39F1B-6F5B-479B-8C69-92C423662A2A}" presName="arrow" presStyleLbl="bgShp" presStyleIdx="0" presStyleCnt="1" custLinFactNeighborX="11904"/>
      <dgm:spPr/>
    </dgm:pt>
    <dgm:pt modelId="{9BC0BAF9-7261-47BF-94B4-EB1CBEC3966F}" type="pres">
      <dgm:prSet presAssocID="{04A39F1B-6F5B-479B-8C69-92C423662A2A}" presName="arrowDiagram3" presStyleCnt="0"/>
      <dgm:spPr/>
    </dgm:pt>
    <dgm:pt modelId="{4C30B905-C9C1-4B1D-AAFF-8311AB7EE5A0}" type="pres">
      <dgm:prSet presAssocID="{D9B0136B-B690-4213-9F5E-4DF49343A2A6}" presName="bullet3a" presStyleLbl="node1" presStyleIdx="0" presStyleCnt="3"/>
      <dgm:spPr/>
    </dgm:pt>
    <dgm:pt modelId="{EF93A167-B090-43D3-97C2-1CED4F88E7A9}" type="pres">
      <dgm:prSet presAssocID="{D9B0136B-B690-4213-9F5E-4DF49343A2A6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C2042FA-BB70-4373-A706-8F4457F6A2E0}" type="pres">
      <dgm:prSet presAssocID="{94EFF429-DA58-427F-9028-5E92EFFF9B86}" presName="bullet3b" presStyleLbl="node1" presStyleIdx="1" presStyleCnt="3"/>
      <dgm:spPr/>
    </dgm:pt>
    <dgm:pt modelId="{5AF03C6E-E68E-45EA-9927-C8665E620D8D}" type="pres">
      <dgm:prSet presAssocID="{94EFF429-DA58-427F-9028-5E92EFFF9B8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ABBCEAD-F6DF-4420-AB53-B0D14486E89D}" type="pres">
      <dgm:prSet presAssocID="{18BF9007-42C9-4AB2-BF93-90FF94F511DC}" presName="bullet3c" presStyleLbl="node1" presStyleIdx="2" presStyleCnt="3"/>
      <dgm:spPr/>
    </dgm:pt>
    <dgm:pt modelId="{A730C4FF-E5B1-4E34-B30A-ECE3C04B763B}" type="pres">
      <dgm:prSet presAssocID="{18BF9007-42C9-4AB2-BF93-90FF94F511DC}" presName="textBox3c" presStyleLbl="revTx" presStyleIdx="2" presStyleCnt="3" custScaleX="11727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A59A4442-88E9-4DCE-BE4F-F330C960398F}" type="presOf" srcId="{18BF9007-42C9-4AB2-BF93-90FF94F511DC}" destId="{A730C4FF-E5B1-4E34-B30A-ECE3C04B763B}" srcOrd="0" destOrd="0" presId="urn:microsoft.com/office/officeart/2005/8/layout/arrow2"/>
    <dgm:cxn modelId="{D6C73300-5AF6-429A-B9DC-8ADD8ED93B45}" srcId="{04A39F1B-6F5B-479B-8C69-92C423662A2A}" destId="{18BF9007-42C9-4AB2-BF93-90FF94F511DC}" srcOrd="2" destOrd="0" parTransId="{14EACD05-9451-4800-AC48-B93484C6A1E0}" sibTransId="{EB73F004-2016-456F-9E3E-EB963FC03547}"/>
    <dgm:cxn modelId="{A6C6B912-09F6-47AE-A499-80E2BE83519B}" srcId="{04A39F1B-6F5B-479B-8C69-92C423662A2A}" destId="{D9B0136B-B690-4213-9F5E-4DF49343A2A6}" srcOrd="0" destOrd="0" parTransId="{F68176BF-7D9F-4563-A68E-004A7FF12E08}" sibTransId="{99FF5877-3DF0-4286-97C6-C04C088435C8}"/>
    <dgm:cxn modelId="{C5783BF3-35CC-4E80-B463-B92488954AA2}" type="presOf" srcId="{04A39F1B-6F5B-479B-8C69-92C423662A2A}" destId="{EADE9F46-FA58-4EA5-BCA3-9B063B8303BD}" srcOrd="0" destOrd="0" presId="urn:microsoft.com/office/officeart/2005/8/layout/arrow2"/>
    <dgm:cxn modelId="{36AD06F3-ABE0-4F36-A69E-DD44E2AE3661}" srcId="{04A39F1B-6F5B-479B-8C69-92C423662A2A}" destId="{94EFF429-DA58-427F-9028-5E92EFFF9B86}" srcOrd="1" destOrd="0" parTransId="{6A68F27A-6E99-4750-9A54-82CF023A3A30}" sibTransId="{1CA31C72-64C8-474C-B701-26F27174489B}"/>
    <dgm:cxn modelId="{B7A0F839-09DF-45CC-A3A9-1DD75BF00C8F}" type="presOf" srcId="{D9B0136B-B690-4213-9F5E-4DF49343A2A6}" destId="{EF93A167-B090-43D3-97C2-1CED4F88E7A9}" srcOrd="0" destOrd="0" presId="urn:microsoft.com/office/officeart/2005/8/layout/arrow2"/>
    <dgm:cxn modelId="{D9261472-4487-4C4F-B52D-45681945EAC6}" type="presOf" srcId="{94EFF429-DA58-427F-9028-5E92EFFF9B86}" destId="{5AF03C6E-E68E-45EA-9927-C8665E620D8D}" srcOrd="0" destOrd="0" presId="urn:microsoft.com/office/officeart/2005/8/layout/arrow2"/>
    <dgm:cxn modelId="{11DF24CB-A584-49D7-93E9-1C2833EF1FB0}" type="presParOf" srcId="{EADE9F46-FA58-4EA5-BCA3-9B063B8303BD}" destId="{3804C48D-6541-43EA-B598-12CD3369573C}" srcOrd="0" destOrd="0" presId="urn:microsoft.com/office/officeart/2005/8/layout/arrow2"/>
    <dgm:cxn modelId="{B37E1865-1050-468E-861B-790DC5751703}" type="presParOf" srcId="{EADE9F46-FA58-4EA5-BCA3-9B063B8303BD}" destId="{9BC0BAF9-7261-47BF-94B4-EB1CBEC3966F}" srcOrd="1" destOrd="0" presId="urn:microsoft.com/office/officeart/2005/8/layout/arrow2"/>
    <dgm:cxn modelId="{C9CE6FC6-7016-41EB-8B41-1E5A41AD2C18}" type="presParOf" srcId="{9BC0BAF9-7261-47BF-94B4-EB1CBEC3966F}" destId="{4C30B905-C9C1-4B1D-AAFF-8311AB7EE5A0}" srcOrd="0" destOrd="0" presId="urn:microsoft.com/office/officeart/2005/8/layout/arrow2"/>
    <dgm:cxn modelId="{67381873-4561-4AA0-AB91-B954FC6658B5}" type="presParOf" srcId="{9BC0BAF9-7261-47BF-94B4-EB1CBEC3966F}" destId="{EF93A167-B090-43D3-97C2-1CED4F88E7A9}" srcOrd="1" destOrd="0" presId="urn:microsoft.com/office/officeart/2005/8/layout/arrow2"/>
    <dgm:cxn modelId="{5C168369-3B96-4DBF-ABEB-A277BEA3B8F4}" type="presParOf" srcId="{9BC0BAF9-7261-47BF-94B4-EB1CBEC3966F}" destId="{DC2042FA-BB70-4373-A706-8F4457F6A2E0}" srcOrd="2" destOrd="0" presId="urn:microsoft.com/office/officeart/2005/8/layout/arrow2"/>
    <dgm:cxn modelId="{B88D6B3C-3FC5-4DA7-8FE8-A8D99FE6A902}" type="presParOf" srcId="{9BC0BAF9-7261-47BF-94B4-EB1CBEC3966F}" destId="{5AF03C6E-E68E-45EA-9927-C8665E620D8D}" srcOrd="3" destOrd="0" presId="urn:microsoft.com/office/officeart/2005/8/layout/arrow2"/>
    <dgm:cxn modelId="{FCD171DC-A7CA-4959-81C0-E4DFCAC648D6}" type="presParOf" srcId="{9BC0BAF9-7261-47BF-94B4-EB1CBEC3966F}" destId="{FABBCEAD-F6DF-4420-AB53-B0D14486E89D}" srcOrd="4" destOrd="0" presId="urn:microsoft.com/office/officeart/2005/8/layout/arrow2"/>
    <dgm:cxn modelId="{3D6442D3-1A7B-4B53-84FA-D1927620A12D}" type="presParOf" srcId="{9BC0BAF9-7261-47BF-94B4-EB1CBEC3966F}" destId="{A730C4FF-E5B1-4E34-B30A-ECE3C04B763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CDBEB-C8D3-4581-8920-E70DF38A10CD}">
      <dsp:nvSpPr>
        <dsp:cNvPr id="0" name=""/>
        <dsp:cNvSpPr/>
      </dsp:nvSpPr>
      <dsp:spPr>
        <a:xfrm>
          <a:off x="0" y="0"/>
          <a:ext cx="4899546" cy="306221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3801B-6014-4AA9-A055-9449A788D862}">
      <dsp:nvSpPr>
        <dsp:cNvPr id="0" name=""/>
        <dsp:cNvSpPr/>
      </dsp:nvSpPr>
      <dsp:spPr>
        <a:xfrm>
          <a:off x="622242" y="2322523"/>
          <a:ext cx="127388" cy="1273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C679B-C323-4587-80BD-D9062024D0D7}">
      <dsp:nvSpPr>
        <dsp:cNvPr id="0" name=""/>
        <dsp:cNvSpPr/>
      </dsp:nvSpPr>
      <dsp:spPr>
        <a:xfrm>
          <a:off x="685936" y="2386217"/>
          <a:ext cx="1141594" cy="8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Coars</a:t>
          </a:r>
          <a:endParaRPr lang="lt-LT" sz="1800" kern="1200" dirty="0"/>
        </a:p>
      </dsp:txBody>
      <dsp:txXfrm>
        <a:off x="685936" y="2386217"/>
        <a:ext cx="1141594" cy="884980"/>
      </dsp:txXfrm>
    </dsp:sp>
    <dsp:sp modelId="{0F2D578B-E13C-477B-992C-194D771B4B0A}">
      <dsp:nvSpPr>
        <dsp:cNvPr id="0" name=""/>
        <dsp:cNvSpPr/>
      </dsp:nvSpPr>
      <dsp:spPr>
        <a:xfrm>
          <a:off x="1746688" y="1490212"/>
          <a:ext cx="230278" cy="230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3A307-FCED-4474-8570-635A911AFD38}">
      <dsp:nvSpPr>
        <dsp:cNvPr id="0" name=""/>
        <dsp:cNvSpPr/>
      </dsp:nvSpPr>
      <dsp:spPr>
        <a:xfrm>
          <a:off x="1861827" y="1605351"/>
          <a:ext cx="1175891" cy="1665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2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Amor</a:t>
          </a:r>
          <a:r>
            <a:rPr lang="hr-HR" sz="1800" kern="1200" dirty="0" err="1" smtClean="0"/>
            <a:t>fni</a:t>
          </a:r>
          <a:endParaRPr lang="lt-LT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Pleomo</a:t>
          </a:r>
          <a:r>
            <a:rPr lang="hr-HR" sz="1800" kern="1200" dirty="0" err="1" smtClean="0"/>
            <a:t>rfni</a:t>
          </a:r>
          <a:endParaRPr lang="lt-LT" sz="1800" kern="1200" dirty="0"/>
        </a:p>
      </dsp:txBody>
      <dsp:txXfrm>
        <a:off x="1861827" y="1605351"/>
        <a:ext cx="1175891" cy="1665845"/>
      </dsp:txXfrm>
    </dsp:sp>
    <dsp:sp modelId="{240051AD-7D83-46C8-AAE8-2EC4A277734B}">
      <dsp:nvSpPr>
        <dsp:cNvPr id="0" name=""/>
        <dsp:cNvSpPr/>
      </dsp:nvSpPr>
      <dsp:spPr>
        <a:xfrm>
          <a:off x="3098962" y="983722"/>
          <a:ext cx="318470" cy="3184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C07B7-1F5F-4185-A55D-9D49BB2EA951}">
      <dsp:nvSpPr>
        <dsp:cNvPr id="0" name=""/>
        <dsp:cNvSpPr/>
      </dsp:nvSpPr>
      <dsp:spPr>
        <a:xfrm>
          <a:off x="3258198" y="1142957"/>
          <a:ext cx="1175891" cy="2128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51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Linear</a:t>
          </a:r>
          <a:r>
            <a:rPr lang="hr-HR" sz="1800" kern="1200" dirty="0" smtClean="0"/>
            <a:t>ni</a:t>
          </a:r>
          <a:endParaRPr lang="lt-LT" sz="1800" kern="1200" dirty="0"/>
        </a:p>
      </dsp:txBody>
      <dsp:txXfrm>
        <a:off x="3258198" y="1142957"/>
        <a:ext cx="1175891" cy="2128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4C48D-6541-43EA-B598-12CD3369573C}">
      <dsp:nvSpPr>
        <dsp:cNvPr id="0" name=""/>
        <dsp:cNvSpPr/>
      </dsp:nvSpPr>
      <dsp:spPr>
        <a:xfrm>
          <a:off x="1220560" y="0"/>
          <a:ext cx="5068388" cy="316774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0B905-C9C1-4B1D-AAFF-8311AB7EE5A0}">
      <dsp:nvSpPr>
        <dsp:cNvPr id="0" name=""/>
        <dsp:cNvSpPr/>
      </dsp:nvSpPr>
      <dsp:spPr>
        <a:xfrm>
          <a:off x="1260904" y="2186376"/>
          <a:ext cx="131778" cy="131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3A167-B090-43D3-97C2-1CED4F88E7A9}">
      <dsp:nvSpPr>
        <dsp:cNvPr id="0" name=""/>
        <dsp:cNvSpPr/>
      </dsp:nvSpPr>
      <dsp:spPr>
        <a:xfrm>
          <a:off x="1326794" y="2252265"/>
          <a:ext cx="1180934" cy="915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2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Dif</a:t>
          </a:r>
          <a:r>
            <a:rPr lang="hr-HR" sz="1600" kern="1200" dirty="0" err="1" smtClean="0"/>
            <a:t>uzna</a:t>
          </a:r>
          <a:r>
            <a:rPr lang="lt-LT" sz="1600" kern="1200" dirty="0" smtClean="0"/>
            <a:t> </a:t>
          </a:r>
          <a:endParaRPr lang="lt-LT" sz="1600" kern="1200" dirty="0"/>
        </a:p>
      </dsp:txBody>
      <dsp:txXfrm>
        <a:off x="1326794" y="2252265"/>
        <a:ext cx="1180934" cy="915477"/>
      </dsp:txXfrm>
    </dsp:sp>
    <dsp:sp modelId="{DC2042FA-BB70-4373-A706-8F4457F6A2E0}">
      <dsp:nvSpPr>
        <dsp:cNvPr id="0" name=""/>
        <dsp:cNvSpPr/>
      </dsp:nvSpPr>
      <dsp:spPr>
        <a:xfrm>
          <a:off x="2424100" y="1325383"/>
          <a:ext cx="238214" cy="238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03C6E-E68E-45EA-9927-C8665E620D8D}">
      <dsp:nvSpPr>
        <dsp:cNvPr id="0" name=""/>
        <dsp:cNvSpPr/>
      </dsp:nvSpPr>
      <dsp:spPr>
        <a:xfrm>
          <a:off x="2543207" y="1444490"/>
          <a:ext cx="1216413" cy="1723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22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Regional</a:t>
          </a:r>
          <a:r>
            <a:rPr lang="hr-HR" sz="1600" kern="1200" dirty="0" smtClean="0"/>
            <a:t>na</a:t>
          </a:r>
          <a:endParaRPr lang="lt-LT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err="1" smtClean="0"/>
            <a:t>Klasterirana</a:t>
          </a:r>
          <a:endParaRPr lang="lt-LT" sz="1600" kern="1200" dirty="0"/>
        </a:p>
      </dsp:txBody>
      <dsp:txXfrm>
        <a:off x="2543207" y="1444490"/>
        <a:ext cx="1216413" cy="1723252"/>
      </dsp:txXfrm>
    </dsp:sp>
    <dsp:sp modelId="{FABBCEAD-F6DF-4420-AB53-B0D14486E89D}">
      <dsp:nvSpPr>
        <dsp:cNvPr id="0" name=""/>
        <dsp:cNvSpPr/>
      </dsp:nvSpPr>
      <dsp:spPr>
        <a:xfrm>
          <a:off x="3822975" y="801438"/>
          <a:ext cx="329445" cy="3294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0C4FF-E5B1-4E34-B30A-ECE3C04B763B}">
      <dsp:nvSpPr>
        <dsp:cNvPr id="0" name=""/>
        <dsp:cNvSpPr/>
      </dsp:nvSpPr>
      <dsp:spPr>
        <a:xfrm>
          <a:off x="3882636" y="966161"/>
          <a:ext cx="1426536" cy="220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6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Linear</a:t>
          </a:r>
          <a:r>
            <a:rPr lang="hr-HR" sz="1600" kern="1200" dirty="0" smtClean="0"/>
            <a:t>na</a:t>
          </a:r>
          <a:endParaRPr lang="lt-LT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Segmental</a:t>
          </a:r>
          <a:r>
            <a:rPr lang="hr-HR" sz="1600" kern="1200" dirty="0" smtClean="0"/>
            <a:t>na</a:t>
          </a:r>
          <a:r>
            <a:rPr lang="lt-LT" sz="1600" kern="1200" dirty="0" smtClean="0"/>
            <a:t> </a:t>
          </a:r>
          <a:endParaRPr lang="lt-LT" sz="1600" kern="1200" dirty="0"/>
        </a:p>
      </dsp:txBody>
      <dsp:txXfrm>
        <a:off x="3882636" y="966161"/>
        <a:ext cx="1426536" cy="2201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80A7B-5361-4A09-8E6A-D9D2D1754BFC}" type="datetimeFigureOut">
              <a:rPr lang="lt-LT" smtClean="0"/>
              <a:t>2017.02.09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D219C-BD9C-40F0-968E-D207AF64D30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3575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t-LT" altLang="lt-LT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50B3DD9-1FF8-4A9C-B7FD-476A6902D297}" type="slidenum">
              <a:rPr lang="en-US" altLang="lt-LT"/>
              <a:pPr eaLnBrk="1" hangingPunct="1"/>
              <a:t>23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36258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2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5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8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8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5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51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5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5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41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1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1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9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1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5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2/9/2017</a:t>
            </a:fld>
            <a:endParaRPr lang="en-US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7CDBB-0700-4D11-9113-C4BB70EC6EBA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8FD92-71CD-4B88-AB2D-8981EF11D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9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9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93" y="3341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Postotak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stanovništva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pregleda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prvi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 u probiru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t-LT" dirty="0"/>
          </a:p>
        </p:txBody>
      </p:sp>
      <p:sp>
        <p:nvSpPr>
          <p:cNvPr id="3" name="Rectangle 2"/>
          <p:cNvSpPr/>
          <p:nvPr/>
        </p:nvSpPr>
        <p:spPr>
          <a:xfrm>
            <a:off x="247973" y="1496420"/>
            <a:ext cx="4928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Prevalencija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raka 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dojke viša od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incidencije</a:t>
            </a:r>
            <a:endParaRPr lang="hr-H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PPV u prvoj godini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bira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bila je značajno niža nego u kasnijim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ciklusima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ist_bp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57" y="1341438"/>
            <a:ext cx="2786331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ist_bp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16" y="1341437"/>
            <a:ext cx="2786331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9088" y="622514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18166" y="622514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Veličina i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stadij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bolesti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rmAutofit fontScale="77500" lnSpcReduction="20000"/>
          </a:bodyPr>
          <a:lstStyle/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Najvažniji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čimbenici u procjeni PPV</a:t>
            </a:r>
          </a:p>
          <a:p>
            <a:pPr marL="0" indent="0">
              <a:buNone/>
            </a:pPr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Preživljavanj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od karcinoma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dojke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izravno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vezan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uz stadij karcinoma i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vrijeme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otkrivanja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Preživljavanje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godina</a:t>
            </a:r>
          </a:p>
          <a:p>
            <a:pPr lvl="1"/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Stadij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– &gt;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lt-L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hr-H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dij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II - &lt; 70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limfni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čvorovi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pozitivni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veličina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tumora</a:t>
            </a: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Veličina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primarnog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tumora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jedan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najvažnijih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prediktora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primarni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tumor - &lt;1 cm,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preživljavanje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ne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ovisi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prognostički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važnom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pokazatelju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histološkom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gradusu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L.Tabar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1992)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Postotak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žena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pozitivnim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limfnim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čvorovima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Raspodjela </a:t>
            </a:r>
            <a:r>
              <a:rPr lang="lt-LT" sz="1700" dirty="0">
                <a:latin typeface="Arial" panose="020B0604020202020204" pitchFamily="34" charset="0"/>
                <a:cs typeface="Arial" panose="020B0604020202020204" pitchFamily="34" charset="0"/>
              </a:rPr>
              <a:t>lezija po veličini i </a:t>
            </a:r>
            <a:r>
              <a:rPr lang="hr-H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određivanju stadija</a:t>
            </a:r>
            <a:endParaRPr lang="lt-LT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Morfološke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mamografske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značajke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 smtClean="0"/>
              <a:t>Za mase</a:t>
            </a:r>
            <a:endParaRPr lang="lt-LT" dirty="0" smtClean="0"/>
          </a:p>
          <a:p>
            <a:pPr lvl="1"/>
            <a:r>
              <a:rPr lang="hr-HR" dirty="0"/>
              <a:t>N</a:t>
            </a:r>
            <a:r>
              <a:rPr lang="lt-LT" dirty="0" smtClean="0"/>
              <a:t>epravilnog oblika</a:t>
            </a:r>
            <a:endParaRPr lang="lt-LT" dirty="0" smtClean="0"/>
          </a:p>
          <a:p>
            <a:pPr lvl="1"/>
            <a:r>
              <a:rPr lang="lt-LT" dirty="0" smtClean="0"/>
              <a:t>Spi</a:t>
            </a:r>
            <a:r>
              <a:rPr lang="hr-HR" dirty="0" smtClean="0"/>
              <a:t>k</a:t>
            </a:r>
            <a:r>
              <a:rPr lang="lt-LT" dirty="0" smtClean="0"/>
              <a:t>ul</a:t>
            </a:r>
            <a:r>
              <a:rPr lang="hr-HR" dirty="0" err="1" smtClean="0"/>
              <a:t>iranih</a:t>
            </a:r>
            <a:r>
              <a:rPr lang="lt-LT" dirty="0" smtClean="0"/>
              <a:t> margin</a:t>
            </a:r>
            <a:r>
              <a:rPr lang="hr-HR" dirty="0" smtClean="0"/>
              <a:t>a</a:t>
            </a:r>
            <a:endParaRPr lang="lt-LT" dirty="0" smtClean="0"/>
          </a:p>
          <a:p>
            <a:pPr lvl="1"/>
            <a:endParaRPr lang="lt-LT" dirty="0"/>
          </a:p>
          <a:p>
            <a:r>
              <a:rPr lang="hr-HR" dirty="0" smtClean="0"/>
              <a:t>Za kalcifikacije</a:t>
            </a:r>
            <a:endParaRPr lang="lt-LT" dirty="0" smtClean="0"/>
          </a:p>
          <a:p>
            <a:pPr lvl="1"/>
            <a:r>
              <a:rPr lang="lt-LT" dirty="0" smtClean="0"/>
              <a:t>Linear</a:t>
            </a:r>
            <a:r>
              <a:rPr lang="hr-HR" dirty="0" smtClean="0"/>
              <a:t>ne ili </a:t>
            </a:r>
            <a:r>
              <a:rPr lang="hr-HR" dirty="0" err="1" smtClean="0"/>
              <a:t>pleomorfne</a:t>
            </a:r>
            <a:r>
              <a:rPr lang="hr-HR" dirty="0" smtClean="0"/>
              <a:t> </a:t>
            </a:r>
          </a:p>
          <a:p>
            <a:pPr lvl="1"/>
            <a:r>
              <a:rPr lang="hr-HR" dirty="0" err="1" smtClean="0"/>
              <a:t>Segmentalna</a:t>
            </a:r>
            <a:r>
              <a:rPr lang="hr-HR" dirty="0" smtClean="0"/>
              <a:t> ili linearna distribucija</a:t>
            </a: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r>
              <a:rPr lang="lt-LT" dirty="0" smtClean="0"/>
              <a:t>Arhitekt</a:t>
            </a:r>
            <a:r>
              <a:rPr lang="hr-HR" dirty="0" err="1" smtClean="0"/>
              <a:t>uralna</a:t>
            </a:r>
            <a:r>
              <a:rPr lang="hr-HR" dirty="0" smtClean="0"/>
              <a:t> distorzija</a:t>
            </a:r>
            <a:endParaRPr lang="lt-LT" dirty="0"/>
          </a:p>
          <a:p>
            <a:r>
              <a:rPr lang="hr-HR" dirty="0"/>
              <a:t>A</a:t>
            </a:r>
            <a:r>
              <a:rPr lang="lt-LT" dirty="0" smtClean="0"/>
              <a:t>simetričn</a:t>
            </a:r>
            <a:r>
              <a:rPr lang="hr-HR" dirty="0" smtClean="0"/>
              <a:t>a</a:t>
            </a:r>
            <a:r>
              <a:rPr lang="lt-LT" dirty="0" smtClean="0"/>
              <a:t> </a:t>
            </a:r>
            <a:r>
              <a:rPr lang="lt-LT" dirty="0"/>
              <a:t>gustoća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267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Stopa intervalnih karcinoma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Usporedba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stope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intervalnih karcinoma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naznaku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uspjeh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pragova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korist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intervencije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iša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stopa intervalnih karcinoma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je probir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uspješ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ervalni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karcinomi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Karcinom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dijagnosticiran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dva probira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nije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vidljiv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mamogra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mima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prethodnog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ciklusa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Karcinom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dijagnosticiran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probira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tiran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kao negativan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beni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ili vjerojatno benigan u prethodnom probiru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ntervalinis_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24" y="2139043"/>
            <a:ext cx="5376952" cy="46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intervalinis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8" y="2139043"/>
            <a:ext cx="6174564" cy="463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6553200" y="159886"/>
            <a:ext cx="261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t-LT" altLang="lt-LT" sz="2000" i="1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:</a:t>
            </a:r>
            <a:endParaRPr lang="en-GB" altLang="lt-LT" sz="2000" i="1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Interval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rak</a:t>
            </a:r>
            <a:endParaRPr lang="lt-LT" dirty="0"/>
          </a:p>
        </p:txBody>
      </p:sp>
      <p:sp>
        <p:nvSpPr>
          <p:cNvPr id="3" name="TextBox 2"/>
          <p:cNvSpPr txBox="1"/>
          <p:nvPr/>
        </p:nvSpPr>
        <p:spPr>
          <a:xfrm>
            <a:off x="9552214" y="640453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</a:t>
            </a:r>
            <a:endParaRPr lang="lt-L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1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Postotak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duktalni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karcinom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endParaRPr lang="lt-L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Kontroverze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važnosti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duktalni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karcinom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hr-H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Preteča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invazivnog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dojke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Kod mnogih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DCIS,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invazivni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karcinom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nikada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neće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razviti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ikrokalcifikati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ajčešći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pokazatelj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DCIS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Preklapanje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morfoloških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karakteristika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kalcifikata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proizvedenih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kod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benignih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malignih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Lobularni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karcinom </a:t>
            </a:r>
            <a:r>
              <a:rPr lang="lt-LT" sz="2400" i="1" dirty="0"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uključuje u statistiku raka dojke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Poboljšanje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pozitivn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prediktivn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vrijednost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95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Smanjenje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broja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"lažn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uzbun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je od primarne važnosti u smanjenju psihičke traume za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žene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Sustavi izvješćivanja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pom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ažu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standar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iziranju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često zbunjujući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analiz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mamogra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- radiolozi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stavljaju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nalaze u jednu od pet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kategorija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Pragovi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za intervencije trebaju biti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definirani i treba ih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koristiti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dosljedno.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7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Kako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pozitivn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prediktivn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vrijednost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biti unaprijeđena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637"/>
            <a:ext cx="10515600" cy="4351338"/>
          </a:xfrm>
        </p:spPr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Iskustvo interpretatora: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Kako više radiologa stječe iskustvo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 ako oni prate svoje pacijente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uče iz nalaza biopsija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			-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razina točnosti će se poboljšati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Kako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pozitivna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prediktivna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vrijednost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unaprijeđena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Valja razviti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tehnike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kako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 se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smanjila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trauma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 troškovi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potreb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ni za određivanje prirode abnormalnosti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Digitalna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mamografija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sinteza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ABUS – Automated Breast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UltraSound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(Whole breast ultrasound tomography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7921" y="228600"/>
            <a:ext cx="8223840" cy="782002"/>
          </a:xfrm>
        </p:spPr>
        <p:txBody>
          <a:bodyPr vert="horz" lIns="82945" tIns="41473" rIns="82945" bIns="41473" rtlCol="0" anchor="ctr">
            <a:normAutofit fontScale="90000"/>
          </a:bodyPr>
          <a:lstStyle/>
          <a:p>
            <a:pPr>
              <a:defRPr/>
            </a:pPr>
            <a:r>
              <a:rPr lang="lt-LT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WOMEN‘S AGE AND BREAST DENSITY</a:t>
            </a:r>
            <a:r>
              <a:rPr lang="lt-LT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lt-LT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lt-LT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Mammography screening 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2007-2008</a:t>
            </a:r>
            <a:endParaRPr lang="lt-LT" sz="1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104721" y="2743200"/>
          <a:ext cx="8050240" cy="397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939" y="1010602"/>
            <a:ext cx="2719379" cy="1963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49" y="2164080"/>
            <a:ext cx="1331383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00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154955" y="646771"/>
            <a:ext cx="8825658" cy="4130611"/>
          </a:xfrm>
        </p:spPr>
        <p:txBody>
          <a:bodyPr>
            <a:normAutofit/>
          </a:bodyPr>
          <a:lstStyle/>
          <a:p>
            <a:r>
              <a:rPr lang="lt-LT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Pozitivna prediktivna vrijednost </a:t>
            </a:r>
            <a:r>
              <a:rPr lang="lt-LT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mamografij</a:t>
            </a:r>
            <a:r>
              <a:rPr lang="hr-H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4365812"/>
            <a:ext cx="9144000" cy="1039906"/>
          </a:xfrm>
        </p:spPr>
        <p:txBody>
          <a:bodyPr>
            <a:normAutofit fontScale="85000" lnSpcReduction="20000"/>
          </a:bodyPr>
          <a:lstStyle/>
          <a:p>
            <a:r>
              <a:rPr lang="lt-L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Ruta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Briediene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Ruta Grigiene,</a:t>
            </a:r>
          </a:p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Laima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Grinyte</a:t>
            </a:r>
            <a:r>
              <a:rPr lang="lt-L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Egle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Jonaitiene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24-28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aizdo rezultatas pagal u&amp;zcaron;klaus&amp;aogon; „projects funded by the eu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336746"/>
            <a:ext cx="1683586" cy="43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187" y="5777309"/>
            <a:ext cx="23336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4" y="1144588"/>
            <a:ext cx="3063875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1144588"/>
            <a:ext cx="282575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132846" y="276899"/>
            <a:ext cx="106034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hr-HR" altLang="lt-L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na mamografija u povećanju</a:t>
            </a:r>
            <a:r>
              <a:rPr lang="lt-LT" altLang="lt-L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PPV</a:t>
            </a:r>
            <a:r>
              <a:rPr lang="hr-HR" altLang="lt-LT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endParaRPr lang="en-US" altLang="lt-LT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9374188" y="6419851"/>
            <a:ext cx="1173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VU OI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Tomos</a:t>
            </a:r>
            <a:r>
              <a:rPr lang="hr-HR" altLang="lt-L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inteza</a:t>
            </a:r>
            <a:r>
              <a:rPr lang="hr-HR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u povećanju</a:t>
            </a:r>
            <a:r>
              <a:rPr lang="lt-LT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PPV</a:t>
            </a:r>
            <a:r>
              <a:rPr lang="hr-HR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endParaRPr lang="en-US" alt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Guste dojke</a:t>
            </a:r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Otkrivanje </a:t>
            </a:r>
            <a:r>
              <a:rPr lang="hr-HR" altLang="lt-L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arhitekturalne</a:t>
            </a:r>
            <a:r>
              <a:rPr lang="hr-HR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distorzije</a:t>
            </a:r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Definirana</a:t>
            </a:r>
            <a:r>
              <a:rPr lang="en-US" alt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t-LT" dirty="0">
                <a:latin typeface="Arial" panose="020B0604020202020204" pitchFamily="34" charset="0"/>
                <a:cs typeface="Arial" panose="020B0604020202020204" pitchFamily="34" charset="0"/>
              </a:rPr>
              <a:t>masa - </a:t>
            </a:r>
            <a:r>
              <a:rPr lang="en-US" altLang="lt-LT" dirty="0" err="1">
                <a:latin typeface="Arial" panose="020B0604020202020204" pitchFamily="34" charset="0"/>
                <a:cs typeface="Arial" panose="020B0604020202020204" pitchFamily="34" charset="0"/>
              </a:rPr>
              <a:t>margine</a:t>
            </a:r>
            <a:r>
              <a:rPr lang="en-US" altLang="lt-L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t-LT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altLang="lt-L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t-LT" dirty="0" err="1">
                <a:latin typeface="Arial" panose="020B0604020202020204" pitchFamily="34" charset="0"/>
                <a:cs typeface="Arial" panose="020B0604020202020204" pitchFamily="34" charset="0"/>
              </a:rPr>
              <a:t>evaluaciju</a:t>
            </a:r>
            <a:endParaRPr lang="en-US" alt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"/>
            <a:ext cx="80772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398839"/>
            <a:ext cx="80645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27264" y="6084889"/>
            <a:ext cx="546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Poplack SP,  </a:t>
            </a:r>
            <a:r>
              <a:rPr lang="de-DE" altLang="lt-LT" sz="1400" i="1">
                <a:solidFill>
                  <a:srgbClr val="00B0F0"/>
                </a:solidFill>
              </a:rPr>
              <a:t>AJR Am J Roentgenol. 2007 Sep;189(3):614-5</a:t>
            </a:r>
            <a:r>
              <a:rPr lang="lt-LT" altLang="lt-LT" sz="1400" i="1">
                <a:solidFill>
                  <a:srgbClr val="00B0F0"/>
                </a:solidFill>
              </a:rPr>
              <a:t>, </a:t>
            </a:r>
            <a:r>
              <a:rPr lang="de-DE" altLang="lt-LT" sz="1400" i="1">
                <a:solidFill>
                  <a:srgbClr val="00B0F0"/>
                </a:solidFill>
              </a:rPr>
              <a:t> 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5189" y="5715000"/>
            <a:ext cx="811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800">
                <a:solidFill>
                  <a:srgbClr val="FFC000"/>
                </a:solidFill>
              </a:rPr>
              <a:t>The dose of 1 view TS -  equal to the dose of 1-2 view Digital mamography , 2-4 mGy</a:t>
            </a:r>
            <a:endParaRPr lang="en-US" altLang="lt-LT" sz="1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1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598489"/>
            <a:ext cx="3208337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07_Tomosynthesis_301_2008-11-25_RCC_1.2.840.113681.177510401.1225357296.2644.23_037 - Copy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8489"/>
            <a:ext cx="32766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17738"/>
            <a:ext cx="23844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18101" y="777875"/>
            <a:ext cx="1292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>
                <a:solidFill>
                  <a:srgbClr val="FFC000"/>
                </a:solidFill>
              </a:rPr>
              <a:t>SLICE 35/71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5425" y="2640013"/>
            <a:ext cx="1104900" cy="8001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2000251" y="6318250"/>
            <a:ext cx="1978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Mammogram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95913" y="6264275"/>
            <a:ext cx="2030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Tomosynthesis</a:t>
            </a:r>
          </a:p>
        </p:txBody>
      </p:sp>
    </p:spTree>
    <p:extLst>
      <p:ext uri="{BB962C8B-B14F-4D97-AF65-F5344CB8AC3E}">
        <p14:creationId xmlns:p14="http://schemas.microsoft.com/office/powerpoint/2010/main" val="42571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5" descr="07_Tomosynthesis_617_2009-11-25_LCC_1.2.840.113681.3232262309.1238495187.2548.1211 - Cop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619125"/>
            <a:ext cx="4251325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07_Tomosynthesis_617_2009-11-25_LCC_1.2.840.113681.3232262309.1238495187.2548.989_03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619125"/>
            <a:ext cx="319405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4" y="3962401"/>
            <a:ext cx="28860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46675" y="4103688"/>
            <a:ext cx="1104900" cy="8001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1" y="835025"/>
            <a:ext cx="1292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>
                <a:solidFill>
                  <a:srgbClr val="FFC000"/>
                </a:solidFill>
              </a:rPr>
              <a:t>SLICE 33/73</a:t>
            </a: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2000251" y="6149975"/>
            <a:ext cx="1978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Mammogram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94238" y="6149975"/>
            <a:ext cx="2030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Tomosynthesis</a:t>
            </a:r>
          </a:p>
        </p:txBody>
      </p:sp>
    </p:spTree>
    <p:extLst>
      <p:ext uri="{BB962C8B-B14F-4D97-AF65-F5344CB8AC3E}">
        <p14:creationId xmlns:p14="http://schemas.microsoft.com/office/powerpoint/2010/main" val="5048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708025"/>
            <a:ext cx="3117850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07_Tomosynthesis_102_2008-11-25_RCC_1.2.840.113681.1.0.1.3510457485.1195078118.4032.19_05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1" y="708025"/>
            <a:ext cx="2771775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22926" y="868364"/>
            <a:ext cx="1292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>
                <a:solidFill>
                  <a:srgbClr val="FFC000"/>
                </a:solidFill>
              </a:rPr>
              <a:t>SLICE 52/72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9" y="2560639"/>
            <a:ext cx="265588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50013" y="3006725"/>
            <a:ext cx="1103312" cy="8001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000251" y="6149975"/>
            <a:ext cx="1978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Mammogram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81551" y="6149975"/>
            <a:ext cx="2030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t-LT" sz="1600" i="1">
                <a:solidFill>
                  <a:srgbClr val="00B0F0"/>
                </a:solidFill>
              </a:rPr>
              <a:t>Selenia Tomosynthesis</a:t>
            </a:r>
          </a:p>
        </p:txBody>
      </p:sp>
    </p:spTree>
    <p:extLst>
      <p:ext uri="{BB962C8B-B14F-4D97-AF65-F5344CB8AC3E}">
        <p14:creationId xmlns:p14="http://schemas.microsoft.com/office/powerpoint/2010/main" val="30213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darin_ba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7664"/>
            <a:ext cx="44831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darin_balc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368300"/>
            <a:ext cx="4462463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darin_bal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9" y="3994150"/>
            <a:ext cx="374332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637463" y="6188075"/>
            <a:ext cx="766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600"/>
              <a:t>10 mm</a:t>
            </a:r>
            <a:endParaRPr lang="lt-LT" altLang="lt-LT" sz="1600"/>
          </a:p>
        </p:txBody>
      </p:sp>
      <p:sp>
        <p:nvSpPr>
          <p:cNvPr id="2" name="Rectangle 1"/>
          <p:cNvSpPr/>
          <p:nvPr/>
        </p:nvSpPr>
        <p:spPr>
          <a:xfrm>
            <a:off x="2922589" y="2178051"/>
            <a:ext cx="631825" cy="5254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37464" y="2133601"/>
            <a:ext cx="631825" cy="5699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>
              <a:solidFill>
                <a:srgbClr val="FFC000"/>
              </a:solidFill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9075739" y="6388101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LUHSH KC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93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darin_stas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55" y="1181100"/>
            <a:ext cx="36385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darin_sta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05" y="1181100"/>
            <a:ext cx="4503738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darin_s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6" y="4513264"/>
            <a:ext cx="256857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6415088" y="6381750"/>
            <a:ext cx="766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600"/>
              <a:t>13 mm</a:t>
            </a:r>
            <a:endParaRPr lang="lt-LT" altLang="lt-LT" sz="1600"/>
          </a:p>
        </p:txBody>
      </p:sp>
      <p:sp>
        <p:nvSpPr>
          <p:cNvPr id="8" name="Rectangle 7"/>
          <p:cNvSpPr/>
          <p:nvPr/>
        </p:nvSpPr>
        <p:spPr>
          <a:xfrm>
            <a:off x="4637088" y="3813176"/>
            <a:ext cx="671512" cy="538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/>
          </a:p>
        </p:txBody>
      </p:sp>
      <p:sp>
        <p:nvSpPr>
          <p:cNvPr id="9" name="Rectangle 8"/>
          <p:cNvSpPr/>
          <p:nvPr/>
        </p:nvSpPr>
        <p:spPr>
          <a:xfrm>
            <a:off x="8664576" y="3536951"/>
            <a:ext cx="671513" cy="538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/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9204326" y="6550026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i="1">
                <a:solidFill>
                  <a:srgbClr val="00B0F0"/>
                </a:solidFill>
              </a:rPr>
              <a:t>LUHSH KC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560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Defo_j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25539"/>
            <a:ext cx="4649787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Defo_jur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125538"/>
            <a:ext cx="4470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1981200" y="369888"/>
            <a:ext cx="834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lt-LT" altLang="lt-LT" sz="1600" dirty="0" smtClean="0"/>
              <a:t>6</a:t>
            </a:r>
            <a:r>
              <a:rPr lang="hr-HR" altLang="lt-LT" sz="1600" dirty="0" smtClean="0"/>
              <a:t>8-godišnja pacijentica</a:t>
            </a:r>
            <a:r>
              <a:rPr lang="lt-LT" altLang="lt-LT" sz="1600" dirty="0" smtClean="0"/>
              <a:t>. </a:t>
            </a:r>
            <a:r>
              <a:rPr lang="hr-HR" altLang="lt-LT" sz="1600" dirty="0" smtClean="0"/>
              <a:t>Od </a:t>
            </a:r>
            <a:r>
              <a:rPr lang="en-US" altLang="lt-LT" sz="1600" dirty="0" smtClean="0"/>
              <a:t>2003</a:t>
            </a:r>
            <a:r>
              <a:rPr lang="lt-LT" altLang="lt-LT" sz="1600" dirty="0" smtClean="0"/>
              <a:t> </a:t>
            </a:r>
            <a:r>
              <a:rPr lang="hr-HR" altLang="lt-LT" sz="1600" dirty="0" smtClean="0"/>
              <a:t>godišnju UZ dojke </a:t>
            </a:r>
            <a:r>
              <a:rPr lang="lt-LT" altLang="lt-LT" sz="1600" dirty="0" smtClean="0"/>
              <a:t>– normal</a:t>
            </a:r>
            <a:r>
              <a:rPr lang="hr-HR" altLang="lt-LT" sz="1600" dirty="0" err="1" smtClean="0"/>
              <a:t>an</a:t>
            </a:r>
            <a:r>
              <a:rPr lang="lt-LT" altLang="lt-LT" sz="1600" dirty="0" smtClean="0"/>
              <a:t>. </a:t>
            </a:r>
            <a:r>
              <a:rPr lang="lt-LT" altLang="lt-LT" sz="1600" dirty="0"/>
              <a:t>2009 </a:t>
            </a:r>
            <a:r>
              <a:rPr lang="lt-LT" altLang="lt-LT" sz="1600" dirty="0" smtClean="0"/>
              <a:t>–</a:t>
            </a:r>
            <a:r>
              <a:rPr lang="en-US" altLang="lt-LT" sz="1600" dirty="0" smtClean="0"/>
              <a:t> </a:t>
            </a:r>
            <a:r>
              <a:rPr lang="hr-HR" altLang="lt-LT" sz="1600" dirty="0" err="1" smtClean="0"/>
              <a:t>retrakcija</a:t>
            </a:r>
            <a:r>
              <a:rPr lang="hr-HR" altLang="lt-LT" sz="1600" dirty="0" smtClean="0"/>
              <a:t> desne bradavice</a:t>
            </a:r>
            <a:r>
              <a:rPr lang="lt-LT" altLang="lt-LT" sz="1600" dirty="0" smtClean="0"/>
              <a:t>.</a:t>
            </a:r>
            <a:endParaRPr lang="lt-LT" altLang="lt-LT" sz="1600" dirty="0"/>
          </a:p>
          <a:p>
            <a:pPr eaLnBrk="1" hangingPunct="1"/>
            <a:r>
              <a:rPr lang="hr-HR" altLang="lt-LT" sz="1600" dirty="0" smtClean="0"/>
              <a:t>Prvi </a:t>
            </a:r>
            <a:r>
              <a:rPr lang="hr-HR" altLang="lt-LT" sz="1600" dirty="0" err="1" smtClean="0"/>
              <a:t>mamografski</a:t>
            </a:r>
            <a:r>
              <a:rPr lang="hr-HR" altLang="lt-LT" sz="1600" dirty="0" smtClean="0"/>
              <a:t> pregled</a:t>
            </a:r>
            <a:r>
              <a:rPr lang="en-US" altLang="lt-LT" sz="1600" dirty="0" smtClean="0"/>
              <a:t>:</a:t>
            </a:r>
            <a:endParaRPr lang="en-US" altLang="lt-LT" sz="1600" dirty="0"/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8053389" y="5807075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lt-LT" i="1"/>
              <a:t>Ca lobulare infiltrativum</a:t>
            </a:r>
            <a:endParaRPr lang="lt-LT" altLang="lt-LT" i="1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9043989" y="6484939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lt-LT" altLang="lt-LT" sz="1400" i="1">
                <a:solidFill>
                  <a:srgbClr val="00B0F0"/>
                </a:solidFill>
              </a:rPr>
              <a:t>LUHSH KC archive</a:t>
            </a:r>
            <a:endParaRPr lang="en-US" altLang="lt-LT" sz="1400" i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6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252" y="274636"/>
            <a:ext cx="10515600" cy="1325563"/>
          </a:xfrm>
        </p:spPr>
        <p:txBody>
          <a:bodyPr/>
          <a:lstStyle/>
          <a:p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ABUS -A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utomated</a:t>
            </a:r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reast</a:t>
            </a:r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ltra</a:t>
            </a:r>
            <a:r>
              <a:rPr lang="lt-LT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lt-L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ound</a:t>
            </a:r>
            <a:endParaRPr lang="lt-LT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77" y="1600200"/>
            <a:ext cx="3952875" cy="39624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600200"/>
            <a:ext cx="39243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1" y="5562601"/>
            <a:ext cx="2647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Konveksna površina</a:t>
            </a:r>
            <a:endParaRPr lang="lt-LT" sz="2400" dirty="0"/>
          </a:p>
          <a:p>
            <a:r>
              <a:rPr lang="lt-LT" sz="2400" dirty="0"/>
              <a:t>3 </a:t>
            </a:r>
            <a:r>
              <a:rPr lang="hr-HR" sz="2400" dirty="0" smtClean="0"/>
              <a:t>projekcije</a:t>
            </a:r>
            <a:endParaRPr lang="lt-LT" sz="2400" dirty="0"/>
          </a:p>
          <a:p>
            <a:r>
              <a:rPr lang="hr-HR" sz="2400" dirty="0" smtClean="0"/>
              <a:t>Vrijeme </a:t>
            </a:r>
            <a:r>
              <a:rPr lang="lt-LT" sz="2400" dirty="0" smtClean="0"/>
              <a:t> </a:t>
            </a:r>
            <a:r>
              <a:rPr lang="lt-LT" sz="2400" dirty="0"/>
              <a:t>– 15 min</a:t>
            </a:r>
          </a:p>
        </p:txBody>
      </p:sp>
    </p:spTree>
    <p:extLst>
      <p:ext uri="{BB962C8B-B14F-4D97-AF65-F5344CB8AC3E}">
        <p14:creationId xmlns:p14="http://schemas.microsoft.com/office/powerpoint/2010/main" val="408902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Mamogra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fija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prilično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osjetljiv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otkrivanj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raka</a:t>
            </a: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ije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uvijek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toč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u razlikovanju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benignih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malignih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Pozitivna prediktivna vrijednost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mamogra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fije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kreće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u širokom rasponu ovisno o zemlji,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gustoć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dojki,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dobi žene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populacij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probira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Preporuka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biopsij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dojke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koja upućuje na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mogućnost rak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dojke uzrokuje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snažnu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anksioznost kod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pacijen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tica</a:t>
            </a:r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208" y="566655"/>
            <a:ext cx="7449403" cy="524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57400" y="46482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lt-LT" altLang="lt-LT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1459" y="665406"/>
            <a:ext cx="424109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Ne ovisi o operatoru</a:t>
            </a:r>
            <a:endParaRPr 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J</a:t>
            </a:r>
            <a:r>
              <a:rPr lang="lt-LT" sz="2400" dirty="0" smtClean="0"/>
              <a:t>ednostavna </a:t>
            </a:r>
            <a:r>
              <a:rPr lang="lt-LT" sz="2400" dirty="0"/>
              <a:t>izvedba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Očitavanje</a:t>
            </a:r>
            <a:endParaRPr lang="lt-LT" sz="2400" dirty="0"/>
          </a:p>
          <a:p>
            <a:r>
              <a:rPr lang="lt-LT" sz="2400" dirty="0"/>
              <a:t>    </a:t>
            </a:r>
            <a:r>
              <a:rPr lang="lt-LT" sz="2400" dirty="0" smtClean="0"/>
              <a:t>	3 </a:t>
            </a:r>
            <a:r>
              <a:rPr lang="lt-LT" sz="2400" dirty="0"/>
              <a:t>min – </a:t>
            </a:r>
            <a:r>
              <a:rPr lang="lt-LT" sz="2400" dirty="0" smtClean="0"/>
              <a:t>normal</a:t>
            </a:r>
            <a:r>
              <a:rPr lang="hr-HR" sz="2400" dirty="0" smtClean="0"/>
              <a:t>no</a:t>
            </a:r>
            <a:endParaRPr lang="lt-LT" sz="2400" dirty="0"/>
          </a:p>
          <a:p>
            <a:r>
              <a:rPr lang="lt-LT" sz="2400" dirty="0"/>
              <a:t>   </a:t>
            </a:r>
            <a:r>
              <a:rPr lang="lt-LT" sz="2400" dirty="0" smtClean="0"/>
              <a:t>	5 </a:t>
            </a:r>
            <a:r>
              <a:rPr lang="lt-LT" sz="2400" dirty="0"/>
              <a:t>min – </a:t>
            </a:r>
            <a:r>
              <a:rPr lang="lt-LT" sz="2400" dirty="0" smtClean="0"/>
              <a:t>abnormal</a:t>
            </a:r>
            <a:r>
              <a:rPr lang="hr-HR" sz="2400" dirty="0" smtClean="0"/>
              <a:t>no</a:t>
            </a:r>
            <a:endParaRPr lang="lt-LT" sz="2400" dirty="0"/>
          </a:p>
          <a:p>
            <a:r>
              <a:rPr lang="lt-LT" sz="2400" dirty="0"/>
              <a:t>   </a:t>
            </a:r>
            <a:r>
              <a:rPr lang="lt-LT" sz="2400" dirty="0" smtClean="0"/>
              <a:t>	10 </a:t>
            </a:r>
            <a:r>
              <a:rPr lang="lt-LT" sz="2400" dirty="0"/>
              <a:t>min </a:t>
            </a:r>
            <a:r>
              <a:rPr lang="lt-LT" sz="2400" dirty="0" smtClean="0"/>
              <a:t>– </a:t>
            </a:r>
            <a:r>
              <a:rPr lang="hr-HR" sz="2400" dirty="0" smtClean="0"/>
              <a:t>s izvješćivanjem</a:t>
            </a:r>
            <a:endParaRPr lang="lt-LT" sz="2400" dirty="0"/>
          </a:p>
          <a:p>
            <a:endParaRPr 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400" dirty="0"/>
              <a:t>Veliki detektor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altLang="lt-L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lt-LT" sz="2400" dirty="0" smtClean="0"/>
              <a:t>Evaluacija</a:t>
            </a:r>
            <a:endParaRPr lang="lt-LT" altLang="lt-LT" sz="24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lt-LT" altLang="lt-LT" sz="2400" dirty="0"/>
              <a:t>objektivnija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lt-LT" altLang="lt-LT" sz="2400" dirty="0"/>
              <a:t>veća osjetljivost 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lt-LT" altLang="lt-LT" sz="2400" dirty="0"/>
              <a:t>specifičnost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2400" dirty="0"/>
          </a:p>
          <a:p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9073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13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Morfološk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razlik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benignih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malignih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lezija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 smtClean="0"/>
              <a:t>Mas</a:t>
            </a:r>
            <a:r>
              <a:rPr lang="hr-HR" dirty="0" smtClean="0"/>
              <a:t>a</a:t>
            </a:r>
            <a:r>
              <a:rPr lang="lt-LT" dirty="0" smtClean="0"/>
              <a:t> </a:t>
            </a:r>
            <a:endParaRPr lang="lt-LT" dirty="0" smtClean="0"/>
          </a:p>
          <a:p>
            <a:pPr lvl="1"/>
            <a:r>
              <a:rPr lang="hr-HR" dirty="0" smtClean="0"/>
              <a:t>Nepravilni oblik</a:t>
            </a:r>
            <a:endParaRPr lang="lt-LT" dirty="0" smtClean="0"/>
          </a:p>
          <a:p>
            <a:pPr lvl="1"/>
            <a:r>
              <a:rPr lang="lt-LT" dirty="0" smtClean="0"/>
              <a:t>Spi</a:t>
            </a:r>
            <a:r>
              <a:rPr lang="hr-HR" dirty="0" err="1" smtClean="0"/>
              <a:t>kulirane</a:t>
            </a:r>
            <a:r>
              <a:rPr lang="hr-HR" dirty="0" smtClean="0"/>
              <a:t> margine</a:t>
            </a:r>
            <a:endParaRPr lang="lt-LT" dirty="0"/>
          </a:p>
          <a:p>
            <a:r>
              <a:rPr lang="hr-HR" dirty="0" smtClean="0"/>
              <a:t>Morfologija kalcifikata</a:t>
            </a:r>
            <a:endParaRPr lang="lt-LT" dirty="0" smtClean="0"/>
          </a:p>
          <a:p>
            <a:pPr lvl="1"/>
            <a:r>
              <a:rPr lang="lt-LT" dirty="0" smtClean="0"/>
              <a:t>Linear</a:t>
            </a:r>
            <a:r>
              <a:rPr lang="hr-HR" dirty="0" smtClean="0"/>
              <a:t>na</a:t>
            </a:r>
            <a:endParaRPr lang="lt-LT" dirty="0" smtClean="0"/>
          </a:p>
          <a:p>
            <a:pPr lvl="1"/>
            <a:r>
              <a:rPr lang="lt-LT" dirty="0" smtClean="0"/>
              <a:t>Pleomor</a:t>
            </a:r>
            <a:r>
              <a:rPr lang="hr-HR" dirty="0" err="1" smtClean="0"/>
              <a:t>fna</a:t>
            </a:r>
            <a:endParaRPr lang="lt-LT" dirty="0" smtClean="0"/>
          </a:p>
          <a:p>
            <a:r>
              <a:rPr lang="hr-HR" dirty="0" smtClean="0"/>
              <a:t>Distribucija kalcifikata</a:t>
            </a:r>
            <a:endParaRPr lang="lt-LT" dirty="0" smtClean="0"/>
          </a:p>
          <a:p>
            <a:pPr lvl="1"/>
            <a:r>
              <a:rPr lang="lt-LT" dirty="0" smtClean="0"/>
              <a:t>Linear</a:t>
            </a:r>
            <a:r>
              <a:rPr lang="hr-HR" dirty="0" smtClean="0"/>
              <a:t>na</a:t>
            </a:r>
            <a:endParaRPr lang="lt-LT" dirty="0" smtClean="0"/>
          </a:p>
          <a:p>
            <a:pPr lvl="1"/>
            <a:r>
              <a:rPr lang="lt-LT" dirty="0" smtClean="0"/>
              <a:t>Segmental</a:t>
            </a:r>
            <a:r>
              <a:rPr lang="hr-HR" dirty="0" smtClean="0"/>
              <a:t>na</a:t>
            </a:r>
            <a:endParaRPr lang="lt-LT" dirty="0" smtClean="0"/>
          </a:p>
          <a:p>
            <a:r>
              <a:rPr lang="lt-LT" dirty="0" smtClean="0"/>
              <a:t> </a:t>
            </a:r>
            <a:r>
              <a:rPr lang="lt-LT" dirty="0" smtClean="0"/>
              <a:t>Ar</a:t>
            </a:r>
            <a:r>
              <a:rPr lang="hr-HR" dirty="0" err="1" smtClean="0"/>
              <a:t>hitekturalna</a:t>
            </a:r>
            <a:r>
              <a:rPr lang="hr-HR" dirty="0" smtClean="0"/>
              <a:t> distorzija</a:t>
            </a:r>
            <a:endParaRPr lang="lt-LT" dirty="0" smtClean="0"/>
          </a:p>
          <a:p>
            <a:pPr lvl="1"/>
            <a:r>
              <a:rPr lang="hr-HR" dirty="0" smtClean="0"/>
              <a:t>Nepravilna </a:t>
            </a:r>
            <a:endParaRPr lang="lt-LT" dirty="0" smtClean="0"/>
          </a:p>
          <a:p>
            <a:pPr lvl="1"/>
            <a:r>
              <a:rPr lang="lt-LT" dirty="0" smtClean="0"/>
              <a:t>Radi</a:t>
            </a:r>
            <a:r>
              <a:rPr lang="hr-HR" dirty="0" smtClean="0"/>
              <a:t>jalna</a:t>
            </a:r>
            <a:endParaRPr lang="lt-LT" dirty="0" smtClean="0"/>
          </a:p>
          <a:p>
            <a:r>
              <a:rPr lang="hr-HR" dirty="0" smtClean="0"/>
              <a:t>Asimetrična gustoća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2829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42" y="276471"/>
            <a:ext cx="6166059" cy="5632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542" y="6163318"/>
            <a:ext cx="694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CK Bent, LW Bassett,</a:t>
            </a:r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CJ D’Orsi, JW Sayre. </a:t>
            </a:r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The Positive Predictive Value</a:t>
            </a:r>
          </a:p>
          <a:p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of BI-RADS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Microcalcification Descriptors </a:t>
            </a:r>
            <a:r>
              <a:rPr lang="lt-LT" sz="1400" i="1" dirty="0">
                <a:latin typeface="Arial" panose="020B0604020202020204" pitchFamily="34" charset="0"/>
                <a:cs typeface="Arial" panose="020B0604020202020204" pitchFamily="34" charset="0"/>
              </a:rPr>
              <a:t>and Final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Assessment Categories, 2009</a:t>
            </a:r>
            <a:endParaRPr lang="lt-L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96433756"/>
              </p:ext>
            </p:extLst>
          </p:nvPr>
        </p:nvGraphicFramePr>
        <p:xfrm>
          <a:off x="6741993" y="771343"/>
          <a:ext cx="4899546" cy="348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30601" y="509833"/>
            <a:ext cx="233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t-L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mikrokalcifikata</a:t>
            </a:r>
            <a:endParaRPr lang="lt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03744096"/>
              </p:ext>
            </p:extLst>
          </p:nvPr>
        </p:nvGraphicFramePr>
        <p:xfrm>
          <a:off x="5763987" y="3690257"/>
          <a:ext cx="6302828" cy="3167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30601" y="3912367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Distribucija 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mikrokalcifikata</a:t>
            </a:r>
            <a:endParaRPr lang="lt-L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83717" y="14161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MALIGNITET</a:t>
            </a:r>
            <a:endParaRPr lang="lt-L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Zaključci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dijagnosticiranih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karcinoma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biopsiji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treba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maksimiziran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 bi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trebalo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činiti po cijenu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povećan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lažno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negativnih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nalaza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Poboljšano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razumijevanje morfoloških razlika između benignih i malignih 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lezij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Mogu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ćnost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gledanja 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prethodn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mamogra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Što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je odgovarajuća pozitivna prediktivna vrijednost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9524"/>
            <a:ext cx="10515600" cy="4351338"/>
          </a:xfrm>
        </p:spPr>
        <p:txBody>
          <a:bodyPr>
            <a:normAutofit/>
          </a:bodyPr>
          <a:lstStyle/>
          <a:p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Otkriva se veći broj karcinoma, ali je ujedno povećan broj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lažno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pozitivnih interpretacija</a:t>
            </a: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Broj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karcinoma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će biti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maksi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miziran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ako se provodi biopsija za sve što nije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sasvim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normalno.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Međutim, broj žena koje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prolaze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kroz nepotrebne biopsije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vjerojatno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bio neprihvatljiv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Čimbenici koji utječu na pozitivnu prediktivnu vrijednost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Osjetljivost</a:t>
            </a:r>
            <a:endParaRPr lang="lt-LT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Broj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slučajeva raka otkrivenih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mamografijom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prav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broj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karcinoma u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probirnoj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populaciji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900" dirty="0">
                <a:latin typeface="Arial" panose="020B0604020202020204" pitchFamily="34" charset="0"/>
                <a:cs typeface="Arial" panose="020B0604020202020204" pitchFamily="34" charset="0"/>
              </a:rPr>
              <a:t>Specifičnost</a:t>
            </a:r>
          </a:p>
          <a:p>
            <a:pPr marL="0" indent="0">
              <a:buNone/>
            </a:pP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Broj žena u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robirnoj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populacij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koj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nemaju Ca dojke čiji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mamogrami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interpretirani kao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negativ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broj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žena koje zaista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maju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dojke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t-LT" sz="2400" i="1" dirty="0">
                <a:latin typeface="Arial" panose="020B0604020202020204" pitchFamily="34" charset="0"/>
                <a:cs typeface="Arial" panose="020B0604020202020204" pitchFamily="34" charset="0"/>
              </a:rPr>
              <a:t>Može zavarati, ovisno o tome kako se mjeri "pravi" broj slučajeva karcinoma u populaciji, a kako se određuju </a:t>
            </a:r>
            <a:r>
              <a:rPr lang="lt-L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lt-LT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aista</a:t>
            </a:r>
            <a:r>
              <a:rPr lang="lt-LT" sz="2400" i="1" dirty="0">
                <a:latin typeface="Arial" panose="020B0604020202020204" pitchFamily="34" charset="0"/>
                <a:cs typeface="Arial" panose="020B0604020202020204" pitchFamily="34" charset="0"/>
              </a:rPr>
              <a:t>" negativne </a:t>
            </a:r>
            <a:r>
              <a:rPr lang="hr-H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žene</a:t>
            </a:r>
            <a:endParaRPr lang="lt-L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Čimbenici koji utječu na pozitivnu prediktivnu vrijednost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98581"/>
            <a:ext cx="10515600" cy="4351338"/>
          </a:xfrm>
        </p:spPr>
        <p:txBody>
          <a:bodyPr>
            <a:normAutofit/>
          </a:bodyPr>
          <a:lstStyle/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Broj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karcinoma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koji se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očekuje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u određenoj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probirnoj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populacij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Prijašnja vjerojatnost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Postotak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stanovništva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pregledavan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prvi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probiru</a:t>
            </a:r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revalencija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raka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dojke viša od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incidencije</a:t>
            </a:r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PPV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prvoj godini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robira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bila značajno 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niža nego u kasnijim 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ciklusima</a:t>
            </a:r>
            <a:endParaRPr lang="lt-L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lt-L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Veličina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, histološki tip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gradus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 stadij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zahvaćeni limfni čvorovi)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Koji se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arcinomi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broje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kao interval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lezij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Postotak DCIS</a:t>
            </a: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vobitna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vjerojatnost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karcinoma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Incidencija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raka dojke raste s dobi</a:t>
            </a: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Očekivana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godišnja incidencija:</a:t>
            </a:r>
          </a:p>
          <a:p>
            <a:pPr lvl="2"/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Žene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40-49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- 1: 1000</a:t>
            </a:r>
          </a:p>
          <a:p>
            <a:pPr lvl="3"/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Žene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60-70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- 3: 1000</a:t>
            </a:r>
          </a:p>
          <a:p>
            <a:pPr lvl="3"/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Broja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žena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veći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rizik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lt-L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>
                <a:latin typeface="Arial" panose="020B0604020202020204" pitchFamily="34" charset="0"/>
                <a:cs typeface="Arial" panose="020B0604020202020204" pitchFamily="34" charset="0"/>
              </a:rPr>
              <a:t>iz drugih razloga</a:t>
            </a:r>
          </a:p>
          <a:p>
            <a:endParaRPr lang="lt-L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Obiteljska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anamneza raka dojke</a:t>
            </a:r>
          </a:p>
          <a:p>
            <a:pPr lvl="2"/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BRCA1, BRCA2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nosioci</a:t>
            </a:r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Gustoća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dojki smanjuje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s dobi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Gustoća dojki u mamografiji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PHT_B0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54" y="1466449"/>
            <a:ext cx="2961335" cy="268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HT_B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2" y="1466449"/>
            <a:ext cx="2846919" cy="25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HT_A1"/>
          <p:cNvPicPr>
            <a:picLocks noChangeAspect="1" noChangeArrowheads="1"/>
          </p:cNvPicPr>
          <p:nvPr/>
        </p:nvPicPr>
        <p:blipFill>
          <a:blip r:embed="rId4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54" y="4212957"/>
            <a:ext cx="2961335" cy="25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nsity-sin-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2" y="4212957"/>
            <a:ext cx="2840441" cy="25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5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807203" y="179145"/>
            <a:ext cx="10515600" cy="1325563"/>
          </a:xfrm>
        </p:spPr>
        <p:txBody>
          <a:bodyPr/>
          <a:lstStyle/>
          <a:p>
            <a:r>
              <a:rPr lang="lt-LT" sz="3600" dirty="0">
                <a:latin typeface="Arial" panose="020B0604020202020204" pitchFamily="34" charset="0"/>
                <a:cs typeface="Arial" panose="020B0604020202020204" pitchFamily="34" charset="0"/>
              </a:rPr>
              <a:t>Gustoća dojki u mamografiji</a:t>
            </a:r>
            <a:endParaRPr lang="en-US" altLang="lt-LT" sz="3600" dirty="0">
              <a:solidFill>
                <a:srgbClr val="FFC000"/>
              </a:solidFill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981201" y="1273176"/>
          <a:ext cx="2536825" cy="495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Bitmap Image" r:id="rId3" imgW="7354327" imgH="15580952" progId="Paint.Picture">
                  <p:embed/>
                </p:oleObj>
              </mc:Choice>
              <mc:Fallback>
                <p:oleObj name="Bitmap Image" r:id="rId3" imgW="7354327" imgH="15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273176"/>
                        <a:ext cx="2536825" cy="495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1273176"/>
            <a:ext cx="3573462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04drw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6" y="3924300"/>
            <a:ext cx="17510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04drw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3924300"/>
            <a:ext cx="16573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981200" y="5859464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800">
                <a:solidFill>
                  <a:srgbClr val="FFC000"/>
                </a:solidFill>
              </a:rPr>
              <a:t>Sensitivity - 65 – 60 %</a:t>
            </a:r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7758113" y="5859464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800">
                <a:solidFill>
                  <a:srgbClr val="FFC000"/>
                </a:solidFill>
              </a:rPr>
              <a:t>Sensitivity - 85 – 88 %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2019301" y="6229350"/>
            <a:ext cx="188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800"/>
              <a:t> </a:t>
            </a:r>
            <a:r>
              <a:rPr lang="en-US" altLang="lt-LT" sz="1400" i="1">
                <a:solidFill>
                  <a:srgbClr val="00B0F0"/>
                </a:solidFill>
              </a:rPr>
              <a:t>Carney PA et al,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t-LT" sz="1400" i="1">
                <a:solidFill>
                  <a:srgbClr val="00B0F0"/>
                </a:solidFill>
              </a:rPr>
              <a:t>Sardanelli F et all, 2004</a:t>
            </a:r>
          </a:p>
        </p:txBody>
      </p:sp>
    </p:spTree>
    <p:extLst>
      <p:ext uri="{BB962C8B-B14F-4D97-AF65-F5344CB8AC3E}">
        <p14:creationId xmlns:p14="http://schemas.microsoft.com/office/powerpoint/2010/main" val="13384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1074</Words>
  <Application>Microsoft Office PowerPoint</Application>
  <PresentationFormat>Widescreen</PresentationFormat>
  <Paragraphs>218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Comic Sans MS</vt:lpstr>
      <vt:lpstr>„Office“ tema</vt:lpstr>
      <vt:lpstr>Office Theme</vt:lpstr>
      <vt:lpstr>Bitmap Image</vt:lpstr>
      <vt:lpstr>PowerPoint Presentation</vt:lpstr>
      <vt:lpstr>Pozitivna prediktivna vrijednost mamografije  </vt:lpstr>
      <vt:lpstr>PowerPoint Presentation</vt:lpstr>
      <vt:lpstr>Što je odgovarajuća pozitivna prediktivna vrijednost</vt:lpstr>
      <vt:lpstr>Čimbenici koji utječu na pozitivnu prediktivnu vrijednost</vt:lpstr>
      <vt:lpstr>Čimbenici koji utječu na pozitivnu prediktivnu vrijednost</vt:lpstr>
      <vt:lpstr>Prvobitna vjerojatnost karcinoma</vt:lpstr>
      <vt:lpstr>Gustoća dojki u mamografiji</vt:lpstr>
      <vt:lpstr>Gustoća dojki u mamografiji</vt:lpstr>
      <vt:lpstr>Postotak stanovništva pregledan po prvi put u probiru </vt:lpstr>
      <vt:lpstr>Veličina i stadij bolesti</vt:lpstr>
      <vt:lpstr>Morfološke mamografske značajke</vt:lpstr>
      <vt:lpstr>Stopa intervalnih karcinoma</vt:lpstr>
      <vt:lpstr>Intervalni rak</vt:lpstr>
      <vt:lpstr>Postotak duktalnih karcinoma in situ</vt:lpstr>
      <vt:lpstr>Poboljšanje pozitivne prediktivne vrijednosti</vt:lpstr>
      <vt:lpstr>Kako će pozitivna prediktivna vrijednost biti unaprijeđena?</vt:lpstr>
      <vt:lpstr>Kako će pozitivna prediktivna vrijednost biti unaprijeđena?</vt:lpstr>
      <vt:lpstr>WOMEN‘S AGE AND BREAST DENSITY Mammography screening 2007-2008</vt:lpstr>
      <vt:lpstr>PowerPoint Presentation</vt:lpstr>
      <vt:lpstr>Tomosinteza u povećanju PPV-a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ABUS -AutomatedBreastUltraSound</vt:lpstr>
      <vt:lpstr>PowerPoint Presentation</vt:lpstr>
      <vt:lpstr>Morfološke razlike između benignih i malignih lezija</vt:lpstr>
      <vt:lpstr>PowerPoint Presentation</vt:lpstr>
      <vt:lpstr>Zaključci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BREAST CANCER SCREENING PROGRAM</dc:title>
  <dc:creator>RYTIS KRASAUSKAS</dc:creator>
  <cp:lastModifiedBy>Helena Trbušić</cp:lastModifiedBy>
  <cp:revision>149</cp:revision>
  <dcterms:created xsi:type="dcterms:W3CDTF">2016-09-17T11:22:12Z</dcterms:created>
  <dcterms:modified xsi:type="dcterms:W3CDTF">2017-02-09T11:54:45Z</dcterms:modified>
</cp:coreProperties>
</file>