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0" r:id="rId4"/>
    <p:sldId id="272" r:id="rId5"/>
    <p:sldId id="259" r:id="rId6"/>
    <p:sldId id="283" r:id="rId7"/>
    <p:sldId id="282" r:id="rId8"/>
    <p:sldId id="274" r:id="rId9"/>
    <p:sldId id="275" r:id="rId10"/>
    <p:sldId id="276" r:id="rId11"/>
    <p:sldId id="278" r:id="rId12"/>
    <p:sldId id="279" r:id="rId13"/>
    <p:sldId id="269" r:id="rId14"/>
    <p:sldId id="280" r:id="rId15"/>
    <p:sldId id="281" r:id="rId16"/>
    <p:sldId id="261" r:id="rId17"/>
    <p:sldId id="270" r:id="rId18"/>
    <p:sldId id="271" r:id="rId19"/>
    <p:sldId id="265"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13" autoAdjust="0"/>
  </p:normalViewPr>
  <p:slideViewPr>
    <p:cSldViewPr>
      <p:cViewPr varScale="1">
        <p:scale>
          <a:sx n="49" d="100"/>
          <a:sy n="49" d="100"/>
        </p:scale>
        <p:origin x="1254"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C7116-2983-4CBE-A85E-C69F2116FEA7}" type="datetimeFigureOut">
              <a:rPr lang="hr-HR" smtClean="0"/>
              <a:t>22.9.2016.</a:t>
            </a:fld>
            <a:endParaRPr lang="hr-H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5D861D-D706-4AB9-8137-7B5CC311452E}" type="slidenum">
              <a:rPr lang="hr-HR" smtClean="0"/>
              <a:t>‹#›</a:t>
            </a:fld>
            <a:endParaRPr lang="hr-HR"/>
          </a:p>
        </p:txBody>
      </p:sp>
    </p:spTree>
    <p:extLst>
      <p:ext uri="{BB962C8B-B14F-4D97-AF65-F5344CB8AC3E}">
        <p14:creationId xmlns:p14="http://schemas.microsoft.com/office/powerpoint/2010/main" val="183626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b="1" i="0" u="none" strike="noStrike" kern="1200" dirty="0" smtClean="0">
                <a:solidFill>
                  <a:schemeClr val="tx1"/>
                </a:solidFill>
                <a:effectLst/>
                <a:latin typeface="+mn-lt"/>
                <a:ea typeface="+mn-ea"/>
                <a:cs typeface="+mn-cs"/>
              </a:rPr>
              <a:t>National </a:t>
            </a:r>
            <a:r>
              <a:rPr lang="hr-HR" sz="1200" b="1" i="0" u="none" strike="noStrike" kern="1200" dirty="0" err="1" smtClean="0">
                <a:solidFill>
                  <a:schemeClr val="tx1"/>
                </a:solidFill>
                <a:effectLst/>
                <a:latin typeface="+mn-lt"/>
                <a:ea typeface="+mn-ea"/>
                <a:cs typeface="+mn-cs"/>
              </a:rPr>
              <a:t>Breast</a:t>
            </a:r>
            <a:r>
              <a:rPr lang="hr-HR" sz="1200" b="1" i="0" u="none" strike="noStrike" kern="1200" dirty="0" smtClean="0">
                <a:solidFill>
                  <a:schemeClr val="tx1"/>
                </a:solidFill>
                <a:effectLst/>
                <a:latin typeface="+mn-lt"/>
                <a:ea typeface="+mn-ea"/>
                <a:cs typeface="+mn-cs"/>
              </a:rPr>
              <a:t> </a:t>
            </a:r>
            <a:r>
              <a:rPr lang="hr-HR" sz="1200" b="1" i="0" u="none" strike="noStrike" kern="1200" dirty="0" err="1" smtClean="0">
                <a:solidFill>
                  <a:schemeClr val="tx1"/>
                </a:solidFill>
                <a:effectLst/>
                <a:latin typeface="+mn-lt"/>
                <a:ea typeface="+mn-ea"/>
                <a:cs typeface="+mn-cs"/>
              </a:rPr>
              <a:t>Cancer</a:t>
            </a:r>
            <a:r>
              <a:rPr lang="hr-HR" sz="1200" b="1" i="0" u="none" strike="noStrike" kern="1200" dirty="0" smtClean="0">
                <a:solidFill>
                  <a:schemeClr val="tx1"/>
                </a:solidFill>
                <a:effectLst/>
                <a:latin typeface="+mn-lt"/>
                <a:ea typeface="+mn-ea"/>
                <a:cs typeface="+mn-cs"/>
              </a:rPr>
              <a:t> </a:t>
            </a:r>
            <a:r>
              <a:rPr lang="hr-HR" sz="1200" b="1" i="0" u="none" strike="noStrike" kern="1200" dirty="0" err="1" smtClean="0">
                <a:solidFill>
                  <a:schemeClr val="tx1"/>
                </a:solidFill>
                <a:effectLst/>
                <a:latin typeface="+mn-lt"/>
                <a:ea typeface="+mn-ea"/>
                <a:cs typeface="+mn-cs"/>
              </a:rPr>
              <a:t>Screening</a:t>
            </a:r>
            <a:r>
              <a:rPr lang="hr-HR" sz="1200" b="1" i="0" u="none" strike="noStrike" kern="1200" dirty="0" smtClean="0">
                <a:solidFill>
                  <a:schemeClr val="tx1"/>
                </a:solidFill>
                <a:effectLst/>
                <a:latin typeface="+mn-lt"/>
                <a:ea typeface="+mn-ea"/>
                <a:cs typeface="+mn-cs"/>
              </a:rPr>
              <a:t> </a:t>
            </a:r>
            <a:r>
              <a:rPr lang="hr-HR" sz="1200" b="1" i="0" u="none" strike="noStrike" kern="1200" dirty="0" err="1" smtClean="0">
                <a:solidFill>
                  <a:schemeClr val="tx1"/>
                </a:solidFill>
                <a:effectLst/>
                <a:latin typeface="+mn-lt"/>
                <a:ea typeface="+mn-ea"/>
                <a:cs typeface="+mn-cs"/>
              </a:rPr>
              <a:t>Programme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was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introduced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in</a:t>
            </a:r>
            <a:r>
              <a:rPr lang="hr-HR" sz="1200" kern="1200" dirty="0" smtClean="0">
                <a:solidFill>
                  <a:schemeClr val="tx1"/>
                </a:solidFill>
                <a:effectLst/>
                <a:latin typeface="+mn-lt"/>
                <a:ea typeface="+mn-ea"/>
                <a:cs typeface="+mn-cs"/>
              </a:rPr>
              <a:t> 2006. </a:t>
            </a:r>
            <a:r>
              <a:rPr lang="hr-HR" sz="1200" kern="1200" dirty="0" err="1" smtClean="0">
                <a:solidFill>
                  <a:schemeClr val="tx1"/>
                </a:solidFill>
                <a:effectLst/>
                <a:latin typeface="+mn-lt"/>
                <a:ea typeface="+mn-ea"/>
                <a:cs typeface="+mn-cs"/>
              </a:rPr>
              <a:t>The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target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group</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National </a:t>
            </a:r>
            <a:r>
              <a:rPr lang="hr-HR" sz="1200" kern="1200" dirty="0" err="1" smtClean="0">
                <a:solidFill>
                  <a:schemeClr val="tx1"/>
                </a:solidFill>
                <a:effectLst/>
                <a:latin typeface="+mn-lt"/>
                <a:ea typeface="+mn-ea"/>
                <a:cs typeface="+mn-cs"/>
              </a:rPr>
              <a:t>Breast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Cancer</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Screening</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Programme</a:t>
            </a:r>
            <a:r>
              <a:rPr lang="hr-HR" sz="1200" kern="1200" dirty="0" smtClean="0">
                <a:solidFill>
                  <a:schemeClr val="tx1"/>
                </a:solidFill>
                <a:effectLst/>
                <a:latin typeface="+mn-lt"/>
                <a:ea typeface="+mn-ea"/>
                <a:cs typeface="+mn-cs"/>
              </a:rPr>
              <a:t> are </a:t>
            </a:r>
            <a:r>
              <a:rPr lang="hr-HR" sz="1200" kern="1200" dirty="0" err="1" smtClean="0">
                <a:solidFill>
                  <a:schemeClr val="tx1"/>
                </a:solidFill>
                <a:effectLst/>
                <a:latin typeface="+mn-lt"/>
                <a:ea typeface="+mn-ea"/>
                <a:cs typeface="+mn-cs"/>
              </a:rPr>
              <a:t>women</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aged</a:t>
            </a:r>
            <a:r>
              <a:rPr lang="hr-HR" sz="1200" kern="1200" dirty="0" smtClean="0">
                <a:solidFill>
                  <a:schemeClr val="tx1"/>
                </a:solidFill>
                <a:effectLst/>
                <a:latin typeface="+mn-lt"/>
                <a:ea typeface="+mn-ea"/>
                <a:cs typeface="+mn-cs"/>
              </a:rPr>
              <a:t> 50-69 </a:t>
            </a:r>
            <a:r>
              <a:rPr lang="hr-HR" sz="1200" kern="1200" dirty="0" err="1" smtClean="0">
                <a:solidFill>
                  <a:schemeClr val="tx1"/>
                </a:solidFill>
                <a:effectLst/>
                <a:latin typeface="+mn-lt"/>
                <a:ea typeface="+mn-ea"/>
                <a:cs typeface="+mn-cs"/>
              </a:rPr>
              <a:t>with</a:t>
            </a:r>
            <a:r>
              <a:rPr lang="hr-HR" sz="1200" kern="1200" dirty="0" smtClean="0">
                <a:solidFill>
                  <a:schemeClr val="tx1"/>
                </a:solidFill>
                <a:effectLst/>
                <a:latin typeface="+mn-lt"/>
                <a:ea typeface="+mn-ea"/>
                <a:cs typeface="+mn-cs"/>
              </a:rPr>
              <a:t> a </a:t>
            </a:r>
            <a:r>
              <a:rPr lang="hr-HR" sz="1200" kern="1200" dirty="0" err="1" smtClean="0">
                <a:solidFill>
                  <a:schemeClr val="tx1"/>
                </a:solidFill>
                <a:effectLst/>
                <a:latin typeface="+mn-lt"/>
                <a:ea typeface="+mn-ea"/>
                <a:cs typeface="+mn-cs"/>
              </a:rPr>
              <a:t>screening</a:t>
            </a:r>
            <a:r>
              <a:rPr lang="hr-HR" sz="1200" kern="1200" dirty="0" smtClean="0">
                <a:solidFill>
                  <a:schemeClr val="tx1"/>
                </a:solidFill>
                <a:effectLst/>
                <a:latin typeface="+mn-lt"/>
                <a:ea typeface="+mn-ea"/>
                <a:cs typeface="+mn-cs"/>
              </a:rPr>
              <a:t> interval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2 </a:t>
            </a:r>
            <a:r>
              <a:rPr lang="hr-HR" sz="1200" kern="1200" dirty="0" err="1" smtClean="0">
                <a:solidFill>
                  <a:schemeClr val="tx1"/>
                </a:solidFill>
                <a:effectLst/>
                <a:latin typeface="+mn-lt"/>
                <a:ea typeface="+mn-ea"/>
                <a:cs typeface="+mn-cs"/>
              </a:rPr>
              <a:t>years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So</a:t>
            </a:r>
            <a:r>
              <a:rPr lang="hr-HR" sz="1200" kern="1200" dirty="0" smtClean="0">
                <a:solidFill>
                  <a:schemeClr val="tx1"/>
                </a:solidFill>
                <a:effectLst/>
                <a:latin typeface="+mn-lt"/>
                <a:ea typeface="+mn-ea"/>
                <a:cs typeface="+mn-cs"/>
              </a:rPr>
              <a:t> far </a:t>
            </a:r>
            <a:r>
              <a:rPr lang="hr-HR" sz="1200" kern="1200" dirty="0" err="1" smtClean="0">
                <a:solidFill>
                  <a:schemeClr val="tx1"/>
                </a:solidFill>
                <a:effectLst/>
                <a:latin typeface="+mn-lt"/>
                <a:ea typeface="+mn-ea"/>
                <a:cs typeface="+mn-cs"/>
              </a:rPr>
              <a:t>three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cycles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were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completed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invitations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were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sent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out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and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screenings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conducted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The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response</a:t>
            </a:r>
            <a:r>
              <a:rPr lang="hr-HR" sz="1200" kern="1200" dirty="0" smtClean="0">
                <a:solidFill>
                  <a:schemeClr val="tx1"/>
                </a:solidFill>
                <a:effectLst/>
                <a:latin typeface="+mn-lt"/>
                <a:ea typeface="+mn-ea"/>
                <a:cs typeface="+mn-cs"/>
              </a:rPr>
              <a:t> for </a:t>
            </a:r>
            <a:r>
              <a:rPr lang="hr-HR" sz="1200" kern="1200" dirty="0" err="1" smtClean="0">
                <a:solidFill>
                  <a:schemeClr val="tx1"/>
                </a:solidFill>
                <a:effectLst/>
                <a:latin typeface="+mn-lt"/>
                <a:ea typeface="+mn-ea"/>
                <a:cs typeface="+mn-cs"/>
              </a:rPr>
              <a:t>the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first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cycle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was</a:t>
            </a:r>
            <a:r>
              <a:rPr lang="hr-HR" sz="1200" kern="1200" dirty="0" smtClean="0">
                <a:solidFill>
                  <a:schemeClr val="tx1"/>
                </a:solidFill>
                <a:effectLst/>
                <a:latin typeface="+mn-lt"/>
                <a:ea typeface="+mn-ea"/>
                <a:cs typeface="+mn-cs"/>
              </a:rPr>
              <a:t> 63%, for </a:t>
            </a:r>
            <a:r>
              <a:rPr lang="hr-HR" sz="1200" kern="1200" dirty="0" err="1" smtClean="0">
                <a:solidFill>
                  <a:schemeClr val="tx1"/>
                </a:solidFill>
                <a:effectLst/>
                <a:latin typeface="+mn-lt"/>
                <a:ea typeface="+mn-ea"/>
                <a:cs typeface="+mn-cs"/>
              </a:rPr>
              <a:t>the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second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cycle</a:t>
            </a:r>
            <a:r>
              <a:rPr lang="hr-HR" sz="1200" kern="1200" dirty="0" smtClean="0">
                <a:solidFill>
                  <a:schemeClr val="tx1"/>
                </a:solidFill>
                <a:effectLst/>
                <a:latin typeface="+mn-lt"/>
                <a:ea typeface="+mn-ea"/>
                <a:cs typeface="+mn-cs"/>
              </a:rPr>
              <a:t> 57% </a:t>
            </a:r>
            <a:r>
              <a:rPr lang="hr-HR" sz="1200" kern="1200" dirty="0" err="1" smtClean="0">
                <a:solidFill>
                  <a:schemeClr val="tx1"/>
                </a:solidFill>
                <a:effectLst/>
                <a:latin typeface="+mn-lt"/>
                <a:ea typeface="+mn-ea"/>
                <a:cs typeface="+mn-cs"/>
              </a:rPr>
              <a:t>and</a:t>
            </a:r>
            <a:r>
              <a:rPr lang="hr-HR" sz="1200" kern="1200" dirty="0" smtClean="0">
                <a:solidFill>
                  <a:schemeClr val="tx1"/>
                </a:solidFill>
                <a:effectLst/>
                <a:latin typeface="+mn-lt"/>
                <a:ea typeface="+mn-ea"/>
                <a:cs typeface="+mn-cs"/>
              </a:rPr>
              <a:t> for </a:t>
            </a:r>
            <a:r>
              <a:rPr lang="hr-HR" sz="1200" kern="1200" dirty="0" err="1" smtClean="0">
                <a:solidFill>
                  <a:schemeClr val="tx1"/>
                </a:solidFill>
                <a:effectLst/>
                <a:latin typeface="+mn-lt"/>
                <a:ea typeface="+mn-ea"/>
                <a:cs typeface="+mn-cs"/>
              </a:rPr>
              <a:t>the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third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cycle</a:t>
            </a:r>
            <a:r>
              <a:rPr lang="hr-HR" sz="1200" kern="1200" dirty="0" smtClean="0">
                <a:solidFill>
                  <a:schemeClr val="tx1"/>
                </a:solidFill>
                <a:effectLst/>
                <a:latin typeface="+mn-lt"/>
                <a:ea typeface="+mn-ea"/>
                <a:cs typeface="+mn-cs"/>
              </a:rPr>
              <a:t> 60% (</a:t>
            </a:r>
            <a:r>
              <a:rPr lang="hr-HR" sz="1200" kern="1200" dirty="0" err="1" smtClean="0">
                <a:solidFill>
                  <a:schemeClr val="tx1"/>
                </a:solidFill>
                <a:effectLst/>
                <a:latin typeface="+mn-lt"/>
                <a:ea typeface="+mn-ea"/>
                <a:cs typeface="+mn-cs"/>
              </a:rPr>
              <a:t>three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counties</a:t>
            </a:r>
            <a:r>
              <a:rPr lang="hr-HR" sz="1200" kern="1200" dirty="0" smtClean="0">
                <a:solidFill>
                  <a:schemeClr val="tx1"/>
                </a:solidFill>
                <a:effectLst/>
                <a:latin typeface="+mn-lt"/>
                <a:ea typeface="+mn-ea"/>
                <a:cs typeface="+mn-cs"/>
              </a:rPr>
              <a:t> had 70% </a:t>
            </a:r>
            <a:r>
              <a:rPr lang="hr-HR" sz="1200" kern="1200" dirty="0" err="1" smtClean="0">
                <a:solidFill>
                  <a:schemeClr val="tx1"/>
                </a:solidFill>
                <a:effectLst/>
                <a:latin typeface="+mn-lt"/>
                <a:ea typeface="+mn-ea"/>
                <a:cs typeface="+mn-cs"/>
              </a:rPr>
              <a:t>response</a:t>
            </a:r>
            <a:r>
              <a:rPr lang="hr-HR" sz="1200" kern="1200" dirty="0" smtClean="0">
                <a:solidFill>
                  <a:schemeClr val="tx1"/>
                </a:solidFill>
                <a:effectLst/>
                <a:latin typeface="+mn-lt"/>
                <a:ea typeface="+mn-ea"/>
                <a:cs typeface="+mn-cs"/>
              </a:rPr>
              <a:t>). In May 2014 </a:t>
            </a:r>
            <a:r>
              <a:rPr lang="hr-HR" sz="1200" kern="1200" dirty="0" err="1" smtClean="0">
                <a:solidFill>
                  <a:schemeClr val="tx1"/>
                </a:solidFill>
                <a:effectLst/>
                <a:latin typeface="+mn-lt"/>
                <a:ea typeface="+mn-ea"/>
                <a:cs typeface="+mn-cs"/>
              </a:rPr>
              <a:t>the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fourth</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cycle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has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begun</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and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is</a:t>
            </a:r>
            <a:r>
              <a:rPr lang="hr-HR" sz="1200" kern="1200" dirty="0" smtClean="0">
                <a:solidFill>
                  <a:schemeClr val="tx1"/>
                </a:solidFill>
                <a:effectLst/>
                <a:latin typeface="+mn-lt"/>
                <a:ea typeface="+mn-ea"/>
                <a:cs typeface="+mn-cs"/>
              </a:rPr>
              <a:t> on-</a:t>
            </a:r>
            <a:r>
              <a:rPr lang="hr-HR" sz="1200" kern="1200" dirty="0" err="1" smtClean="0">
                <a:solidFill>
                  <a:schemeClr val="tx1"/>
                </a:solidFill>
                <a:effectLst/>
                <a:latin typeface="+mn-lt"/>
                <a:ea typeface="+mn-ea"/>
                <a:cs typeface="+mn-cs"/>
              </a:rPr>
              <a:t>going</a:t>
            </a:r>
            <a:r>
              <a:rPr lang="hr-HR" sz="1200" kern="1200" dirty="0" smtClean="0">
                <a:solidFill>
                  <a:schemeClr val="tx1"/>
                </a:solidFill>
                <a:effectLst/>
                <a:latin typeface="+mn-lt"/>
                <a:ea typeface="+mn-ea"/>
                <a:cs typeface="+mn-cs"/>
              </a:rPr>
              <a:t>.</a:t>
            </a:r>
          </a:p>
          <a:p>
            <a:r>
              <a:rPr lang="hr-HR" sz="1200" b="1" i="0" u="none" strike="noStrike" kern="1200" dirty="0" smtClean="0">
                <a:solidFill>
                  <a:schemeClr val="tx1"/>
                </a:solidFill>
                <a:effectLst/>
                <a:latin typeface="+mn-lt"/>
                <a:ea typeface="+mn-ea"/>
                <a:cs typeface="+mn-cs"/>
              </a:rPr>
              <a:t>National </a:t>
            </a:r>
            <a:r>
              <a:rPr lang="hr-HR" sz="1200" b="1" i="0" u="none" strike="noStrike" kern="1200" dirty="0" err="1" smtClean="0">
                <a:solidFill>
                  <a:schemeClr val="tx1"/>
                </a:solidFill>
                <a:effectLst/>
                <a:latin typeface="+mn-lt"/>
                <a:ea typeface="+mn-ea"/>
                <a:cs typeface="+mn-cs"/>
              </a:rPr>
              <a:t>Colorectal</a:t>
            </a:r>
            <a:r>
              <a:rPr lang="hr-HR" sz="1200" b="1" i="0" u="none" strike="noStrike" kern="1200" dirty="0" smtClean="0">
                <a:solidFill>
                  <a:schemeClr val="tx1"/>
                </a:solidFill>
                <a:effectLst/>
                <a:latin typeface="+mn-lt"/>
                <a:ea typeface="+mn-ea"/>
                <a:cs typeface="+mn-cs"/>
              </a:rPr>
              <a:t> </a:t>
            </a:r>
            <a:r>
              <a:rPr lang="hr-HR" sz="1200" b="1" i="0" u="none" strike="noStrike" kern="1200" dirty="0" err="1" smtClean="0">
                <a:solidFill>
                  <a:schemeClr val="tx1"/>
                </a:solidFill>
                <a:effectLst/>
                <a:latin typeface="+mn-lt"/>
                <a:ea typeface="+mn-ea"/>
                <a:cs typeface="+mn-cs"/>
              </a:rPr>
              <a:t>Cancer</a:t>
            </a:r>
            <a:r>
              <a:rPr lang="hr-HR" sz="1200" b="1" i="0" u="none" strike="noStrike" kern="1200" dirty="0" smtClean="0">
                <a:solidFill>
                  <a:schemeClr val="tx1"/>
                </a:solidFill>
                <a:effectLst/>
                <a:latin typeface="+mn-lt"/>
                <a:ea typeface="+mn-ea"/>
                <a:cs typeface="+mn-cs"/>
              </a:rPr>
              <a:t> </a:t>
            </a:r>
            <a:r>
              <a:rPr lang="hr-HR" sz="1200" b="1" i="0" u="none" strike="noStrike" kern="1200" dirty="0" err="1" smtClean="0">
                <a:solidFill>
                  <a:schemeClr val="tx1"/>
                </a:solidFill>
                <a:effectLst/>
                <a:latin typeface="+mn-lt"/>
                <a:ea typeface="+mn-ea"/>
                <a:cs typeface="+mn-cs"/>
              </a:rPr>
              <a:t>Screening</a:t>
            </a:r>
            <a:r>
              <a:rPr lang="hr-HR" sz="1200" b="1" i="0" u="none" strike="noStrike" kern="1200" dirty="0" smtClean="0">
                <a:solidFill>
                  <a:schemeClr val="tx1"/>
                </a:solidFill>
                <a:effectLst/>
                <a:latin typeface="+mn-lt"/>
                <a:ea typeface="+mn-ea"/>
                <a:cs typeface="+mn-cs"/>
              </a:rPr>
              <a:t> </a:t>
            </a:r>
            <a:r>
              <a:rPr lang="hr-HR" sz="1200" b="1" i="0" u="none" strike="noStrike" kern="1200" dirty="0" err="1" smtClean="0">
                <a:solidFill>
                  <a:schemeClr val="tx1"/>
                </a:solidFill>
                <a:effectLst/>
                <a:latin typeface="+mn-lt"/>
                <a:ea typeface="+mn-ea"/>
                <a:cs typeface="+mn-cs"/>
              </a:rPr>
              <a:t>Programme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has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been</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implemented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since</a:t>
            </a:r>
            <a:r>
              <a:rPr lang="hr-HR" sz="1200" kern="1200" dirty="0" smtClean="0">
                <a:solidFill>
                  <a:schemeClr val="tx1"/>
                </a:solidFill>
                <a:effectLst/>
                <a:latin typeface="+mn-lt"/>
                <a:ea typeface="+mn-ea"/>
                <a:cs typeface="+mn-cs"/>
              </a:rPr>
              <a:t> 2008. </a:t>
            </a:r>
            <a:r>
              <a:rPr lang="hr-HR" sz="1200" kern="1200" dirty="0" err="1" smtClean="0">
                <a:solidFill>
                  <a:schemeClr val="tx1"/>
                </a:solidFill>
                <a:effectLst/>
                <a:latin typeface="+mn-lt"/>
                <a:ea typeface="+mn-ea"/>
                <a:cs typeface="+mn-cs"/>
              </a:rPr>
              <a:t>The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target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group</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the</a:t>
            </a:r>
            <a:r>
              <a:rPr lang="hr-HR" sz="1200" kern="1200" dirty="0" smtClean="0">
                <a:solidFill>
                  <a:schemeClr val="tx1"/>
                </a:solidFill>
                <a:effectLst/>
                <a:latin typeface="+mn-lt"/>
                <a:ea typeface="+mn-ea"/>
                <a:cs typeface="+mn-cs"/>
              </a:rPr>
              <a:t> National </a:t>
            </a:r>
            <a:r>
              <a:rPr lang="hr-HR" sz="1200" kern="1200" dirty="0" err="1" smtClean="0">
                <a:solidFill>
                  <a:schemeClr val="tx1"/>
                </a:solidFill>
                <a:effectLst/>
                <a:latin typeface="+mn-lt"/>
                <a:ea typeface="+mn-ea"/>
                <a:cs typeface="+mn-cs"/>
              </a:rPr>
              <a:t>Colorectal</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Cancer</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Screening</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Programme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is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population</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aged</a:t>
            </a:r>
            <a:r>
              <a:rPr lang="hr-HR" sz="1200" kern="1200" dirty="0" smtClean="0">
                <a:solidFill>
                  <a:schemeClr val="tx1"/>
                </a:solidFill>
                <a:effectLst/>
                <a:latin typeface="+mn-lt"/>
                <a:ea typeface="+mn-ea"/>
                <a:cs typeface="+mn-cs"/>
              </a:rPr>
              <a:t> 50-74 </a:t>
            </a:r>
            <a:r>
              <a:rPr lang="hr-HR" sz="1200" kern="1200" dirty="0" err="1" smtClean="0">
                <a:solidFill>
                  <a:schemeClr val="tx1"/>
                </a:solidFill>
                <a:effectLst/>
                <a:latin typeface="+mn-lt"/>
                <a:ea typeface="+mn-ea"/>
                <a:cs typeface="+mn-cs"/>
              </a:rPr>
              <a:t>with</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the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screening</a:t>
            </a:r>
            <a:r>
              <a:rPr lang="hr-HR" sz="1200" kern="1200" dirty="0" smtClean="0">
                <a:solidFill>
                  <a:schemeClr val="tx1"/>
                </a:solidFill>
                <a:effectLst/>
                <a:latin typeface="+mn-lt"/>
                <a:ea typeface="+mn-ea"/>
                <a:cs typeface="+mn-cs"/>
              </a:rPr>
              <a:t> interval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2-3 </a:t>
            </a:r>
            <a:r>
              <a:rPr lang="hr-HR" sz="1200" kern="1200" dirty="0" err="1" smtClean="0">
                <a:solidFill>
                  <a:schemeClr val="tx1"/>
                </a:solidFill>
                <a:effectLst/>
                <a:latin typeface="+mn-lt"/>
                <a:ea typeface="+mn-ea"/>
                <a:cs typeface="+mn-cs"/>
              </a:rPr>
              <a:t>years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By</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the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end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2012, </a:t>
            </a:r>
            <a:r>
              <a:rPr lang="hr-HR" sz="1200" kern="1200" dirty="0" err="1" smtClean="0">
                <a:solidFill>
                  <a:schemeClr val="tx1"/>
                </a:solidFill>
                <a:effectLst/>
                <a:latin typeface="+mn-lt"/>
                <a:ea typeface="+mn-ea"/>
                <a:cs typeface="+mn-cs"/>
              </a:rPr>
              <a:t>the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first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cycle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was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completed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with</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the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response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21%. </a:t>
            </a:r>
            <a:r>
              <a:rPr lang="hr-HR" sz="1200" kern="1200" dirty="0" err="1" smtClean="0">
                <a:solidFill>
                  <a:schemeClr val="tx1"/>
                </a:solidFill>
                <a:effectLst/>
                <a:latin typeface="+mn-lt"/>
                <a:ea typeface="+mn-ea"/>
                <a:cs typeface="+mn-cs"/>
              </a:rPr>
              <a:t>The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second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cycle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started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in</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November</a:t>
            </a:r>
            <a:r>
              <a:rPr lang="hr-HR" sz="1200" kern="1200" dirty="0" smtClean="0">
                <a:solidFill>
                  <a:schemeClr val="tx1"/>
                </a:solidFill>
                <a:effectLst/>
                <a:latin typeface="+mn-lt"/>
                <a:ea typeface="+mn-ea"/>
                <a:cs typeface="+mn-cs"/>
              </a:rPr>
              <a:t> 2013 </a:t>
            </a:r>
            <a:r>
              <a:rPr lang="hr-HR" sz="1200" kern="1200" dirty="0" err="1" smtClean="0">
                <a:solidFill>
                  <a:schemeClr val="tx1"/>
                </a:solidFill>
                <a:effectLst/>
                <a:latin typeface="+mn-lt"/>
                <a:ea typeface="+mn-ea"/>
                <a:cs typeface="+mn-cs"/>
              </a:rPr>
              <a:t>and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is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currently</a:t>
            </a:r>
            <a:r>
              <a:rPr lang="hr-HR" sz="1200" kern="1200" dirty="0" smtClean="0">
                <a:solidFill>
                  <a:schemeClr val="tx1"/>
                </a:solidFill>
                <a:effectLst/>
                <a:latin typeface="+mn-lt"/>
                <a:ea typeface="+mn-ea"/>
                <a:cs typeface="+mn-cs"/>
              </a:rPr>
              <a:t> on-</a:t>
            </a:r>
            <a:r>
              <a:rPr lang="hr-HR" sz="1200" kern="1200" dirty="0" err="1" smtClean="0">
                <a:solidFill>
                  <a:schemeClr val="tx1"/>
                </a:solidFill>
                <a:effectLst/>
                <a:latin typeface="+mn-lt"/>
                <a:ea typeface="+mn-ea"/>
                <a:cs typeface="+mn-cs"/>
              </a:rPr>
              <a:t>going</a:t>
            </a:r>
            <a:r>
              <a:rPr lang="hr-HR" sz="1200" kern="1200" dirty="0" smtClean="0">
                <a:solidFill>
                  <a:schemeClr val="tx1"/>
                </a:solidFill>
                <a:effectLst/>
                <a:latin typeface="+mn-lt"/>
                <a:ea typeface="+mn-ea"/>
                <a:cs typeface="+mn-cs"/>
              </a:rPr>
              <a:t>.</a:t>
            </a:r>
          </a:p>
          <a:p>
            <a:r>
              <a:rPr lang="hr-HR" sz="1200" b="1" i="0" u="none" strike="noStrike" kern="1200" dirty="0" smtClean="0">
                <a:solidFill>
                  <a:schemeClr val="tx1"/>
                </a:solidFill>
                <a:effectLst/>
                <a:latin typeface="+mn-lt"/>
                <a:ea typeface="+mn-ea"/>
                <a:cs typeface="+mn-cs"/>
              </a:rPr>
              <a:t>National </a:t>
            </a:r>
            <a:r>
              <a:rPr lang="hr-HR" sz="1200" b="1" i="0" u="none" strike="noStrike" kern="1200" dirty="0" err="1" smtClean="0">
                <a:solidFill>
                  <a:schemeClr val="tx1"/>
                </a:solidFill>
                <a:effectLst/>
                <a:latin typeface="+mn-lt"/>
                <a:ea typeface="+mn-ea"/>
                <a:cs typeface="+mn-cs"/>
              </a:rPr>
              <a:t>Cervical</a:t>
            </a:r>
            <a:r>
              <a:rPr lang="hr-HR" sz="1200" b="1" i="0" u="none" strike="noStrike" kern="1200" dirty="0" smtClean="0">
                <a:solidFill>
                  <a:schemeClr val="tx1"/>
                </a:solidFill>
                <a:effectLst/>
                <a:latin typeface="+mn-lt"/>
                <a:ea typeface="+mn-ea"/>
                <a:cs typeface="+mn-cs"/>
              </a:rPr>
              <a:t> </a:t>
            </a:r>
            <a:r>
              <a:rPr lang="hr-HR" sz="1200" b="1" i="0" u="none" strike="noStrike" kern="1200" dirty="0" err="1" smtClean="0">
                <a:solidFill>
                  <a:schemeClr val="tx1"/>
                </a:solidFill>
                <a:effectLst/>
                <a:latin typeface="+mn-lt"/>
                <a:ea typeface="+mn-ea"/>
                <a:cs typeface="+mn-cs"/>
              </a:rPr>
              <a:t>Cancer</a:t>
            </a:r>
            <a:r>
              <a:rPr lang="hr-HR" sz="1200" b="1" i="0" u="none" strike="noStrike" kern="1200" dirty="0" smtClean="0">
                <a:solidFill>
                  <a:schemeClr val="tx1"/>
                </a:solidFill>
                <a:effectLst/>
                <a:latin typeface="+mn-lt"/>
                <a:ea typeface="+mn-ea"/>
                <a:cs typeface="+mn-cs"/>
              </a:rPr>
              <a:t> </a:t>
            </a:r>
            <a:r>
              <a:rPr lang="hr-HR" sz="1200" b="1" i="0" u="none" strike="noStrike" kern="1200" dirty="0" err="1" smtClean="0">
                <a:solidFill>
                  <a:schemeClr val="tx1"/>
                </a:solidFill>
                <a:effectLst/>
                <a:latin typeface="+mn-lt"/>
                <a:ea typeface="+mn-ea"/>
                <a:cs typeface="+mn-cs"/>
              </a:rPr>
              <a:t>Screening</a:t>
            </a:r>
            <a:r>
              <a:rPr lang="hr-HR" sz="1200" b="1" i="0" u="none" strike="noStrike" kern="1200" dirty="0" smtClean="0">
                <a:solidFill>
                  <a:schemeClr val="tx1"/>
                </a:solidFill>
                <a:effectLst/>
                <a:latin typeface="+mn-lt"/>
                <a:ea typeface="+mn-ea"/>
                <a:cs typeface="+mn-cs"/>
              </a:rPr>
              <a:t> </a:t>
            </a:r>
            <a:r>
              <a:rPr lang="hr-HR" sz="1200" b="1" i="0" u="none" strike="noStrike" kern="1200" dirty="0" err="1" smtClean="0">
                <a:solidFill>
                  <a:schemeClr val="tx1"/>
                </a:solidFill>
                <a:effectLst/>
                <a:latin typeface="+mn-lt"/>
                <a:ea typeface="+mn-ea"/>
                <a:cs typeface="+mn-cs"/>
              </a:rPr>
              <a:t>Programme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began</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with</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implementation</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in</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December</a:t>
            </a:r>
            <a:r>
              <a:rPr lang="hr-HR" sz="1200" kern="1200" dirty="0" smtClean="0">
                <a:solidFill>
                  <a:schemeClr val="tx1"/>
                </a:solidFill>
                <a:effectLst/>
                <a:latin typeface="+mn-lt"/>
                <a:ea typeface="+mn-ea"/>
                <a:cs typeface="+mn-cs"/>
              </a:rPr>
              <a:t> 2012 </a:t>
            </a:r>
            <a:r>
              <a:rPr lang="hr-HR" sz="1200" kern="1200" dirty="0" err="1" smtClean="0">
                <a:solidFill>
                  <a:schemeClr val="tx1"/>
                </a:solidFill>
                <a:effectLst/>
                <a:latin typeface="+mn-lt"/>
                <a:ea typeface="+mn-ea"/>
                <a:cs typeface="+mn-cs"/>
              </a:rPr>
              <a:t>and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is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currently</a:t>
            </a:r>
            <a:r>
              <a:rPr lang="hr-HR" sz="1200" kern="1200" dirty="0" smtClean="0">
                <a:solidFill>
                  <a:schemeClr val="tx1"/>
                </a:solidFill>
                <a:effectLst/>
                <a:latin typeface="+mn-lt"/>
                <a:ea typeface="+mn-ea"/>
                <a:cs typeface="+mn-cs"/>
              </a:rPr>
              <a:t> on-</a:t>
            </a:r>
            <a:r>
              <a:rPr lang="hr-HR" sz="1200" kern="1200" dirty="0" err="1" smtClean="0">
                <a:solidFill>
                  <a:schemeClr val="tx1"/>
                </a:solidFill>
                <a:effectLst/>
                <a:latin typeface="+mn-lt"/>
                <a:ea typeface="+mn-ea"/>
                <a:cs typeface="+mn-cs"/>
              </a:rPr>
              <a:t>going</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The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target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group</a:t>
            </a:r>
            <a:r>
              <a:rPr lang="hr-HR" sz="1200" kern="1200" dirty="0" smtClean="0">
                <a:solidFill>
                  <a:schemeClr val="tx1"/>
                </a:solidFill>
                <a:effectLst/>
                <a:latin typeface="+mn-lt"/>
                <a:ea typeface="+mn-ea"/>
                <a:cs typeface="+mn-cs"/>
              </a:rPr>
              <a:t> are </a:t>
            </a:r>
            <a:r>
              <a:rPr lang="hr-HR" sz="1200" kern="1200" dirty="0" err="1" smtClean="0">
                <a:solidFill>
                  <a:schemeClr val="tx1"/>
                </a:solidFill>
                <a:effectLst/>
                <a:latin typeface="+mn-lt"/>
                <a:ea typeface="+mn-ea"/>
                <a:cs typeface="+mn-cs"/>
              </a:rPr>
              <a:t>women</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aged</a:t>
            </a:r>
            <a:r>
              <a:rPr lang="hr-HR" sz="1200" kern="1200" dirty="0" smtClean="0">
                <a:solidFill>
                  <a:schemeClr val="tx1"/>
                </a:solidFill>
                <a:effectLst/>
                <a:latin typeface="+mn-lt"/>
                <a:ea typeface="+mn-ea"/>
                <a:cs typeface="+mn-cs"/>
              </a:rPr>
              <a:t> 25-64 </a:t>
            </a:r>
            <a:r>
              <a:rPr lang="hr-HR" sz="1200" kern="1200" dirty="0" err="1" smtClean="0">
                <a:solidFill>
                  <a:schemeClr val="tx1"/>
                </a:solidFill>
                <a:effectLst/>
                <a:latin typeface="+mn-lt"/>
                <a:ea typeface="+mn-ea"/>
                <a:cs typeface="+mn-cs"/>
              </a:rPr>
              <a:t>with</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screening</a:t>
            </a:r>
            <a:r>
              <a:rPr lang="hr-HR" sz="1200" kern="1200" dirty="0" smtClean="0">
                <a:solidFill>
                  <a:schemeClr val="tx1"/>
                </a:solidFill>
                <a:effectLst/>
                <a:latin typeface="+mn-lt"/>
                <a:ea typeface="+mn-ea"/>
                <a:cs typeface="+mn-cs"/>
              </a:rPr>
              <a:t> interval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3 </a:t>
            </a:r>
            <a:r>
              <a:rPr lang="hr-HR" sz="1200" kern="1200" dirty="0" err="1" smtClean="0">
                <a:solidFill>
                  <a:schemeClr val="tx1"/>
                </a:solidFill>
                <a:effectLst/>
                <a:latin typeface="+mn-lt"/>
                <a:ea typeface="+mn-ea"/>
                <a:cs typeface="+mn-cs"/>
              </a:rPr>
              <a:t>years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The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second</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cycle</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is</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envisaged</a:t>
            </a:r>
            <a:r>
              <a:rPr lang="hr-HR" sz="1200" kern="1200" dirty="0" smtClean="0">
                <a:solidFill>
                  <a:schemeClr val="tx1"/>
                </a:solidFill>
                <a:effectLst/>
                <a:latin typeface="+mn-lt"/>
                <a:ea typeface="+mn-ea"/>
                <a:cs typeface="+mn-cs"/>
              </a:rPr>
              <a:t> to start </a:t>
            </a:r>
            <a:r>
              <a:rPr lang="hr-HR" sz="1200" kern="1200" dirty="0" err="1" smtClean="0">
                <a:solidFill>
                  <a:schemeClr val="tx1"/>
                </a:solidFill>
                <a:effectLst/>
                <a:latin typeface="+mn-lt"/>
                <a:ea typeface="+mn-ea"/>
                <a:cs typeface="+mn-cs"/>
              </a:rPr>
              <a:t>in</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first</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quarter</a:t>
            </a:r>
            <a:r>
              <a:rPr lang="hr-HR" sz="1200" kern="1200" dirty="0" smtClean="0">
                <a:solidFill>
                  <a:schemeClr val="tx1"/>
                </a:solidFill>
                <a:effectLst/>
                <a:latin typeface="+mn-lt"/>
                <a:ea typeface="+mn-ea"/>
                <a:cs typeface="+mn-cs"/>
              </a:rPr>
              <a:t> </a:t>
            </a:r>
            <a:r>
              <a:rPr lang="hr-HR" sz="1200" kern="1200" dirty="0" err="1" smtClean="0">
                <a:solidFill>
                  <a:schemeClr val="tx1"/>
                </a:solidFill>
                <a:effectLst/>
                <a:latin typeface="+mn-lt"/>
                <a:ea typeface="+mn-ea"/>
                <a:cs typeface="+mn-cs"/>
              </a:rPr>
              <a:t>of</a:t>
            </a:r>
            <a:r>
              <a:rPr lang="hr-HR" sz="1200" kern="1200" dirty="0" smtClean="0">
                <a:solidFill>
                  <a:schemeClr val="tx1"/>
                </a:solidFill>
                <a:effectLst/>
                <a:latin typeface="+mn-lt"/>
                <a:ea typeface="+mn-ea"/>
                <a:cs typeface="+mn-cs"/>
              </a:rPr>
              <a:t> 2016.</a:t>
            </a:r>
          </a:p>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5</a:t>
            </a:fld>
            <a:endParaRPr lang="hr-HR"/>
          </a:p>
        </p:txBody>
      </p:sp>
    </p:spTree>
    <p:extLst>
      <p:ext uri="{BB962C8B-B14F-4D97-AF65-F5344CB8AC3E}">
        <p14:creationId xmlns:p14="http://schemas.microsoft.com/office/powerpoint/2010/main" val="232900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rPr>
              <a:t>Meeting was successfully organised and held. Leaflets with information about the Twinning project were printed and disseminated. Press release published and visibility of the project achieved.  In order to guarantee more visibility a website (www.croscreening.hzjz.hr) will be designed. A constant updating of the contents of the twinning website will ensure wide visibility to the activities carried out and the results achieved. </a:t>
            </a:r>
            <a:endParaRPr lang="hr-HR" sz="1200" dirty="0" smtClean="0">
              <a:effectLst/>
              <a:latin typeface="Times New Roman" panose="02020603050405020304" pitchFamily="18" charset="0"/>
              <a:ea typeface="Times New Roman" panose="02020603050405020304" pitchFamily="18" charset="0"/>
            </a:endParaRPr>
          </a:p>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7</a:t>
            </a:fld>
            <a:endParaRPr lang="hr-HR"/>
          </a:p>
        </p:txBody>
      </p:sp>
    </p:spTree>
    <p:extLst>
      <p:ext uri="{BB962C8B-B14F-4D97-AF65-F5344CB8AC3E}">
        <p14:creationId xmlns:p14="http://schemas.microsoft.com/office/powerpoint/2010/main" val="16106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8</a:t>
            </a:fld>
            <a:endParaRPr lang="hr-HR"/>
          </a:p>
        </p:txBody>
      </p:sp>
    </p:spTree>
    <p:extLst>
      <p:ext uri="{BB962C8B-B14F-4D97-AF65-F5344CB8AC3E}">
        <p14:creationId xmlns:p14="http://schemas.microsoft.com/office/powerpoint/2010/main" val="2448515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9</a:t>
            </a:fld>
            <a:endParaRPr lang="hr-HR"/>
          </a:p>
        </p:txBody>
      </p:sp>
    </p:spTree>
    <p:extLst>
      <p:ext uri="{BB962C8B-B14F-4D97-AF65-F5344CB8AC3E}">
        <p14:creationId xmlns:p14="http://schemas.microsoft.com/office/powerpoint/2010/main" val="251641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10</a:t>
            </a:fld>
            <a:endParaRPr lang="hr-HR"/>
          </a:p>
        </p:txBody>
      </p:sp>
    </p:spTree>
    <p:extLst>
      <p:ext uri="{BB962C8B-B14F-4D97-AF65-F5344CB8AC3E}">
        <p14:creationId xmlns:p14="http://schemas.microsoft.com/office/powerpoint/2010/main" val="159006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11</a:t>
            </a:fld>
            <a:endParaRPr lang="hr-HR"/>
          </a:p>
        </p:txBody>
      </p:sp>
    </p:spTree>
    <p:extLst>
      <p:ext uri="{BB962C8B-B14F-4D97-AF65-F5344CB8AC3E}">
        <p14:creationId xmlns:p14="http://schemas.microsoft.com/office/powerpoint/2010/main" val="309746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12</a:t>
            </a:fld>
            <a:endParaRPr lang="hr-HR"/>
          </a:p>
        </p:txBody>
      </p:sp>
    </p:spTree>
    <p:extLst>
      <p:ext uri="{BB962C8B-B14F-4D97-AF65-F5344CB8AC3E}">
        <p14:creationId xmlns:p14="http://schemas.microsoft.com/office/powerpoint/2010/main" val="3125788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1A5D861D-D706-4AB9-8137-7B5CC311452E}" type="slidenum">
              <a:rPr lang="hr-HR" smtClean="0"/>
              <a:t>18</a:t>
            </a:fld>
            <a:endParaRPr lang="hr-HR"/>
          </a:p>
        </p:txBody>
      </p:sp>
    </p:spTree>
    <p:extLst>
      <p:ext uri="{BB962C8B-B14F-4D97-AF65-F5344CB8AC3E}">
        <p14:creationId xmlns:p14="http://schemas.microsoft.com/office/powerpoint/2010/main" val="331672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47CDBB-0700-4D11-9113-C4BB70EC6EBA}"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7CDBB-0700-4D11-9113-C4BB70EC6EBA}"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7CDBB-0700-4D11-9113-C4BB70EC6EBA}"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7CDBB-0700-4D11-9113-C4BB70EC6EBA}"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47CDBB-0700-4D11-9113-C4BB70EC6EBA}"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47CDBB-0700-4D11-9113-C4BB70EC6EBA}" type="datetimeFigureOut">
              <a:rPr lang="en-US" smtClean="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47CDBB-0700-4D11-9113-C4BB70EC6EBA}" type="datetimeFigureOut">
              <a:rPr lang="en-US" smtClean="0"/>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47CDBB-0700-4D11-9113-C4BB70EC6EBA}" type="datetimeFigureOut">
              <a:rPr lang="en-US" smtClean="0"/>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7CDBB-0700-4D11-9113-C4BB70EC6EBA}" type="datetimeFigureOut">
              <a:rPr lang="en-US" smtClean="0"/>
              <a:t>9/22/2016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7CDBB-0700-4D11-9113-C4BB70EC6EBA}" type="datetimeFigureOut">
              <a:rPr lang="en-US" smtClean="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7CDBB-0700-4D11-9113-C4BB70EC6EBA}" type="datetimeFigureOut">
              <a:rPr lang="en-US" smtClean="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98FD92-71CD-4B88-AB2D-8981EF11D41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7CDBB-0700-4D11-9113-C4BB70EC6EBA}" type="datetimeFigureOut">
              <a:rPr lang="en-US" smtClean="0"/>
              <a:t>9/22/2016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8FD92-71CD-4B88-AB2D-8981EF11D41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mailto:giedrius.vanagas@hzjz.hr" TargetMode="External"/><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457200"/>
            <a:ext cx="8229600" cy="1143000"/>
          </a:xfrm>
        </p:spPr>
        <p:txBody>
          <a:bodyPr/>
          <a:lstStyle/>
          <a:p>
            <a:r>
              <a:rPr lang="hr-HR" dirty="0"/>
              <a:t>A</a:t>
            </a:r>
            <a:r>
              <a:rPr lang="en-US" dirty="0" err="1" smtClean="0"/>
              <a:t>chievement</a:t>
            </a:r>
            <a:r>
              <a:rPr lang="en-US" dirty="0" smtClean="0"/>
              <a:t> </a:t>
            </a:r>
            <a:r>
              <a:rPr lang="en-US" dirty="0"/>
              <a:t>of mandatory results</a:t>
            </a:r>
            <a:endParaRPr lang="hr-HR" dirty="0"/>
          </a:p>
        </p:txBody>
      </p:sp>
      <p:graphicFrame>
        <p:nvGraphicFramePr>
          <p:cNvPr id="3" name="Table 2"/>
          <p:cNvGraphicFramePr>
            <a:graphicFrameLocks noGrp="1"/>
          </p:cNvGraphicFramePr>
          <p:nvPr>
            <p:extLst>
              <p:ext uri="{D42A27DB-BD31-4B8C-83A1-F6EECF244321}">
                <p14:modId xmlns:p14="http://schemas.microsoft.com/office/powerpoint/2010/main" val="3981576811"/>
              </p:ext>
            </p:extLst>
          </p:nvPr>
        </p:nvGraphicFramePr>
        <p:xfrm>
          <a:off x="457200" y="1616844"/>
          <a:ext cx="8229600" cy="5181600"/>
        </p:xfrm>
        <a:graphic>
          <a:graphicData uri="http://schemas.openxmlformats.org/drawingml/2006/table">
            <a:tbl>
              <a:tblPr>
                <a:tableStyleId>{5C22544A-7EE6-4342-B048-85BDC9FD1C3A}</a:tableStyleId>
              </a:tblPr>
              <a:tblGrid>
                <a:gridCol w="3140415"/>
                <a:gridCol w="1336487"/>
                <a:gridCol w="3752698"/>
              </a:tblGrid>
              <a:tr h="351790">
                <a:tc gridSpan="3">
                  <a:txBody>
                    <a:bodyPr/>
                    <a:lstStyle/>
                    <a:p>
                      <a:pPr marL="36195">
                        <a:spcAft>
                          <a:spcPts val="0"/>
                        </a:spcAft>
                      </a:pPr>
                      <a:r>
                        <a:rPr lang="en-GB" sz="2000" b="1" dirty="0">
                          <a:effectLst/>
                        </a:rPr>
                        <a:t>Component 3: </a:t>
                      </a:r>
                      <a:r>
                        <a:rPr lang="en-GB" sz="2000" dirty="0">
                          <a:effectLst/>
                        </a:rPr>
                        <a:t>Organization and implementation of the National Colorectal Cancer Screening Programme on national and regional level improved</a:t>
                      </a: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hMerge="1">
                  <a:txBody>
                    <a:bodyPr/>
                    <a:lstStyle/>
                    <a:p>
                      <a:endParaRPr lang="hr-HR"/>
                    </a:p>
                  </a:txBody>
                  <a:tcPr/>
                </a:tc>
              </a:tr>
              <a:tr h="509270">
                <a:tc gridSpan="3">
                  <a:txBody>
                    <a:bodyPr/>
                    <a:lstStyle/>
                    <a:p>
                      <a:pPr marR="36195">
                        <a:spcAft>
                          <a:spcPts val="0"/>
                        </a:spcAft>
                      </a:pPr>
                      <a:r>
                        <a:rPr lang="en-GB" sz="2000" dirty="0">
                          <a:effectLst/>
                        </a:rPr>
                        <a:t> </a:t>
                      </a:r>
                      <a:endParaRPr lang="hr-HR" sz="2000" dirty="0" smtClean="0">
                        <a:effectLst/>
                      </a:endParaRPr>
                    </a:p>
                    <a:p>
                      <a:pPr marR="36195">
                        <a:spcAft>
                          <a:spcPts val="0"/>
                        </a:spcAft>
                      </a:pPr>
                      <a:r>
                        <a:rPr lang="en-GB" sz="2000" b="1" dirty="0" smtClean="0">
                          <a:effectLst/>
                        </a:rPr>
                        <a:t>Activity 3.1</a:t>
                      </a:r>
                      <a:endParaRPr lang="hr-HR" sz="2000" dirty="0">
                        <a:effectLst/>
                      </a:endParaRPr>
                    </a:p>
                    <a:p>
                      <a:pPr>
                        <a:spcAft>
                          <a:spcPts val="0"/>
                        </a:spcAft>
                      </a:pPr>
                      <a:r>
                        <a:rPr lang="en-GB" sz="2000" dirty="0">
                          <a:effectLst/>
                        </a:rPr>
                        <a:t> </a:t>
                      </a:r>
                      <a:endParaRPr lang="hr-HR" sz="2000" dirty="0" smtClean="0">
                        <a:effectLst/>
                      </a:endParaRPr>
                    </a:p>
                    <a:p>
                      <a:pPr>
                        <a:spcAft>
                          <a:spcPts val="0"/>
                        </a:spcAft>
                      </a:pPr>
                      <a:endParaRPr lang="hr-HR" sz="2000" dirty="0" smtClean="0">
                        <a:effectLst/>
                        <a:latin typeface="Times New Roman" panose="02020603050405020304" pitchFamily="18" charset="0"/>
                        <a:ea typeface="Times New Roman" panose="02020603050405020304" pitchFamily="18" charset="0"/>
                      </a:endParaRPr>
                    </a:p>
                    <a:p>
                      <a:pPr>
                        <a:spcAft>
                          <a:spcPts val="0"/>
                        </a:spcAft>
                      </a:pPr>
                      <a:endParaRPr lang="hr-HR" sz="2000" dirty="0" smtClean="0">
                        <a:effectLst/>
                        <a:latin typeface="Times New Roman" panose="02020603050405020304" pitchFamily="18" charset="0"/>
                        <a:ea typeface="Times New Roman" panose="02020603050405020304" pitchFamily="18" charset="0"/>
                      </a:endParaRPr>
                    </a:p>
                    <a:p>
                      <a:pPr>
                        <a:spcAft>
                          <a:spcPts val="0"/>
                        </a:spcAft>
                      </a:pP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hMerge="1">
                  <a:txBody>
                    <a:bodyPr/>
                    <a:lstStyle/>
                    <a:p>
                      <a:endParaRPr lang="hr-HR"/>
                    </a:p>
                  </a:txBody>
                  <a:tcPr/>
                </a:tc>
              </a:tr>
              <a:tr h="1057910">
                <a:tc>
                  <a:txBody>
                    <a:bodyPr/>
                    <a:lstStyle/>
                    <a:p>
                      <a:pPr marL="342900" marR="36195" lvl="0" indent="-342900" algn="just">
                        <a:spcAft>
                          <a:spcPts val="0"/>
                        </a:spcAft>
                        <a:buFont typeface="Symbol" panose="05050102010706020507" pitchFamily="18" charset="2"/>
                        <a:buChar char=""/>
                        <a:tabLst>
                          <a:tab pos="228600" algn="l"/>
                        </a:tabLst>
                      </a:pPr>
                      <a:r>
                        <a:rPr lang="en-GB" sz="2000" dirty="0">
                          <a:effectLst/>
                        </a:rPr>
                        <a:t>Analysis of the legislative and institutional framework of the </a:t>
                      </a:r>
                      <a:r>
                        <a:rPr lang="en-GB" sz="2000" b="1" dirty="0">
                          <a:effectLst/>
                        </a:rPr>
                        <a:t>National Colorectal Cancer Screening Programme </a:t>
                      </a:r>
                      <a:r>
                        <a:rPr lang="en-GB" sz="2000" dirty="0">
                          <a:effectLst/>
                        </a:rPr>
                        <a:t>conducted and analysis report with recommendations for improvement prepared</a:t>
                      </a:r>
                      <a:endParaRPr lang="hr-HR"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a:spcAft>
                          <a:spcPts val="0"/>
                        </a:spcAft>
                      </a:pPr>
                      <a:r>
                        <a:rPr lang="en-GB" sz="2000">
                          <a:effectLst/>
                        </a:rPr>
                        <a:t> 100% fulfilled</a:t>
                      </a:r>
                      <a:endParaRPr lang="hr-HR" sz="2000">
                        <a:effectLst/>
                        <a:latin typeface="Times New Roman" panose="02020603050405020304" pitchFamily="18" charset="0"/>
                        <a:ea typeface="Times New Roman" panose="02020603050405020304" pitchFamily="18" charset="0"/>
                      </a:endParaRPr>
                    </a:p>
                  </a:txBody>
                  <a:tcPr marL="0" marR="0" marT="0" marB="0"/>
                </a:tc>
                <a:tc>
                  <a:txBody>
                    <a:bodyPr/>
                    <a:lstStyle/>
                    <a:p>
                      <a:pPr marL="58420">
                        <a:spcAft>
                          <a:spcPts val="0"/>
                        </a:spcAft>
                      </a:pPr>
                      <a:r>
                        <a:rPr lang="en-GB" sz="2000" b="1" dirty="0">
                          <a:effectLst/>
                        </a:rPr>
                        <a:t>Completed.</a:t>
                      </a:r>
                      <a:r>
                        <a:rPr lang="en-GB" sz="2000" dirty="0">
                          <a:effectLst/>
                        </a:rPr>
                        <a:t> Prepared analysis report of the legislative and institutional framework of the National Colorectal Cancer Screening Programme conducted with recommendations for improvement.</a:t>
                      </a:r>
                      <a:endParaRPr lang="hr-HR"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92954701"/>
              </p:ext>
            </p:extLst>
          </p:nvPr>
        </p:nvGraphicFramePr>
        <p:xfrm>
          <a:off x="457200" y="3212976"/>
          <a:ext cx="8229599" cy="666750"/>
        </p:xfrm>
        <a:graphic>
          <a:graphicData uri="http://schemas.openxmlformats.org/drawingml/2006/table">
            <a:tbl>
              <a:tblPr>
                <a:tableStyleId>{5C22544A-7EE6-4342-B048-85BDC9FD1C3A}</a:tableStyleId>
              </a:tblPr>
              <a:tblGrid>
                <a:gridCol w="2314600"/>
                <a:gridCol w="2157364"/>
                <a:gridCol w="25400"/>
                <a:gridCol w="3732235"/>
              </a:tblGrid>
              <a:tr h="666750">
                <a:tc>
                  <a:txBody>
                    <a:bodyPr/>
                    <a:lstStyle/>
                    <a:p>
                      <a:pPr marL="64135">
                        <a:spcAft>
                          <a:spcPts val="0"/>
                        </a:spcAft>
                      </a:pPr>
                      <a:r>
                        <a:rPr lang="en-GB" sz="2000" dirty="0">
                          <a:effectLst/>
                        </a:rPr>
                        <a:t>R</a:t>
                      </a:r>
                      <a:r>
                        <a:rPr lang="en-GB" sz="2000" spc="-5" dirty="0">
                          <a:effectLst/>
                        </a:rPr>
                        <a:t>e</a:t>
                      </a:r>
                      <a:r>
                        <a:rPr lang="en-GB" sz="2000" dirty="0">
                          <a:effectLst/>
                        </a:rPr>
                        <a:t>sults </a:t>
                      </a:r>
                      <a:r>
                        <a:rPr lang="en-GB" sz="2000" spc="-5" dirty="0">
                          <a:effectLst/>
                        </a:rPr>
                        <a:t>a</a:t>
                      </a:r>
                      <a:r>
                        <a:rPr lang="en-GB" sz="2000" dirty="0">
                          <a:effectLst/>
                        </a:rPr>
                        <a:t>nd </a:t>
                      </a:r>
                      <a:r>
                        <a:rPr lang="en-GB" sz="2000" spc="-5" dirty="0" smtClean="0">
                          <a:effectLst/>
                        </a:rPr>
                        <a:t>i</a:t>
                      </a:r>
                      <a:r>
                        <a:rPr lang="en-GB" sz="2000" dirty="0" smtClean="0">
                          <a:effectLst/>
                        </a:rPr>
                        <a:t>ndicators</a:t>
                      </a:r>
                      <a:endParaRPr lang="hr-HR" sz="2000" dirty="0">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64135">
                        <a:spcBef>
                          <a:spcPts val="35"/>
                        </a:spcBef>
                        <a:spcAft>
                          <a:spcPts val="0"/>
                        </a:spcAft>
                      </a:pPr>
                      <a:r>
                        <a:rPr lang="en-GB" sz="2000" dirty="0" smtClean="0">
                          <a:effectLst/>
                        </a:rPr>
                        <a:t>(% </a:t>
                      </a:r>
                      <a:r>
                        <a:rPr lang="en-GB" sz="2000" dirty="0">
                          <a:effectLst/>
                        </a:rPr>
                        <a:t>of achievement)</a:t>
                      </a:r>
                      <a:endParaRPr lang="hr-HR" sz="2000" dirty="0">
                        <a:effectLst/>
                      </a:endParaRPr>
                    </a:p>
                    <a:p>
                      <a:pPr marL="64135">
                        <a:spcBef>
                          <a:spcPts val="35"/>
                        </a:spcBef>
                        <a:spcAft>
                          <a:spcPts val="0"/>
                        </a:spcAft>
                      </a:pPr>
                      <a:r>
                        <a:rPr lang="en-GB" sz="2000" dirty="0">
                          <a:effectLst/>
                        </a:rPr>
                        <a:t> </a:t>
                      </a: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a:txBody>
                    <a:bodyPr/>
                    <a:lstStyle/>
                    <a:p>
                      <a:pPr marL="64135">
                        <a:spcBef>
                          <a:spcPts val="35"/>
                        </a:spcBef>
                        <a:spcAft>
                          <a:spcPts val="0"/>
                        </a:spcAft>
                        <a:tabLst>
                          <a:tab pos="482600" algn="l"/>
                          <a:tab pos="736600" algn="l"/>
                        </a:tabLst>
                      </a:pPr>
                      <a:r>
                        <a:rPr lang="en-GB" sz="2000" dirty="0">
                          <a:effectLst/>
                        </a:rPr>
                        <a:t>State of achievement/</a:t>
                      </a:r>
                      <a:endParaRPr lang="hr-HR" sz="2000" dirty="0">
                        <a:effectLst/>
                      </a:endParaRPr>
                    </a:p>
                    <a:p>
                      <a:pPr marL="64135">
                        <a:spcAft>
                          <a:spcPts val="0"/>
                        </a:spcAft>
                      </a:pPr>
                      <a:r>
                        <a:rPr lang="en-GB" sz="2000" dirty="0">
                          <a:effectLst/>
                        </a:rPr>
                        <a:t>problems</a:t>
                      </a:r>
                      <a:r>
                        <a:rPr lang="en-GB" sz="2000" spc="-5" dirty="0">
                          <a:effectLst/>
                        </a:rPr>
                        <a:t> </a:t>
                      </a:r>
                      <a:r>
                        <a:rPr lang="en-GB" sz="2000" dirty="0">
                          <a:effectLst/>
                        </a:rPr>
                        <a:t>en</a:t>
                      </a:r>
                      <a:r>
                        <a:rPr lang="en-GB" sz="2000" spc="-5" dirty="0">
                          <a:effectLst/>
                        </a:rPr>
                        <a:t>c</a:t>
                      </a:r>
                      <a:r>
                        <a:rPr lang="en-GB" sz="2000" spc="5" dirty="0">
                          <a:effectLst/>
                        </a:rPr>
                        <a:t>o</a:t>
                      </a:r>
                      <a:r>
                        <a:rPr lang="en-GB" sz="2000" dirty="0">
                          <a:effectLst/>
                        </a:rPr>
                        <a:t>untered</a:t>
                      </a:r>
                      <a:endParaRPr lang="hr-HR"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827468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457200"/>
            <a:ext cx="8229600" cy="1143000"/>
          </a:xfrm>
        </p:spPr>
        <p:txBody>
          <a:bodyPr/>
          <a:lstStyle/>
          <a:p>
            <a:r>
              <a:rPr lang="hr-HR" dirty="0"/>
              <a:t>A</a:t>
            </a:r>
            <a:r>
              <a:rPr lang="en-US" dirty="0" err="1" smtClean="0"/>
              <a:t>chievement</a:t>
            </a:r>
            <a:r>
              <a:rPr lang="en-US" dirty="0" smtClean="0"/>
              <a:t> </a:t>
            </a:r>
            <a:r>
              <a:rPr lang="en-US" dirty="0"/>
              <a:t>of mandatory results</a:t>
            </a:r>
            <a:endParaRPr lang="hr-HR" dirty="0"/>
          </a:p>
        </p:txBody>
      </p:sp>
      <p:graphicFrame>
        <p:nvGraphicFramePr>
          <p:cNvPr id="3" name="Table 2"/>
          <p:cNvGraphicFramePr>
            <a:graphicFrameLocks noGrp="1"/>
          </p:cNvGraphicFramePr>
          <p:nvPr>
            <p:extLst>
              <p:ext uri="{D42A27DB-BD31-4B8C-83A1-F6EECF244321}">
                <p14:modId xmlns:p14="http://schemas.microsoft.com/office/powerpoint/2010/main" val="3879598947"/>
              </p:ext>
            </p:extLst>
          </p:nvPr>
        </p:nvGraphicFramePr>
        <p:xfrm>
          <a:off x="457200" y="1616844"/>
          <a:ext cx="8229600" cy="4620468"/>
        </p:xfrm>
        <a:graphic>
          <a:graphicData uri="http://schemas.openxmlformats.org/drawingml/2006/table">
            <a:tbl>
              <a:tblPr>
                <a:tableStyleId>{5C22544A-7EE6-4342-B048-85BDC9FD1C3A}</a:tableStyleId>
              </a:tblPr>
              <a:tblGrid>
                <a:gridCol w="2530624"/>
                <a:gridCol w="1946278"/>
                <a:gridCol w="3752698"/>
              </a:tblGrid>
              <a:tr h="710841">
                <a:tc gridSpan="3">
                  <a:txBody>
                    <a:bodyPr/>
                    <a:lstStyle/>
                    <a:p>
                      <a:pPr marL="36195">
                        <a:spcAft>
                          <a:spcPts val="0"/>
                        </a:spcAft>
                      </a:pPr>
                      <a:r>
                        <a:rPr lang="en-GB" sz="2000" b="1" dirty="0" smtClean="0">
                          <a:effectLst/>
                          <a:latin typeface="+mn-lt"/>
                        </a:rPr>
                        <a:t>Component </a:t>
                      </a:r>
                      <a:r>
                        <a:rPr lang="hr-HR" sz="2000" b="1" dirty="0" smtClean="0">
                          <a:effectLst/>
                          <a:latin typeface="+mn-lt"/>
                        </a:rPr>
                        <a:t>5</a:t>
                      </a:r>
                      <a:r>
                        <a:rPr lang="en-GB" sz="2000" b="1" dirty="0" smtClean="0">
                          <a:effectLst/>
                          <a:latin typeface="+mn-lt"/>
                        </a:rPr>
                        <a:t>: </a:t>
                      </a:r>
                      <a:r>
                        <a:rPr lang="en-GB" sz="2000" kern="1200" dirty="0" smtClean="0">
                          <a:solidFill>
                            <a:schemeClr val="dk1"/>
                          </a:solidFill>
                          <a:effectLst/>
                          <a:latin typeface="+mn-lt"/>
                          <a:ea typeface="+mn-ea"/>
                          <a:cs typeface="+mn-cs"/>
                        </a:rPr>
                        <a:t>Monitoring and reporting of the National Cancer Screening Programmes on national and regional level improved.</a:t>
                      </a:r>
                      <a:endParaRPr lang="hr-HR" sz="2000" dirty="0">
                        <a:effectLst/>
                        <a:latin typeface="+mn-lt"/>
                        <a:ea typeface="Times New Roman" panose="02020603050405020304" pitchFamily="18" charset="0"/>
                      </a:endParaRPr>
                    </a:p>
                  </a:txBody>
                  <a:tcPr marL="0" marR="0" marT="0" marB="0"/>
                </a:tc>
                <a:tc hMerge="1">
                  <a:txBody>
                    <a:bodyPr/>
                    <a:lstStyle/>
                    <a:p>
                      <a:endParaRPr lang="hr-HR"/>
                    </a:p>
                  </a:txBody>
                  <a:tcPr/>
                </a:tc>
                <a:tc hMerge="1">
                  <a:txBody>
                    <a:bodyPr/>
                    <a:lstStyle/>
                    <a:p>
                      <a:endParaRPr lang="hr-HR"/>
                    </a:p>
                  </a:txBody>
                  <a:tcPr/>
                </a:tc>
              </a:tr>
              <a:tr h="2132524">
                <a:tc gridSpan="3">
                  <a:txBody>
                    <a:bodyPr/>
                    <a:lstStyle/>
                    <a:p>
                      <a:pPr marR="36195">
                        <a:spcAft>
                          <a:spcPts val="0"/>
                        </a:spcAft>
                      </a:pPr>
                      <a:r>
                        <a:rPr lang="en-GB" sz="2000" dirty="0">
                          <a:effectLst/>
                          <a:latin typeface="+mn-lt"/>
                        </a:rPr>
                        <a:t> </a:t>
                      </a:r>
                      <a:endParaRPr lang="hr-HR" sz="2000" dirty="0" smtClean="0">
                        <a:effectLst/>
                        <a:latin typeface="+mn-lt"/>
                      </a:endParaRPr>
                    </a:p>
                    <a:p>
                      <a:pPr marR="36195">
                        <a:spcAft>
                          <a:spcPts val="0"/>
                        </a:spcAft>
                      </a:pPr>
                      <a:r>
                        <a:rPr lang="en-GB" sz="2000" b="1" dirty="0" smtClean="0">
                          <a:effectLst/>
                          <a:latin typeface="+mn-lt"/>
                        </a:rPr>
                        <a:t>Activity </a:t>
                      </a:r>
                      <a:r>
                        <a:rPr lang="hr-HR" sz="2000" b="1" dirty="0" smtClean="0">
                          <a:effectLst/>
                          <a:latin typeface="+mn-lt"/>
                        </a:rPr>
                        <a:t>5</a:t>
                      </a:r>
                      <a:r>
                        <a:rPr lang="en-GB" sz="2000" b="1" dirty="0" smtClean="0">
                          <a:effectLst/>
                          <a:latin typeface="+mn-lt"/>
                        </a:rPr>
                        <a:t>.</a:t>
                      </a:r>
                      <a:r>
                        <a:rPr lang="hr-HR" sz="2000" b="1" dirty="0" smtClean="0">
                          <a:effectLst/>
                          <a:latin typeface="+mn-lt"/>
                        </a:rPr>
                        <a:t>4</a:t>
                      </a:r>
                      <a:endParaRPr lang="hr-HR" sz="2000" dirty="0">
                        <a:effectLst/>
                        <a:latin typeface="+mn-lt"/>
                      </a:endParaRPr>
                    </a:p>
                    <a:p>
                      <a:pPr>
                        <a:spcAft>
                          <a:spcPts val="0"/>
                        </a:spcAft>
                      </a:pPr>
                      <a:r>
                        <a:rPr lang="en-GB" sz="2000" dirty="0">
                          <a:effectLst/>
                          <a:latin typeface="+mn-lt"/>
                        </a:rPr>
                        <a:t> </a:t>
                      </a:r>
                      <a:endParaRPr lang="hr-HR" sz="2000" dirty="0" smtClean="0">
                        <a:effectLst/>
                        <a:latin typeface="+mn-lt"/>
                      </a:endParaRPr>
                    </a:p>
                    <a:p>
                      <a:pPr>
                        <a:spcAft>
                          <a:spcPts val="0"/>
                        </a:spcAft>
                      </a:pPr>
                      <a:endParaRPr lang="hr-HR" sz="2000" dirty="0" smtClean="0">
                        <a:effectLst/>
                        <a:latin typeface="+mn-lt"/>
                        <a:ea typeface="Times New Roman" panose="02020603050405020304" pitchFamily="18" charset="0"/>
                      </a:endParaRPr>
                    </a:p>
                    <a:p>
                      <a:pPr>
                        <a:spcAft>
                          <a:spcPts val="0"/>
                        </a:spcAft>
                      </a:pPr>
                      <a:endParaRPr lang="hr-HR" sz="2000" dirty="0" smtClean="0">
                        <a:effectLst/>
                        <a:latin typeface="+mn-lt"/>
                        <a:ea typeface="Times New Roman" panose="02020603050405020304" pitchFamily="18" charset="0"/>
                      </a:endParaRPr>
                    </a:p>
                    <a:p>
                      <a:pPr>
                        <a:spcAft>
                          <a:spcPts val="0"/>
                        </a:spcAft>
                      </a:pPr>
                      <a:endParaRPr lang="hr-HR" sz="2000" dirty="0">
                        <a:effectLst/>
                        <a:latin typeface="+mn-lt"/>
                        <a:ea typeface="Times New Roman" panose="02020603050405020304" pitchFamily="18" charset="0"/>
                      </a:endParaRPr>
                    </a:p>
                  </a:txBody>
                  <a:tcPr marL="0" marR="0" marT="0" marB="0"/>
                </a:tc>
                <a:tc hMerge="1">
                  <a:txBody>
                    <a:bodyPr/>
                    <a:lstStyle/>
                    <a:p>
                      <a:endParaRPr lang="hr-HR"/>
                    </a:p>
                  </a:txBody>
                  <a:tcPr/>
                </a:tc>
                <a:tc hMerge="1">
                  <a:txBody>
                    <a:bodyPr/>
                    <a:lstStyle/>
                    <a:p>
                      <a:endParaRPr lang="hr-HR"/>
                    </a:p>
                  </a:txBody>
                  <a:tcPr/>
                </a:tc>
              </a:tr>
              <a:tr h="1777103">
                <a:tc>
                  <a:txBody>
                    <a:bodyPr/>
                    <a:lstStyle/>
                    <a:p>
                      <a:pPr marL="0" marR="36195" lvl="0" indent="0" algn="just">
                        <a:spcAft>
                          <a:spcPts val="0"/>
                        </a:spcAft>
                        <a:buFont typeface="Symbol" panose="05050102010706020507" pitchFamily="18" charset="2"/>
                        <a:buNone/>
                        <a:tabLst>
                          <a:tab pos="228600" algn="l"/>
                        </a:tabLst>
                      </a:pPr>
                      <a:r>
                        <a:rPr lang="en-GB" sz="2000" b="1" dirty="0">
                          <a:effectLst/>
                          <a:latin typeface="+mn-lt"/>
                          <a:ea typeface="Times New Roman" panose="02020603050405020304" pitchFamily="18" charset="0"/>
                        </a:rPr>
                        <a:t>Functional and technical specifications </a:t>
                      </a:r>
                      <a:r>
                        <a:rPr lang="en-GB" sz="2000" dirty="0">
                          <a:effectLst/>
                          <a:latin typeface="+mn-lt"/>
                          <a:ea typeface="Times New Roman" panose="02020603050405020304" pitchFamily="18" charset="0"/>
                        </a:rPr>
                        <a:t>for upgrading of the </a:t>
                      </a:r>
                      <a:r>
                        <a:rPr lang="en-GB" sz="2000" i="1" dirty="0">
                          <a:effectLst/>
                          <a:latin typeface="+mn-lt"/>
                          <a:ea typeface="Times New Roman" panose="02020603050405020304" pitchFamily="18" charset="0"/>
                        </a:rPr>
                        <a:t>Screening Register </a:t>
                      </a:r>
                      <a:r>
                        <a:rPr lang="en-GB" sz="2000" dirty="0">
                          <a:effectLst/>
                          <a:latin typeface="+mn-lt"/>
                          <a:ea typeface="Times New Roman" panose="02020603050405020304" pitchFamily="18" charset="0"/>
                        </a:rPr>
                        <a:t>prepared</a:t>
                      </a:r>
                      <a:endParaRPr lang="hr-HR" sz="2000" dirty="0">
                        <a:effectLst/>
                        <a:latin typeface="+mn-lt"/>
                        <a:ea typeface="Times New Roman" panose="02020603050405020304" pitchFamily="18" charset="0"/>
                      </a:endParaRPr>
                    </a:p>
                  </a:txBody>
                  <a:tcPr marL="0" marR="0" marT="0" marB="0"/>
                </a:tc>
                <a:tc>
                  <a:txBody>
                    <a:bodyPr/>
                    <a:lstStyle/>
                    <a:p>
                      <a:pPr>
                        <a:spcAft>
                          <a:spcPts val="0"/>
                        </a:spcAft>
                      </a:pPr>
                      <a:r>
                        <a:rPr lang="en-GB" sz="2000" dirty="0">
                          <a:effectLst/>
                          <a:latin typeface="+mn-lt"/>
                          <a:ea typeface="Calibri" panose="020F0502020204030204" pitchFamily="34" charset="0"/>
                        </a:rPr>
                        <a:t> </a:t>
                      </a:r>
                      <a:r>
                        <a:rPr lang="en-GB" sz="2000" b="0" dirty="0">
                          <a:effectLst/>
                          <a:latin typeface="+mn-lt"/>
                          <a:ea typeface="Calibri" panose="020F0502020204030204" pitchFamily="34" charset="0"/>
                        </a:rPr>
                        <a:t>100 % </a:t>
                      </a:r>
                      <a:r>
                        <a:rPr lang="hr-HR" sz="2000" b="0" dirty="0" smtClean="0">
                          <a:effectLst/>
                          <a:latin typeface="+mn-lt"/>
                          <a:ea typeface="Calibri" panose="020F0502020204030204" pitchFamily="34" charset="0"/>
                        </a:rPr>
                        <a:t>  </a:t>
                      </a:r>
                      <a:r>
                        <a:rPr lang="en-GB" sz="2000" b="0" dirty="0" smtClean="0">
                          <a:effectLst/>
                          <a:latin typeface="+mn-lt"/>
                          <a:ea typeface="Calibri" panose="020F0502020204030204" pitchFamily="34" charset="0"/>
                        </a:rPr>
                        <a:t>fulfilled</a:t>
                      </a:r>
                      <a:endParaRPr lang="hr-HR" sz="2000" b="0" dirty="0">
                        <a:effectLst/>
                        <a:latin typeface="+mn-lt"/>
                        <a:ea typeface="Times New Roman" panose="02020603050405020304" pitchFamily="18" charset="0"/>
                      </a:endParaRPr>
                    </a:p>
                  </a:txBody>
                  <a:tcPr marL="0" marR="0" marT="0" marB="0"/>
                </a:tc>
                <a:tc>
                  <a:txBody>
                    <a:bodyPr/>
                    <a:lstStyle/>
                    <a:p>
                      <a:pPr marL="58420">
                        <a:spcAft>
                          <a:spcPts val="0"/>
                        </a:spcAft>
                      </a:pPr>
                      <a:r>
                        <a:rPr lang="en-GB" sz="2000" b="1" dirty="0">
                          <a:effectLst/>
                          <a:latin typeface="+mn-lt"/>
                          <a:ea typeface="Times New Roman" panose="02020603050405020304" pitchFamily="18" charset="0"/>
                        </a:rPr>
                        <a:t>Completed.</a:t>
                      </a:r>
                      <a:r>
                        <a:rPr lang="en-GB" sz="2000" dirty="0">
                          <a:effectLst/>
                          <a:latin typeface="+mn-lt"/>
                          <a:ea typeface="Times New Roman" panose="02020603050405020304" pitchFamily="18" charset="0"/>
                        </a:rPr>
                        <a:t> Functional and technical specifications for upgrading of the </a:t>
                      </a:r>
                      <a:r>
                        <a:rPr lang="en-GB" sz="2000" i="1" dirty="0">
                          <a:effectLst/>
                          <a:latin typeface="+mn-lt"/>
                          <a:ea typeface="Times New Roman" panose="02020603050405020304" pitchFamily="18" charset="0"/>
                        </a:rPr>
                        <a:t>Screening Register </a:t>
                      </a:r>
                      <a:r>
                        <a:rPr lang="en-GB" sz="2000" dirty="0">
                          <a:effectLst/>
                          <a:latin typeface="+mn-lt"/>
                          <a:ea typeface="Times New Roman" panose="02020603050405020304" pitchFamily="18" charset="0"/>
                        </a:rPr>
                        <a:t>prepared</a:t>
                      </a:r>
                      <a:endParaRPr lang="hr-HR" sz="2000" dirty="0">
                        <a:effectLst/>
                        <a:latin typeface="+mn-lt"/>
                        <a:ea typeface="Times New Roman" panose="02020603050405020304" pitchFamily="18" charset="0"/>
                      </a:endParaRPr>
                    </a:p>
                  </a:txBody>
                  <a:tcPr marL="0" marR="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21350095"/>
              </p:ext>
            </p:extLst>
          </p:nvPr>
        </p:nvGraphicFramePr>
        <p:xfrm>
          <a:off x="457200" y="3260328"/>
          <a:ext cx="8229599" cy="666750"/>
        </p:xfrm>
        <a:graphic>
          <a:graphicData uri="http://schemas.openxmlformats.org/drawingml/2006/table">
            <a:tbl>
              <a:tblPr>
                <a:tableStyleId>{5C22544A-7EE6-4342-B048-85BDC9FD1C3A}</a:tableStyleId>
              </a:tblPr>
              <a:tblGrid>
                <a:gridCol w="2314600"/>
                <a:gridCol w="2157364"/>
                <a:gridCol w="25400"/>
                <a:gridCol w="3732235"/>
              </a:tblGrid>
              <a:tr h="666750">
                <a:tc>
                  <a:txBody>
                    <a:bodyPr/>
                    <a:lstStyle/>
                    <a:p>
                      <a:pPr marL="64135">
                        <a:spcAft>
                          <a:spcPts val="0"/>
                        </a:spcAft>
                      </a:pPr>
                      <a:r>
                        <a:rPr lang="en-GB" sz="2000" dirty="0">
                          <a:effectLst/>
                        </a:rPr>
                        <a:t>R</a:t>
                      </a:r>
                      <a:r>
                        <a:rPr lang="en-GB" sz="2000" spc="-5" dirty="0">
                          <a:effectLst/>
                        </a:rPr>
                        <a:t>e</a:t>
                      </a:r>
                      <a:r>
                        <a:rPr lang="en-GB" sz="2000" dirty="0">
                          <a:effectLst/>
                        </a:rPr>
                        <a:t>sults </a:t>
                      </a:r>
                      <a:r>
                        <a:rPr lang="en-GB" sz="2000" spc="-5" dirty="0">
                          <a:effectLst/>
                        </a:rPr>
                        <a:t>a</a:t>
                      </a:r>
                      <a:r>
                        <a:rPr lang="en-GB" sz="2000" dirty="0">
                          <a:effectLst/>
                        </a:rPr>
                        <a:t>nd </a:t>
                      </a:r>
                      <a:r>
                        <a:rPr lang="en-GB" sz="2000" spc="-5" dirty="0" smtClean="0">
                          <a:effectLst/>
                        </a:rPr>
                        <a:t>i</a:t>
                      </a:r>
                      <a:r>
                        <a:rPr lang="en-GB" sz="2000" dirty="0" smtClean="0">
                          <a:effectLst/>
                        </a:rPr>
                        <a:t>ndicators</a:t>
                      </a:r>
                      <a:endParaRPr lang="hr-HR" sz="2000" dirty="0">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64135">
                        <a:spcBef>
                          <a:spcPts val="35"/>
                        </a:spcBef>
                        <a:spcAft>
                          <a:spcPts val="0"/>
                        </a:spcAft>
                      </a:pPr>
                      <a:r>
                        <a:rPr lang="en-GB" sz="2000" dirty="0" smtClean="0">
                          <a:effectLst/>
                        </a:rPr>
                        <a:t>(% </a:t>
                      </a:r>
                      <a:r>
                        <a:rPr lang="en-GB" sz="2000" dirty="0">
                          <a:effectLst/>
                        </a:rPr>
                        <a:t>of achievement)</a:t>
                      </a:r>
                      <a:endParaRPr lang="hr-HR" sz="2000" dirty="0">
                        <a:effectLst/>
                      </a:endParaRPr>
                    </a:p>
                    <a:p>
                      <a:pPr marL="64135">
                        <a:spcBef>
                          <a:spcPts val="35"/>
                        </a:spcBef>
                        <a:spcAft>
                          <a:spcPts val="0"/>
                        </a:spcAft>
                      </a:pPr>
                      <a:r>
                        <a:rPr lang="en-GB" sz="2000" dirty="0">
                          <a:effectLst/>
                        </a:rPr>
                        <a:t> </a:t>
                      </a: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a:txBody>
                    <a:bodyPr/>
                    <a:lstStyle/>
                    <a:p>
                      <a:pPr marL="64135">
                        <a:spcBef>
                          <a:spcPts val="35"/>
                        </a:spcBef>
                        <a:spcAft>
                          <a:spcPts val="0"/>
                        </a:spcAft>
                        <a:tabLst>
                          <a:tab pos="482600" algn="l"/>
                          <a:tab pos="736600" algn="l"/>
                        </a:tabLst>
                      </a:pPr>
                      <a:r>
                        <a:rPr lang="en-GB" sz="2000" dirty="0">
                          <a:effectLst/>
                        </a:rPr>
                        <a:t>State of achievement/</a:t>
                      </a:r>
                      <a:endParaRPr lang="hr-HR" sz="2000" dirty="0">
                        <a:effectLst/>
                      </a:endParaRPr>
                    </a:p>
                    <a:p>
                      <a:pPr marL="64135">
                        <a:spcAft>
                          <a:spcPts val="0"/>
                        </a:spcAft>
                      </a:pPr>
                      <a:r>
                        <a:rPr lang="en-GB" sz="2000" dirty="0">
                          <a:effectLst/>
                        </a:rPr>
                        <a:t>problems</a:t>
                      </a:r>
                      <a:r>
                        <a:rPr lang="en-GB" sz="2000" spc="-5" dirty="0">
                          <a:effectLst/>
                        </a:rPr>
                        <a:t> </a:t>
                      </a:r>
                      <a:r>
                        <a:rPr lang="en-GB" sz="2000" dirty="0">
                          <a:effectLst/>
                        </a:rPr>
                        <a:t>en</a:t>
                      </a:r>
                      <a:r>
                        <a:rPr lang="en-GB" sz="2000" spc="-5" dirty="0">
                          <a:effectLst/>
                        </a:rPr>
                        <a:t>c</a:t>
                      </a:r>
                      <a:r>
                        <a:rPr lang="en-GB" sz="2000" spc="5" dirty="0">
                          <a:effectLst/>
                        </a:rPr>
                        <a:t>o</a:t>
                      </a:r>
                      <a:r>
                        <a:rPr lang="en-GB" sz="2000" dirty="0">
                          <a:effectLst/>
                        </a:rPr>
                        <a:t>untered</a:t>
                      </a:r>
                      <a:endParaRPr lang="hr-HR"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128379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457200"/>
            <a:ext cx="8229600" cy="1143000"/>
          </a:xfrm>
        </p:spPr>
        <p:txBody>
          <a:bodyPr/>
          <a:lstStyle/>
          <a:p>
            <a:r>
              <a:rPr lang="hr-HR" dirty="0"/>
              <a:t>A</a:t>
            </a:r>
            <a:r>
              <a:rPr lang="en-US" dirty="0" err="1" smtClean="0"/>
              <a:t>chievement</a:t>
            </a:r>
            <a:r>
              <a:rPr lang="en-US" dirty="0" smtClean="0"/>
              <a:t> </a:t>
            </a:r>
            <a:r>
              <a:rPr lang="en-US" dirty="0"/>
              <a:t>of mandatory results</a:t>
            </a:r>
            <a:endParaRPr lang="hr-HR" dirty="0"/>
          </a:p>
        </p:txBody>
      </p:sp>
      <p:graphicFrame>
        <p:nvGraphicFramePr>
          <p:cNvPr id="3" name="Table 2"/>
          <p:cNvGraphicFramePr>
            <a:graphicFrameLocks noGrp="1"/>
          </p:cNvGraphicFramePr>
          <p:nvPr>
            <p:extLst>
              <p:ext uri="{D42A27DB-BD31-4B8C-83A1-F6EECF244321}">
                <p14:modId xmlns:p14="http://schemas.microsoft.com/office/powerpoint/2010/main" val="15150970"/>
              </p:ext>
            </p:extLst>
          </p:nvPr>
        </p:nvGraphicFramePr>
        <p:xfrm>
          <a:off x="457200" y="1616844"/>
          <a:ext cx="8229600" cy="4620468"/>
        </p:xfrm>
        <a:graphic>
          <a:graphicData uri="http://schemas.openxmlformats.org/drawingml/2006/table">
            <a:tbl>
              <a:tblPr>
                <a:tableStyleId>{5C22544A-7EE6-4342-B048-85BDC9FD1C3A}</a:tableStyleId>
              </a:tblPr>
              <a:tblGrid>
                <a:gridCol w="2530624"/>
                <a:gridCol w="1946278"/>
                <a:gridCol w="3752698"/>
              </a:tblGrid>
              <a:tr h="710841">
                <a:tc gridSpan="3">
                  <a:txBody>
                    <a:bodyPr/>
                    <a:lstStyle/>
                    <a:p>
                      <a:pPr marL="36195">
                        <a:spcAft>
                          <a:spcPts val="0"/>
                        </a:spcAft>
                      </a:pPr>
                      <a:r>
                        <a:rPr lang="en-GB" sz="2000" b="1" dirty="0" smtClean="0">
                          <a:effectLst/>
                          <a:latin typeface="+mn-lt"/>
                        </a:rPr>
                        <a:t>Component </a:t>
                      </a:r>
                      <a:r>
                        <a:rPr lang="hr-HR" sz="2000" b="1" dirty="0" smtClean="0">
                          <a:effectLst/>
                          <a:latin typeface="+mn-lt"/>
                        </a:rPr>
                        <a:t>5</a:t>
                      </a:r>
                      <a:r>
                        <a:rPr lang="en-GB" sz="2000" b="1" dirty="0" smtClean="0">
                          <a:effectLst/>
                          <a:latin typeface="+mn-lt"/>
                        </a:rPr>
                        <a:t>: </a:t>
                      </a:r>
                      <a:r>
                        <a:rPr lang="en-GB" sz="2000" kern="1200" dirty="0" smtClean="0">
                          <a:solidFill>
                            <a:schemeClr val="dk1"/>
                          </a:solidFill>
                          <a:effectLst/>
                          <a:latin typeface="+mn-lt"/>
                          <a:ea typeface="+mn-ea"/>
                          <a:cs typeface="+mn-cs"/>
                        </a:rPr>
                        <a:t>Monitoring and reporting of the National Cancer Screening Programmes on national and regional level improved.</a:t>
                      </a:r>
                      <a:endParaRPr lang="hr-HR" sz="2000" dirty="0">
                        <a:effectLst/>
                        <a:latin typeface="+mn-lt"/>
                        <a:ea typeface="Times New Roman" panose="02020603050405020304" pitchFamily="18" charset="0"/>
                      </a:endParaRPr>
                    </a:p>
                  </a:txBody>
                  <a:tcPr marL="0" marR="0" marT="0" marB="0"/>
                </a:tc>
                <a:tc hMerge="1">
                  <a:txBody>
                    <a:bodyPr/>
                    <a:lstStyle/>
                    <a:p>
                      <a:endParaRPr lang="hr-HR"/>
                    </a:p>
                  </a:txBody>
                  <a:tcPr/>
                </a:tc>
                <a:tc hMerge="1">
                  <a:txBody>
                    <a:bodyPr/>
                    <a:lstStyle/>
                    <a:p>
                      <a:endParaRPr lang="hr-HR"/>
                    </a:p>
                  </a:txBody>
                  <a:tcPr/>
                </a:tc>
              </a:tr>
              <a:tr h="2132524">
                <a:tc gridSpan="3">
                  <a:txBody>
                    <a:bodyPr/>
                    <a:lstStyle/>
                    <a:p>
                      <a:pPr marR="36195">
                        <a:spcAft>
                          <a:spcPts val="0"/>
                        </a:spcAft>
                      </a:pPr>
                      <a:r>
                        <a:rPr lang="en-GB" sz="2000" dirty="0">
                          <a:effectLst/>
                          <a:latin typeface="+mn-lt"/>
                        </a:rPr>
                        <a:t> </a:t>
                      </a:r>
                      <a:endParaRPr lang="hr-HR" sz="2000" dirty="0" smtClean="0">
                        <a:effectLst/>
                        <a:latin typeface="+mn-lt"/>
                      </a:endParaRPr>
                    </a:p>
                    <a:p>
                      <a:pPr marR="36195">
                        <a:spcAft>
                          <a:spcPts val="0"/>
                        </a:spcAft>
                      </a:pPr>
                      <a:r>
                        <a:rPr lang="en-GB" sz="2000" b="1" dirty="0" smtClean="0">
                          <a:effectLst/>
                          <a:latin typeface="+mn-lt"/>
                        </a:rPr>
                        <a:t>Activity </a:t>
                      </a:r>
                      <a:r>
                        <a:rPr lang="hr-HR" sz="2000" b="1" dirty="0" smtClean="0">
                          <a:effectLst/>
                          <a:latin typeface="+mn-lt"/>
                        </a:rPr>
                        <a:t>5</a:t>
                      </a:r>
                      <a:r>
                        <a:rPr lang="en-GB" sz="2000" b="1" dirty="0" smtClean="0">
                          <a:effectLst/>
                          <a:latin typeface="+mn-lt"/>
                        </a:rPr>
                        <a:t>.</a:t>
                      </a:r>
                      <a:r>
                        <a:rPr lang="hr-HR" sz="2000" b="1" dirty="0" smtClean="0">
                          <a:effectLst/>
                          <a:latin typeface="+mn-lt"/>
                        </a:rPr>
                        <a:t>5</a:t>
                      </a:r>
                      <a:endParaRPr lang="hr-HR" sz="2000" dirty="0">
                        <a:effectLst/>
                        <a:latin typeface="+mn-lt"/>
                      </a:endParaRPr>
                    </a:p>
                    <a:p>
                      <a:pPr>
                        <a:spcAft>
                          <a:spcPts val="0"/>
                        </a:spcAft>
                      </a:pPr>
                      <a:r>
                        <a:rPr lang="en-GB" sz="2000" dirty="0">
                          <a:effectLst/>
                          <a:latin typeface="+mn-lt"/>
                        </a:rPr>
                        <a:t> </a:t>
                      </a:r>
                      <a:endParaRPr lang="hr-HR" sz="2000" dirty="0" smtClean="0">
                        <a:effectLst/>
                        <a:latin typeface="+mn-lt"/>
                      </a:endParaRPr>
                    </a:p>
                    <a:p>
                      <a:pPr>
                        <a:spcAft>
                          <a:spcPts val="0"/>
                        </a:spcAft>
                      </a:pPr>
                      <a:endParaRPr lang="hr-HR" sz="2000" dirty="0" smtClean="0">
                        <a:effectLst/>
                        <a:latin typeface="+mn-lt"/>
                        <a:ea typeface="Times New Roman" panose="02020603050405020304" pitchFamily="18" charset="0"/>
                      </a:endParaRPr>
                    </a:p>
                    <a:p>
                      <a:pPr>
                        <a:spcAft>
                          <a:spcPts val="0"/>
                        </a:spcAft>
                      </a:pPr>
                      <a:endParaRPr lang="hr-HR" sz="2000" dirty="0" smtClean="0">
                        <a:effectLst/>
                        <a:latin typeface="+mn-lt"/>
                        <a:ea typeface="Times New Roman" panose="02020603050405020304" pitchFamily="18" charset="0"/>
                      </a:endParaRPr>
                    </a:p>
                    <a:p>
                      <a:pPr>
                        <a:spcAft>
                          <a:spcPts val="0"/>
                        </a:spcAft>
                      </a:pPr>
                      <a:endParaRPr lang="hr-HR" sz="2000" dirty="0">
                        <a:effectLst/>
                        <a:latin typeface="+mn-lt"/>
                        <a:ea typeface="Times New Roman" panose="02020603050405020304" pitchFamily="18" charset="0"/>
                      </a:endParaRPr>
                    </a:p>
                  </a:txBody>
                  <a:tcPr marL="0" marR="0" marT="0" marB="0"/>
                </a:tc>
                <a:tc hMerge="1">
                  <a:txBody>
                    <a:bodyPr/>
                    <a:lstStyle/>
                    <a:p>
                      <a:endParaRPr lang="hr-HR"/>
                    </a:p>
                  </a:txBody>
                  <a:tcPr/>
                </a:tc>
                <a:tc hMerge="1">
                  <a:txBody>
                    <a:bodyPr/>
                    <a:lstStyle/>
                    <a:p>
                      <a:endParaRPr lang="hr-HR"/>
                    </a:p>
                  </a:txBody>
                  <a:tcPr/>
                </a:tc>
              </a:tr>
              <a:tr h="1777103">
                <a:tc>
                  <a:txBody>
                    <a:bodyPr/>
                    <a:lstStyle/>
                    <a:p>
                      <a:pPr marL="342900" marR="36195" lvl="0" indent="-342900" algn="just">
                        <a:spcAft>
                          <a:spcPts val="0"/>
                        </a:spcAft>
                        <a:buFont typeface="Symbol" panose="05050102010706020507" pitchFamily="18" charset="2"/>
                        <a:buChar char=""/>
                        <a:tabLst>
                          <a:tab pos="228600" algn="l"/>
                        </a:tabLst>
                      </a:pPr>
                      <a:r>
                        <a:rPr lang="en-GB" sz="2000" i="1" dirty="0">
                          <a:effectLst/>
                          <a:latin typeface="+mn-lt"/>
                          <a:ea typeface="Times New Roman" panose="02020603050405020304" pitchFamily="18" charset="0"/>
                        </a:rPr>
                        <a:t>Screening Register </a:t>
                      </a:r>
                      <a:r>
                        <a:rPr lang="en-GB" sz="2000" dirty="0">
                          <a:effectLst/>
                          <a:latin typeface="+mn-lt"/>
                          <a:ea typeface="Times New Roman" panose="02020603050405020304" pitchFamily="18" charset="0"/>
                        </a:rPr>
                        <a:t>upgraded</a:t>
                      </a:r>
                      <a:endParaRPr lang="hr-HR" sz="2000" dirty="0">
                        <a:effectLst/>
                        <a:latin typeface="+mn-lt"/>
                        <a:ea typeface="Times New Roman" panose="02020603050405020304" pitchFamily="18" charset="0"/>
                      </a:endParaRPr>
                    </a:p>
                  </a:txBody>
                  <a:tcPr marL="0" marR="0" marT="0" marB="0"/>
                </a:tc>
                <a:tc>
                  <a:txBody>
                    <a:bodyPr/>
                    <a:lstStyle/>
                    <a:p>
                      <a:pPr>
                        <a:spcAft>
                          <a:spcPts val="0"/>
                        </a:spcAft>
                      </a:pPr>
                      <a:r>
                        <a:rPr lang="en-GB" sz="2000">
                          <a:effectLst/>
                          <a:latin typeface="+mn-lt"/>
                          <a:ea typeface="Calibri" panose="020F0502020204030204" pitchFamily="34" charset="0"/>
                        </a:rPr>
                        <a:t> 5</a:t>
                      </a:r>
                      <a:r>
                        <a:rPr lang="en-GB" sz="2000" b="1">
                          <a:effectLst/>
                          <a:latin typeface="+mn-lt"/>
                          <a:ea typeface="Calibri" panose="020F0502020204030204" pitchFamily="34" charset="0"/>
                        </a:rPr>
                        <a:t> % fulfilled</a:t>
                      </a:r>
                      <a:endParaRPr lang="hr-HR" sz="2000">
                        <a:effectLst/>
                        <a:latin typeface="+mn-lt"/>
                        <a:ea typeface="Times New Roman" panose="02020603050405020304" pitchFamily="18" charset="0"/>
                      </a:endParaRPr>
                    </a:p>
                  </a:txBody>
                  <a:tcPr marL="0" marR="0" marT="0" marB="0"/>
                </a:tc>
                <a:tc>
                  <a:txBody>
                    <a:bodyPr/>
                    <a:lstStyle/>
                    <a:p>
                      <a:pPr>
                        <a:spcAft>
                          <a:spcPts val="0"/>
                        </a:spcAft>
                      </a:pPr>
                      <a:r>
                        <a:rPr lang="en-GB" sz="2000" b="1" dirty="0">
                          <a:effectLst/>
                          <a:latin typeface="+mn-lt"/>
                          <a:ea typeface="Times New Roman" panose="02020603050405020304" pitchFamily="18" charset="0"/>
                        </a:rPr>
                        <a:t>Started. </a:t>
                      </a:r>
                      <a:r>
                        <a:rPr lang="en-GB" sz="2000" dirty="0">
                          <a:effectLst/>
                          <a:latin typeface="+mn-lt"/>
                          <a:ea typeface="Times New Roman" panose="02020603050405020304" pitchFamily="18" charset="0"/>
                        </a:rPr>
                        <a:t>The documentation for public procurement prepared and procurement procedures for the registry upgrade has been launched.</a:t>
                      </a:r>
                      <a:r>
                        <a:rPr lang="en-GB" sz="2000" b="1" dirty="0">
                          <a:effectLst/>
                          <a:latin typeface="+mn-lt"/>
                          <a:ea typeface="Times New Roman" panose="02020603050405020304" pitchFamily="18" charset="0"/>
                        </a:rPr>
                        <a:t> </a:t>
                      </a:r>
                      <a:endParaRPr lang="hr-HR" sz="2000" dirty="0">
                        <a:effectLst/>
                        <a:latin typeface="+mn-lt"/>
                        <a:ea typeface="Times New Roman" panose="02020603050405020304" pitchFamily="18" charset="0"/>
                      </a:endParaRPr>
                    </a:p>
                  </a:txBody>
                  <a:tcPr marL="0" marR="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21350095"/>
              </p:ext>
            </p:extLst>
          </p:nvPr>
        </p:nvGraphicFramePr>
        <p:xfrm>
          <a:off x="457200" y="3260328"/>
          <a:ext cx="8229599" cy="666750"/>
        </p:xfrm>
        <a:graphic>
          <a:graphicData uri="http://schemas.openxmlformats.org/drawingml/2006/table">
            <a:tbl>
              <a:tblPr>
                <a:tableStyleId>{5C22544A-7EE6-4342-B048-85BDC9FD1C3A}</a:tableStyleId>
              </a:tblPr>
              <a:tblGrid>
                <a:gridCol w="2314600"/>
                <a:gridCol w="2157364"/>
                <a:gridCol w="25400"/>
                <a:gridCol w="3732235"/>
              </a:tblGrid>
              <a:tr h="666750">
                <a:tc>
                  <a:txBody>
                    <a:bodyPr/>
                    <a:lstStyle/>
                    <a:p>
                      <a:pPr marL="64135">
                        <a:spcAft>
                          <a:spcPts val="0"/>
                        </a:spcAft>
                      </a:pPr>
                      <a:r>
                        <a:rPr lang="en-GB" sz="2000" dirty="0">
                          <a:effectLst/>
                        </a:rPr>
                        <a:t>R</a:t>
                      </a:r>
                      <a:r>
                        <a:rPr lang="en-GB" sz="2000" spc="-5" dirty="0">
                          <a:effectLst/>
                        </a:rPr>
                        <a:t>e</a:t>
                      </a:r>
                      <a:r>
                        <a:rPr lang="en-GB" sz="2000" dirty="0">
                          <a:effectLst/>
                        </a:rPr>
                        <a:t>sults </a:t>
                      </a:r>
                      <a:r>
                        <a:rPr lang="en-GB" sz="2000" spc="-5" dirty="0">
                          <a:effectLst/>
                        </a:rPr>
                        <a:t>a</a:t>
                      </a:r>
                      <a:r>
                        <a:rPr lang="en-GB" sz="2000" dirty="0">
                          <a:effectLst/>
                        </a:rPr>
                        <a:t>nd </a:t>
                      </a:r>
                      <a:r>
                        <a:rPr lang="en-GB" sz="2000" spc="-5" dirty="0" smtClean="0">
                          <a:effectLst/>
                        </a:rPr>
                        <a:t>i</a:t>
                      </a:r>
                      <a:r>
                        <a:rPr lang="en-GB" sz="2000" dirty="0" smtClean="0">
                          <a:effectLst/>
                        </a:rPr>
                        <a:t>ndicators</a:t>
                      </a:r>
                      <a:endParaRPr lang="hr-HR" sz="2000" dirty="0">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64135">
                        <a:spcBef>
                          <a:spcPts val="35"/>
                        </a:spcBef>
                        <a:spcAft>
                          <a:spcPts val="0"/>
                        </a:spcAft>
                      </a:pPr>
                      <a:r>
                        <a:rPr lang="en-GB" sz="2000" dirty="0" smtClean="0">
                          <a:effectLst/>
                        </a:rPr>
                        <a:t>(% </a:t>
                      </a:r>
                      <a:r>
                        <a:rPr lang="en-GB" sz="2000" dirty="0">
                          <a:effectLst/>
                        </a:rPr>
                        <a:t>of achievement)</a:t>
                      </a:r>
                      <a:endParaRPr lang="hr-HR" sz="2000" dirty="0">
                        <a:effectLst/>
                      </a:endParaRPr>
                    </a:p>
                    <a:p>
                      <a:pPr marL="64135">
                        <a:spcBef>
                          <a:spcPts val="35"/>
                        </a:spcBef>
                        <a:spcAft>
                          <a:spcPts val="0"/>
                        </a:spcAft>
                      </a:pPr>
                      <a:r>
                        <a:rPr lang="en-GB" sz="2000" dirty="0">
                          <a:effectLst/>
                        </a:rPr>
                        <a:t> </a:t>
                      </a: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a:txBody>
                    <a:bodyPr/>
                    <a:lstStyle/>
                    <a:p>
                      <a:pPr marL="64135">
                        <a:spcBef>
                          <a:spcPts val="35"/>
                        </a:spcBef>
                        <a:spcAft>
                          <a:spcPts val="0"/>
                        </a:spcAft>
                        <a:tabLst>
                          <a:tab pos="482600" algn="l"/>
                          <a:tab pos="736600" algn="l"/>
                        </a:tabLst>
                      </a:pPr>
                      <a:r>
                        <a:rPr lang="en-GB" sz="2000" dirty="0">
                          <a:effectLst/>
                        </a:rPr>
                        <a:t>State of achievement/</a:t>
                      </a:r>
                      <a:endParaRPr lang="hr-HR" sz="2000" dirty="0">
                        <a:effectLst/>
                      </a:endParaRPr>
                    </a:p>
                    <a:p>
                      <a:pPr marL="64135">
                        <a:spcAft>
                          <a:spcPts val="0"/>
                        </a:spcAft>
                      </a:pPr>
                      <a:r>
                        <a:rPr lang="en-GB" sz="2000" dirty="0">
                          <a:effectLst/>
                        </a:rPr>
                        <a:t>problems</a:t>
                      </a:r>
                      <a:r>
                        <a:rPr lang="en-GB" sz="2000" spc="-5" dirty="0">
                          <a:effectLst/>
                        </a:rPr>
                        <a:t> </a:t>
                      </a:r>
                      <a:r>
                        <a:rPr lang="en-GB" sz="2000" dirty="0">
                          <a:effectLst/>
                        </a:rPr>
                        <a:t>en</a:t>
                      </a:r>
                      <a:r>
                        <a:rPr lang="en-GB" sz="2000" spc="-5" dirty="0">
                          <a:effectLst/>
                        </a:rPr>
                        <a:t>c</a:t>
                      </a:r>
                      <a:r>
                        <a:rPr lang="en-GB" sz="2000" spc="5" dirty="0">
                          <a:effectLst/>
                        </a:rPr>
                        <a:t>o</a:t>
                      </a:r>
                      <a:r>
                        <a:rPr lang="en-GB" sz="2000" dirty="0">
                          <a:effectLst/>
                        </a:rPr>
                        <a:t>untered</a:t>
                      </a:r>
                      <a:endParaRPr lang="hr-HR"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1110860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A</a:t>
            </a:r>
            <a:r>
              <a:rPr lang="en-US" dirty="0" err="1" smtClean="0"/>
              <a:t>dherence</a:t>
            </a:r>
            <a:r>
              <a:rPr lang="en-US" dirty="0" smtClean="0"/>
              <a:t> </a:t>
            </a:r>
            <a:r>
              <a:rPr lang="en-US" dirty="0"/>
              <a:t>to time schedule</a:t>
            </a:r>
            <a:endParaRPr lang="lt-LT" b="1" dirty="0"/>
          </a:p>
        </p:txBody>
      </p:sp>
      <p:graphicFrame>
        <p:nvGraphicFramePr>
          <p:cNvPr id="4" name="Table 3"/>
          <p:cNvGraphicFramePr>
            <a:graphicFrameLocks noGrp="1"/>
          </p:cNvGraphicFramePr>
          <p:nvPr>
            <p:extLst>
              <p:ext uri="{D42A27DB-BD31-4B8C-83A1-F6EECF244321}">
                <p14:modId xmlns:p14="http://schemas.microsoft.com/office/powerpoint/2010/main" val="2951802547"/>
              </p:ext>
            </p:extLst>
          </p:nvPr>
        </p:nvGraphicFramePr>
        <p:xfrm>
          <a:off x="323524" y="1503622"/>
          <a:ext cx="8424939" cy="5237736"/>
        </p:xfrm>
        <a:graphic>
          <a:graphicData uri="http://schemas.openxmlformats.org/drawingml/2006/table">
            <a:tbl>
              <a:tblPr firstRow="1" firstCol="1" bandRow="1">
                <a:tableStyleId>{5C22544A-7EE6-4342-B048-85BDC9FD1C3A}</a:tableStyleId>
              </a:tblPr>
              <a:tblGrid>
                <a:gridCol w="1604403"/>
                <a:gridCol w="1136756"/>
                <a:gridCol w="1136756"/>
                <a:gridCol w="1136756"/>
                <a:gridCol w="1136756"/>
                <a:gridCol w="1136756"/>
                <a:gridCol w="1136756"/>
              </a:tblGrid>
              <a:tr h="187062">
                <a:tc rowSpan="2">
                  <a:txBody>
                    <a:bodyPr/>
                    <a:lstStyle/>
                    <a:p>
                      <a:pPr algn="ctr">
                        <a:spcAft>
                          <a:spcPts val="0"/>
                        </a:spcAft>
                      </a:pPr>
                      <a:r>
                        <a:rPr lang="en-GB" sz="900" dirty="0">
                          <a:effectLst/>
                        </a:rPr>
                        <a:t>Activities</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gridSpan="6">
                  <a:txBody>
                    <a:bodyPr/>
                    <a:lstStyle/>
                    <a:p>
                      <a:pPr algn="ctr">
                        <a:spcAft>
                          <a:spcPts val="0"/>
                        </a:spcAft>
                      </a:pPr>
                      <a:r>
                        <a:rPr lang="en-GB" sz="900">
                          <a:effectLst/>
                        </a:rPr>
                        <a:t>Months</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187062">
                <a:tc vMerge="1">
                  <a:txBody>
                    <a:bodyPr/>
                    <a:lstStyle/>
                    <a:p>
                      <a:endParaRPr lang="hr-HR"/>
                    </a:p>
                  </a:txBody>
                  <a:tcPr/>
                </a:tc>
                <a:tc>
                  <a:txBody>
                    <a:bodyPr/>
                    <a:lstStyle/>
                    <a:p>
                      <a:pPr algn="ctr">
                        <a:spcAft>
                          <a:spcPts val="0"/>
                        </a:spcAft>
                      </a:pPr>
                      <a:r>
                        <a:rPr lang="en-GB" sz="900">
                          <a:effectLst/>
                        </a:rPr>
                        <a:t>April</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lgn="ctr">
                        <a:spcAft>
                          <a:spcPts val="0"/>
                        </a:spcAft>
                      </a:pPr>
                      <a:r>
                        <a:rPr lang="en-GB" sz="900">
                          <a:effectLst/>
                        </a:rPr>
                        <a:t>May</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lgn="ctr">
                        <a:spcAft>
                          <a:spcPts val="0"/>
                        </a:spcAft>
                      </a:pPr>
                      <a:r>
                        <a:rPr lang="en-GB" sz="900">
                          <a:effectLst/>
                        </a:rPr>
                        <a:t>June</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lgn="ctr">
                        <a:spcAft>
                          <a:spcPts val="0"/>
                        </a:spcAft>
                      </a:pPr>
                      <a:r>
                        <a:rPr lang="en-GB" sz="900">
                          <a:effectLst/>
                        </a:rPr>
                        <a:t>July</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lgn="ctr">
                        <a:spcAft>
                          <a:spcPts val="0"/>
                        </a:spcAft>
                      </a:pPr>
                      <a:r>
                        <a:rPr lang="en-GB" sz="900">
                          <a:effectLst/>
                        </a:rPr>
                        <a:t>August</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lgn="ctr">
                        <a:spcAft>
                          <a:spcPts val="0"/>
                        </a:spcAft>
                      </a:pPr>
                      <a:r>
                        <a:rPr lang="en-GB" sz="900">
                          <a:effectLst/>
                        </a:rPr>
                        <a:t>September</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0.1</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0.2</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1.1</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1.2</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6">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rgbClr val="FFC000"/>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1.3</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1.4</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6">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2.1</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2.2</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6">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rgbClr val="FFC000"/>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2.3</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2.4</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6">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rgbClr val="FFC000"/>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3.1</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3.2</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6">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rgbClr val="FFC000"/>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3.3</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3.4</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6">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rgbClr val="FFC000"/>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4.1</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6">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rgbClr val="FFC000"/>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4.2</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solidFill>
                            <a:schemeClr val="tx2"/>
                          </a:solidFill>
                          <a:effectLst/>
                        </a:rPr>
                        <a:t> </a:t>
                      </a:r>
                      <a:endParaRPr lang="hr-HR" sz="1000" dirty="0">
                        <a:solidFill>
                          <a:schemeClr val="tx2"/>
                        </a:solidFill>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solidFill>
                            <a:schemeClr val="tx2"/>
                          </a:solidFill>
                          <a:effectLst/>
                        </a:rPr>
                        <a:t> </a:t>
                      </a:r>
                      <a:endParaRPr lang="hr-HR" sz="1000" dirty="0">
                        <a:solidFill>
                          <a:schemeClr val="tx2"/>
                        </a:solidFill>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solidFill>
                            <a:schemeClr val="tx2"/>
                          </a:solidFill>
                          <a:effectLst/>
                        </a:rPr>
                        <a:t> </a:t>
                      </a:r>
                      <a:endParaRPr lang="hr-HR" sz="1000" dirty="0">
                        <a:solidFill>
                          <a:schemeClr val="tx2"/>
                        </a:solidFill>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4.3</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4.4</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4.5</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4.6</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r>
              <a:tr h="187062">
                <a:tc>
                  <a:txBody>
                    <a:bodyPr/>
                    <a:lstStyle/>
                    <a:p>
                      <a:pPr algn="ctr">
                        <a:spcAft>
                          <a:spcPts val="0"/>
                        </a:spcAft>
                      </a:pPr>
                      <a:r>
                        <a:rPr lang="en-GB" sz="900">
                          <a:effectLst/>
                        </a:rPr>
                        <a:t>4.7</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5.1</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6">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accent6">
                        <a:lumMod val="50000"/>
                      </a:schemeClr>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rgbClr val="FFC000"/>
                    </a:solidFill>
                  </a:tcPr>
                </a:tc>
              </a:tr>
              <a:tr h="187062">
                <a:tc>
                  <a:txBody>
                    <a:bodyPr/>
                    <a:lstStyle/>
                    <a:p>
                      <a:pPr algn="ctr">
                        <a:spcAft>
                          <a:spcPts val="0"/>
                        </a:spcAft>
                      </a:pPr>
                      <a:r>
                        <a:rPr lang="en-GB" sz="900">
                          <a:effectLst/>
                        </a:rPr>
                        <a:t>5.2</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5.3</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5.4</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a:effectLst/>
                        </a:rPr>
                        <a:t> </a:t>
                      </a:r>
                      <a:endParaRPr lang="hr-HR" sz="1000">
                        <a:effectLst/>
                        <a:latin typeface="Times New Roman" panose="02020603050405020304" pitchFamily="18" charset="0"/>
                        <a:ea typeface="Times New Roman" panose="02020603050405020304" pitchFamily="18" charset="0"/>
                      </a:endParaRPr>
                    </a:p>
                  </a:txBody>
                  <a:tcPr marL="58191" marR="58191" marT="0" marB="0" anchor="b"/>
                </a:tc>
              </a:tr>
              <a:tr h="187062">
                <a:tc>
                  <a:txBody>
                    <a:bodyPr/>
                    <a:lstStyle/>
                    <a:p>
                      <a:pPr algn="ctr">
                        <a:spcAft>
                          <a:spcPts val="0"/>
                        </a:spcAft>
                      </a:pPr>
                      <a:r>
                        <a:rPr lang="en-GB" sz="900">
                          <a:effectLst/>
                        </a:rPr>
                        <a:t>5.5</a:t>
                      </a:r>
                      <a:endParaRPr lang="hr-HR" sz="1000">
                        <a:effectLst/>
                        <a:latin typeface="Times New Roman" panose="02020603050405020304" pitchFamily="18" charset="0"/>
                        <a:ea typeface="Times New Roman" panose="02020603050405020304" pitchFamily="18" charset="0"/>
                      </a:endParaRPr>
                    </a:p>
                  </a:txBody>
                  <a:tcPr marL="58191" marR="58191" marT="0" marB="0" anchor="b"/>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c>
                  <a:txBody>
                    <a:bodyPr/>
                    <a:lstStyle/>
                    <a:p>
                      <a:pPr>
                        <a:spcAft>
                          <a:spcPts val="0"/>
                        </a:spcAft>
                      </a:pPr>
                      <a:r>
                        <a:rPr lang="en-GB" sz="900" dirty="0">
                          <a:effectLst/>
                        </a:rPr>
                        <a:t> </a:t>
                      </a:r>
                      <a:endParaRPr lang="hr-HR" sz="1000" dirty="0">
                        <a:effectLst/>
                        <a:latin typeface="Times New Roman" panose="02020603050405020304" pitchFamily="18" charset="0"/>
                        <a:ea typeface="Times New Roman" panose="02020603050405020304" pitchFamily="18" charset="0"/>
                      </a:endParaRPr>
                    </a:p>
                  </a:txBody>
                  <a:tcPr marL="58191" marR="58191" marT="0" marB="0" anchor="b">
                    <a:solidFill>
                      <a:schemeClr val="tx2"/>
                    </a:solidFil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1828920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Future </a:t>
            </a:r>
            <a:r>
              <a:rPr lang="hr-HR" dirty="0" err="1" smtClean="0"/>
              <a:t>activities</a:t>
            </a:r>
            <a:endParaRPr lang="hr-HR" dirty="0"/>
          </a:p>
        </p:txBody>
      </p:sp>
      <p:sp>
        <p:nvSpPr>
          <p:cNvPr id="3" name="Content Placeholder 2"/>
          <p:cNvSpPr>
            <a:spLocks noGrp="1"/>
          </p:cNvSpPr>
          <p:nvPr>
            <p:ph idx="1"/>
          </p:nvPr>
        </p:nvSpPr>
        <p:spPr/>
        <p:txBody>
          <a:bodyPr/>
          <a:lstStyle/>
          <a:p>
            <a:r>
              <a:rPr lang="hr-HR" dirty="0" smtClean="0"/>
              <a:t>2 </a:t>
            </a:r>
            <a:r>
              <a:rPr lang="hr-HR" dirty="0" err="1" smtClean="0"/>
              <a:t>quarter</a:t>
            </a:r>
            <a:r>
              <a:rPr lang="hr-HR" dirty="0" smtClean="0"/>
              <a:t>:</a:t>
            </a:r>
          </a:p>
          <a:p>
            <a:pPr lvl="1"/>
            <a:r>
              <a:rPr lang="hr-HR" dirty="0" smtClean="0"/>
              <a:t>1.2; 2.2 and 3.2 Missions (7-10 June 2016);</a:t>
            </a:r>
          </a:p>
          <a:p>
            <a:pPr lvl="1"/>
            <a:r>
              <a:rPr lang="hr-HR" dirty="0"/>
              <a:t>5.5 Mission (27 June – 1 </a:t>
            </a:r>
            <a:r>
              <a:rPr lang="hr-HR" dirty="0" smtClean="0"/>
              <a:t>July </a:t>
            </a:r>
            <a:r>
              <a:rPr lang="hr-HR" dirty="0"/>
              <a:t>2016</a:t>
            </a:r>
            <a:r>
              <a:rPr lang="hr-HR" dirty="0" smtClean="0"/>
              <a:t>);</a:t>
            </a:r>
            <a:endParaRPr lang="hr-HR" dirty="0"/>
          </a:p>
          <a:p>
            <a:pPr lvl="1"/>
            <a:r>
              <a:rPr lang="hr-HR" dirty="0" smtClean="0"/>
              <a:t>1.3; 2.3 </a:t>
            </a:r>
            <a:r>
              <a:rPr lang="hr-HR" dirty="0"/>
              <a:t>and </a:t>
            </a:r>
            <a:r>
              <a:rPr lang="hr-HR" dirty="0" smtClean="0"/>
              <a:t>3.3 Missions (28 June – 1 July </a:t>
            </a:r>
            <a:r>
              <a:rPr lang="hr-HR" dirty="0"/>
              <a:t>2016</a:t>
            </a:r>
            <a:r>
              <a:rPr lang="hr-HR" dirty="0" smtClean="0"/>
              <a:t>);</a:t>
            </a:r>
          </a:p>
          <a:p>
            <a:pPr lvl="1"/>
            <a:r>
              <a:rPr lang="hr-HR" dirty="0" smtClean="0"/>
              <a:t>1.4; 2.4 </a:t>
            </a:r>
            <a:r>
              <a:rPr lang="hr-HR" dirty="0"/>
              <a:t>and </a:t>
            </a:r>
            <a:r>
              <a:rPr lang="hr-HR" dirty="0" smtClean="0"/>
              <a:t>3.4 Missions (4-8 July </a:t>
            </a:r>
            <a:r>
              <a:rPr lang="hr-HR" dirty="0"/>
              <a:t>2016</a:t>
            </a:r>
            <a:r>
              <a:rPr lang="hr-HR" dirty="0" smtClean="0"/>
              <a:t>).</a:t>
            </a:r>
            <a:endParaRPr lang="hr-HR" dirty="0"/>
          </a:p>
          <a:p>
            <a:pPr lvl="1"/>
            <a:endParaRPr lang="hr-HR" dirty="0"/>
          </a:p>
          <a:p>
            <a:pPr marL="457200" lvl="1" indent="0">
              <a:buNone/>
            </a:pPr>
            <a:r>
              <a:rPr lang="hr-HR" dirty="0" smtClean="0"/>
              <a:t>Total: 16 </a:t>
            </a:r>
            <a:r>
              <a:rPr lang="hr-HR" dirty="0" err="1" smtClean="0"/>
              <a:t>Missions</a:t>
            </a:r>
            <a:r>
              <a:rPr lang="hr-HR" dirty="0" smtClean="0"/>
              <a:t>, 68 </a:t>
            </a:r>
            <a:r>
              <a:rPr lang="hr-HR" dirty="0" err="1" smtClean="0"/>
              <a:t>expert</a:t>
            </a:r>
            <a:r>
              <a:rPr lang="hr-HR" dirty="0" smtClean="0"/>
              <a:t> </a:t>
            </a:r>
            <a:r>
              <a:rPr lang="hr-HR" dirty="0" err="1" smtClean="0"/>
              <a:t>days</a:t>
            </a:r>
            <a:endParaRPr lang="hr-H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421755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Future </a:t>
            </a:r>
            <a:r>
              <a:rPr lang="hr-HR" dirty="0" err="1" smtClean="0"/>
              <a:t>activities</a:t>
            </a:r>
            <a:endParaRPr lang="hr-HR" dirty="0"/>
          </a:p>
        </p:txBody>
      </p:sp>
      <p:sp>
        <p:nvSpPr>
          <p:cNvPr id="3" name="Content Placeholder 2"/>
          <p:cNvSpPr>
            <a:spLocks noGrp="1"/>
          </p:cNvSpPr>
          <p:nvPr>
            <p:ph idx="1"/>
          </p:nvPr>
        </p:nvSpPr>
        <p:spPr/>
        <p:txBody>
          <a:bodyPr>
            <a:normAutofit fontScale="92500" lnSpcReduction="20000"/>
          </a:bodyPr>
          <a:lstStyle/>
          <a:p>
            <a:r>
              <a:rPr lang="hr-HR" dirty="0"/>
              <a:t>3</a:t>
            </a:r>
            <a:r>
              <a:rPr lang="hr-HR" dirty="0" smtClean="0"/>
              <a:t> </a:t>
            </a:r>
            <a:r>
              <a:rPr lang="hr-HR" dirty="0" err="1" smtClean="0"/>
              <a:t>quarter</a:t>
            </a:r>
            <a:r>
              <a:rPr lang="hr-HR" dirty="0" smtClean="0"/>
              <a:t>:</a:t>
            </a:r>
          </a:p>
          <a:p>
            <a:pPr lvl="1"/>
            <a:r>
              <a:rPr lang="hr-HR" dirty="0" smtClean="0"/>
              <a:t>4.1 </a:t>
            </a:r>
            <a:r>
              <a:rPr lang="hr-HR" dirty="0" err="1"/>
              <a:t>Mission</a:t>
            </a:r>
            <a:r>
              <a:rPr lang="hr-HR" dirty="0"/>
              <a:t> (</a:t>
            </a:r>
            <a:r>
              <a:rPr lang="hr-HR" dirty="0" smtClean="0"/>
              <a:t>29 August– 2 </a:t>
            </a:r>
            <a:r>
              <a:rPr lang="hr-HR" dirty="0" err="1" smtClean="0"/>
              <a:t>Sept</a:t>
            </a:r>
            <a:r>
              <a:rPr lang="hr-HR" dirty="0" smtClean="0"/>
              <a:t>, </a:t>
            </a:r>
            <a:r>
              <a:rPr lang="hr-HR" dirty="0"/>
              <a:t>2016</a:t>
            </a:r>
            <a:r>
              <a:rPr lang="hr-HR" dirty="0" smtClean="0"/>
              <a:t>);</a:t>
            </a:r>
            <a:endParaRPr lang="hr-HR" dirty="0"/>
          </a:p>
          <a:p>
            <a:pPr lvl="1"/>
            <a:r>
              <a:rPr lang="hr-HR" dirty="0" smtClean="0"/>
              <a:t>5.1 Mission (5-9 Sept, </a:t>
            </a:r>
            <a:r>
              <a:rPr lang="hr-HR" dirty="0"/>
              <a:t>2016</a:t>
            </a:r>
            <a:r>
              <a:rPr lang="hr-HR" dirty="0" smtClean="0"/>
              <a:t>);</a:t>
            </a:r>
          </a:p>
          <a:p>
            <a:pPr lvl="1"/>
            <a:r>
              <a:rPr lang="hr-HR" dirty="0" smtClean="0"/>
              <a:t>4.6 Mission (19-23 Sept, </a:t>
            </a:r>
            <a:r>
              <a:rPr lang="hr-HR" dirty="0"/>
              <a:t>2016</a:t>
            </a:r>
            <a:r>
              <a:rPr lang="hr-HR" dirty="0" smtClean="0"/>
              <a:t>);</a:t>
            </a:r>
            <a:endParaRPr lang="hr-HR" dirty="0"/>
          </a:p>
          <a:p>
            <a:pPr lvl="1"/>
            <a:r>
              <a:rPr lang="hr-HR" dirty="0" smtClean="0"/>
              <a:t>4.2 Mission (3-7 Oct, </a:t>
            </a:r>
            <a:r>
              <a:rPr lang="hr-HR" dirty="0"/>
              <a:t>2016</a:t>
            </a:r>
            <a:r>
              <a:rPr lang="hr-HR" dirty="0" smtClean="0"/>
              <a:t>);</a:t>
            </a:r>
          </a:p>
          <a:p>
            <a:pPr lvl="1"/>
            <a:r>
              <a:rPr lang="hr-HR" dirty="0" smtClean="0"/>
              <a:t>5.2 Mission (10-14 </a:t>
            </a:r>
            <a:r>
              <a:rPr lang="hr-HR" dirty="0"/>
              <a:t>Oct, 2016</a:t>
            </a:r>
            <a:r>
              <a:rPr lang="hr-HR" dirty="0" smtClean="0"/>
              <a:t>);</a:t>
            </a:r>
            <a:endParaRPr lang="hr-HR" dirty="0"/>
          </a:p>
          <a:p>
            <a:pPr lvl="1"/>
            <a:r>
              <a:rPr lang="hr-HR" dirty="0" smtClean="0"/>
              <a:t> 4.4 Mission (24-28 </a:t>
            </a:r>
            <a:r>
              <a:rPr lang="hr-HR" dirty="0"/>
              <a:t>Oct, 2016</a:t>
            </a:r>
            <a:r>
              <a:rPr lang="hr-HR" dirty="0" smtClean="0"/>
              <a:t>);</a:t>
            </a:r>
          </a:p>
          <a:p>
            <a:pPr lvl="1"/>
            <a:r>
              <a:rPr lang="hr-HR" dirty="0" smtClean="0"/>
              <a:t>5.3 Mission (7-11 and 14-18 Nov, </a:t>
            </a:r>
            <a:r>
              <a:rPr lang="hr-HR" dirty="0"/>
              <a:t>2016</a:t>
            </a:r>
            <a:r>
              <a:rPr lang="hr-HR" dirty="0" smtClean="0"/>
              <a:t>);</a:t>
            </a:r>
          </a:p>
          <a:p>
            <a:pPr lvl="1"/>
            <a:r>
              <a:rPr lang="hr-HR" dirty="0" smtClean="0"/>
              <a:t>4.7 </a:t>
            </a:r>
            <a:r>
              <a:rPr lang="hr-HR" dirty="0" err="1" smtClean="0"/>
              <a:t>Mission</a:t>
            </a:r>
            <a:r>
              <a:rPr lang="hr-HR" dirty="0" smtClean="0"/>
              <a:t> (23-25 Nov, 2016)</a:t>
            </a:r>
          </a:p>
          <a:p>
            <a:pPr marL="457200" lvl="1" indent="0">
              <a:buNone/>
            </a:pPr>
            <a:endParaRPr lang="hr-HR" dirty="0" smtClean="0"/>
          </a:p>
          <a:p>
            <a:pPr marL="457200" lvl="1" indent="0">
              <a:buNone/>
            </a:pPr>
            <a:r>
              <a:rPr lang="hr-HR" dirty="0" smtClean="0"/>
              <a:t>Total</a:t>
            </a:r>
            <a:r>
              <a:rPr lang="hr-HR" dirty="0"/>
              <a:t>: </a:t>
            </a:r>
            <a:r>
              <a:rPr lang="hr-HR" dirty="0" smtClean="0"/>
              <a:t>33 </a:t>
            </a:r>
            <a:r>
              <a:rPr lang="hr-HR" dirty="0" err="1"/>
              <a:t>Missions</a:t>
            </a:r>
            <a:r>
              <a:rPr lang="hr-HR" dirty="0"/>
              <a:t>, </a:t>
            </a:r>
            <a:r>
              <a:rPr lang="hr-HR" dirty="0" smtClean="0"/>
              <a:t>157 </a:t>
            </a:r>
            <a:r>
              <a:rPr lang="hr-HR" dirty="0" err="1"/>
              <a:t>expert</a:t>
            </a:r>
            <a:r>
              <a:rPr lang="hr-HR" dirty="0"/>
              <a:t> </a:t>
            </a:r>
            <a:r>
              <a:rPr lang="hr-HR" dirty="0" err="1"/>
              <a:t>days</a:t>
            </a:r>
            <a:endParaRPr lang="hr-HR" dirty="0"/>
          </a:p>
          <a:p>
            <a:pPr marL="457200" lvl="1" indent="0">
              <a:buNone/>
            </a:pPr>
            <a:endParaRPr lang="hr-HR" dirty="0"/>
          </a:p>
          <a:p>
            <a:pPr lvl="1"/>
            <a:endParaRPr lang="hr-HR" dirty="0"/>
          </a:p>
          <a:p>
            <a:pPr lvl="1"/>
            <a:endParaRPr lang="hr-HR" dirty="0"/>
          </a:p>
          <a:p>
            <a:pPr marL="457200" lvl="1" indent="0">
              <a:buNone/>
            </a:pPr>
            <a:endParaRPr lang="hr-H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2839840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a:t>
            </a:r>
            <a:r>
              <a:rPr lang="en-US" dirty="0" err="1" smtClean="0"/>
              <a:t>verall</a:t>
            </a:r>
            <a:r>
              <a:rPr lang="en-US" dirty="0" smtClean="0"/>
              <a:t> </a:t>
            </a:r>
            <a:r>
              <a:rPr lang="en-US" dirty="0"/>
              <a:t>assessment of progress</a:t>
            </a:r>
            <a:endParaRPr lang="hr-HR" dirty="0"/>
          </a:p>
        </p:txBody>
      </p:sp>
      <p:sp>
        <p:nvSpPr>
          <p:cNvPr id="3" name="Content Placeholder 2"/>
          <p:cNvSpPr>
            <a:spLocks noGrp="1"/>
          </p:cNvSpPr>
          <p:nvPr>
            <p:ph idx="1"/>
          </p:nvPr>
        </p:nvSpPr>
        <p:spPr>
          <a:xfrm>
            <a:off x="457200" y="1600200"/>
            <a:ext cx="8229600" cy="4925144"/>
          </a:xfrm>
        </p:spPr>
        <p:txBody>
          <a:bodyPr>
            <a:normAutofit fontScale="85000" lnSpcReduction="20000"/>
          </a:bodyPr>
          <a:lstStyle/>
          <a:p>
            <a:r>
              <a:rPr lang="hr-HR" dirty="0"/>
              <a:t>17 STE missions, total </a:t>
            </a:r>
            <a:r>
              <a:rPr lang="hr-HR" dirty="0" smtClean="0"/>
              <a:t>76.5 </a:t>
            </a:r>
            <a:r>
              <a:rPr lang="hr-HR" dirty="0"/>
              <a:t>working days.</a:t>
            </a:r>
          </a:p>
          <a:p>
            <a:pPr lvl="0"/>
            <a:r>
              <a:rPr lang="en-GB" dirty="0"/>
              <a:t>3 Side Letters and 1 Operative Side letter have been issued. </a:t>
            </a:r>
            <a:endParaRPr lang="hr-HR" dirty="0" smtClean="0"/>
          </a:p>
          <a:p>
            <a:r>
              <a:rPr lang="hr-HR" b="1" dirty="0"/>
              <a:t>G</a:t>
            </a:r>
            <a:r>
              <a:rPr lang="hr-HR" b="1" dirty="0" smtClean="0"/>
              <a:t>ood and efficient collaboration </a:t>
            </a:r>
            <a:r>
              <a:rPr lang="hr-HR" dirty="0" smtClean="0"/>
              <a:t>with HZJZ and MoH staff in preparation of STE missions round table;</a:t>
            </a:r>
          </a:p>
          <a:p>
            <a:r>
              <a:rPr lang="hr-HR" b="1" dirty="0"/>
              <a:t>Added value: </a:t>
            </a:r>
            <a:r>
              <a:rPr lang="hr-HR" dirty="0"/>
              <a:t>as a</a:t>
            </a:r>
            <a:r>
              <a:rPr lang="hr-HR" dirty="0" smtClean="0"/>
              <a:t> </a:t>
            </a:r>
            <a:r>
              <a:rPr lang="hr-HR" dirty="0"/>
              <a:t>result of previous </a:t>
            </a:r>
            <a:r>
              <a:rPr lang="hr-HR" dirty="0" smtClean="0"/>
              <a:t>missions, we initiated the signing </a:t>
            </a:r>
            <a:r>
              <a:rPr lang="hr-HR" dirty="0"/>
              <a:t>of the Declaration by main stakeholders on improvement of Cancer screening </a:t>
            </a:r>
            <a:r>
              <a:rPr lang="hr-HR" dirty="0" smtClean="0"/>
              <a:t>programmes;</a:t>
            </a:r>
            <a:endParaRPr lang="hr-HR" dirty="0"/>
          </a:p>
          <a:p>
            <a:r>
              <a:rPr lang="hr-HR" dirty="0" smtClean="0"/>
              <a:t>Daily </a:t>
            </a:r>
            <a:r>
              <a:rPr lang="hr-HR" dirty="0" err="1" smtClean="0"/>
              <a:t>and</a:t>
            </a:r>
            <a:r>
              <a:rPr lang="hr-HR" dirty="0" smtClean="0"/>
              <a:t> </a:t>
            </a:r>
            <a:r>
              <a:rPr lang="hr-HR" dirty="0" err="1" smtClean="0"/>
              <a:t>timely</a:t>
            </a:r>
            <a:r>
              <a:rPr lang="hr-HR" dirty="0" smtClean="0"/>
              <a:t> </a:t>
            </a:r>
            <a:r>
              <a:rPr lang="hr-HR" dirty="0" err="1" smtClean="0"/>
              <a:t>technical</a:t>
            </a:r>
            <a:r>
              <a:rPr lang="hr-HR" dirty="0" smtClean="0"/>
              <a:t> </a:t>
            </a:r>
            <a:r>
              <a:rPr lang="hr-HR" dirty="0" err="1" smtClean="0"/>
              <a:t>support</a:t>
            </a:r>
            <a:r>
              <a:rPr lang="hr-HR" dirty="0" smtClean="0"/>
              <a:t> </a:t>
            </a:r>
            <a:r>
              <a:rPr lang="hr-HR" dirty="0" err="1" smtClean="0"/>
              <a:t>from</a:t>
            </a:r>
            <a:r>
              <a:rPr lang="hr-HR" dirty="0" smtClean="0"/>
              <a:t> CFCA;</a:t>
            </a:r>
          </a:p>
          <a:p>
            <a:r>
              <a:rPr lang="hr-HR" dirty="0" smtClean="0"/>
              <a:t>Aiming to fully implement  1-2-3 components on 8th July</a:t>
            </a:r>
            <a:r>
              <a:rPr lang="hr-HR" dirty="0"/>
              <a:t> </a:t>
            </a:r>
            <a:r>
              <a:rPr lang="hr-HR" dirty="0" smtClean="0"/>
              <a:t>(achievement: 50% of project mandatory results).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176998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r>
              <a:rPr lang="hr-HR" dirty="0"/>
              <a:t> </a:t>
            </a:r>
            <a:r>
              <a:rPr lang="hr-HR" dirty="0" err="1"/>
              <a:t>and</a:t>
            </a:r>
            <a:r>
              <a:rPr lang="hr-HR" dirty="0"/>
              <a:t> </a:t>
            </a:r>
            <a:r>
              <a:rPr lang="hr-HR" dirty="0" err="1"/>
              <a:t>problems</a:t>
            </a:r>
            <a:endParaRPr lang="hr-HR" dirty="0"/>
          </a:p>
        </p:txBody>
      </p:sp>
      <p:sp>
        <p:nvSpPr>
          <p:cNvPr id="3" name="Content Placeholder 2"/>
          <p:cNvSpPr>
            <a:spLocks noGrp="1"/>
          </p:cNvSpPr>
          <p:nvPr>
            <p:ph idx="1"/>
          </p:nvPr>
        </p:nvSpPr>
        <p:spPr/>
        <p:txBody>
          <a:bodyPr>
            <a:normAutofit/>
          </a:bodyPr>
          <a:lstStyle/>
          <a:p>
            <a:r>
              <a:rPr lang="hr-HR" sz="2400" dirty="0" smtClean="0"/>
              <a:t>Technical delays to start the project required large adjustments in </a:t>
            </a:r>
            <a:r>
              <a:rPr lang="hr-HR" sz="2400" dirty="0"/>
              <a:t>dates </a:t>
            </a:r>
            <a:r>
              <a:rPr lang="hr-HR" sz="2400" dirty="0" smtClean="0"/>
              <a:t>of implementation and this was followed by needs to replace experts due to their unavailability on newly defined dates. As a result, we issued 3 side letters (2 on expert change).</a:t>
            </a:r>
          </a:p>
          <a:p>
            <a:r>
              <a:rPr lang="hr-HR" sz="2400" dirty="0" smtClean="0"/>
              <a:t>Summer time (and the upcomming vacation period) makes it impossible to plan missions.</a:t>
            </a:r>
            <a:endParaRPr lang="hr-HR"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3114989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125760"/>
            <a:ext cx="8229600" cy="990600"/>
          </a:xfrm>
        </p:spPr>
        <p:txBody>
          <a:bodyPr/>
          <a:lstStyle/>
          <a:p>
            <a:r>
              <a:rPr lang="hr-HR" dirty="0" err="1" smtClean="0"/>
              <a:t>Risk</a:t>
            </a:r>
            <a:r>
              <a:rPr lang="hr-HR" dirty="0" smtClean="0"/>
              <a:t> management </a:t>
            </a:r>
            <a:r>
              <a:rPr lang="hr-HR" dirty="0" err="1" smtClean="0"/>
              <a:t>issues</a:t>
            </a:r>
            <a:endParaRPr lang="hr-H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4045836"/>
              </p:ext>
            </p:extLst>
          </p:nvPr>
        </p:nvGraphicFramePr>
        <p:xfrm>
          <a:off x="251520" y="1116360"/>
          <a:ext cx="8712968" cy="5765800"/>
        </p:xfrm>
        <a:graphic>
          <a:graphicData uri="http://schemas.openxmlformats.org/drawingml/2006/table">
            <a:tbl>
              <a:tblPr firstRow="1" bandRow="1">
                <a:tableStyleId>{5C22544A-7EE6-4342-B048-85BDC9FD1C3A}</a:tableStyleId>
              </a:tblPr>
              <a:tblGrid>
                <a:gridCol w="3672408"/>
                <a:gridCol w="5040560"/>
              </a:tblGrid>
              <a:tr h="370840">
                <a:tc>
                  <a:txBody>
                    <a:bodyPr/>
                    <a:lstStyle/>
                    <a:p>
                      <a:r>
                        <a:rPr lang="hr-HR" dirty="0" err="1" smtClean="0"/>
                        <a:t>Risk</a:t>
                      </a:r>
                      <a:endParaRPr lang="hr-HR" dirty="0"/>
                    </a:p>
                  </a:txBody>
                  <a:tcPr/>
                </a:tc>
                <a:tc>
                  <a:txBody>
                    <a:bodyPr/>
                    <a:lstStyle/>
                    <a:p>
                      <a:r>
                        <a:rPr lang="hr-HR" dirty="0" smtClean="0"/>
                        <a:t>Management </a:t>
                      </a:r>
                      <a:r>
                        <a:rPr lang="hr-HR" dirty="0" err="1" smtClean="0"/>
                        <a:t>actions</a:t>
                      </a:r>
                      <a:r>
                        <a:rPr lang="hr-HR" dirty="0" smtClean="0"/>
                        <a:t> </a:t>
                      </a:r>
                      <a:r>
                        <a:rPr lang="hr-HR" dirty="0" err="1" smtClean="0"/>
                        <a:t>should</a:t>
                      </a:r>
                      <a:r>
                        <a:rPr lang="hr-HR" dirty="0" smtClean="0"/>
                        <a:t> </a:t>
                      </a:r>
                      <a:r>
                        <a:rPr lang="hr-HR" dirty="0" err="1" smtClean="0"/>
                        <a:t>be</a:t>
                      </a:r>
                      <a:r>
                        <a:rPr lang="hr-HR" dirty="0" smtClean="0"/>
                        <a:t> </a:t>
                      </a:r>
                      <a:r>
                        <a:rPr lang="hr-HR" dirty="0" err="1" smtClean="0"/>
                        <a:t>taken</a:t>
                      </a:r>
                      <a:endParaRPr lang="hr-HR"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smtClean="0">
                          <a:solidFill>
                            <a:schemeClr val="dk1"/>
                          </a:solidFill>
                          <a:effectLst/>
                          <a:latin typeface="+mn-lt"/>
                          <a:ea typeface="+mn-ea"/>
                          <a:cs typeface="+mn-cs"/>
                        </a:rPr>
                        <a:t>Availability of the </a:t>
                      </a:r>
                      <a:r>
                        <a:rPr lang="hr-HR" sz="1800" kern="1200" smtClean="0">
                          <a:solidFill>
                            <a:schemeClr val="dk1"/>
                          </a:solidFill>
                          <a:effectLst/>
                          <a:latin typeface="+mn-lt"/>
                          <a:ea typeface="+mn-ea"/>
                          <a:cs typeface="+mn-cs"/>
                        </a:rPr>
                        <a:t>BC and MS</a:t>
                      </a:r>
                      <a:r>
                        <a:rPr lang="en-GB" sz="1800" kern="1200" smtClean="0">
                          <a:solidFill>
                            <a:schemeClr val="dk1"/>
                          </a:solidFill>
                          <a:effectLst/>
                          <a:latin typeface="+mn-lt"/>
                          <a:ea typeface="+mn-ea"/>
                          <a:cs typeface="+mn-cs"/>
                        </a:rPr>
                        <a:t> experts is not ensured.</a:t>
                      </a:r>
                      <a:endParaRPr lang="hr-HR" sz="1800" kern="1200" smtClean="0">
                        <a:solidFill>
                          <a:schemeClr val="dk1"/>
                        </a:solidFill>
                        <a:effectLst/>
                        <a:latin typeface="+mn-lt"/>
                        <a:ea typeface="+mn-ea"/>
                        <a:cs typeface="+mn-cs"/>
                      </a:endParaRPr>
                    </a:p>
                  </a:txBody>
                  <a:tcPr/>
                </a:tc>
                <a:tc>
                  <a:txBody>
                    <a:bodyPr/>
                    <a:lstStyle/>
                    <a:p>
                      <a:r>
                        <a:rPr lang="hr-HR" dirty="0" smtClean="0"/>
                        <a:t>The planing</a:t>
                      </a:r>
                      <a:r>
                        <a:rPr lang="hr-HR" baseline="0" dirty="0" smtClean="0"/>
                        <a:t> of mission dates in advance (2-3 monts before mission). BC and MS PL should be taking responsibility to ensure availability of experts.</a:t>
                      </a:r>
                      <a:endParaRPr lang="hr-HR" dirty="0"/>
                    </a:p>
                  </a:txBody>
                  <a:tcPr/>
                </a:tc>
              </a:tr>
              <a:tr h="370840">
                <a:tc>
                  <a:txBody>
                    <a:bodyPr/>
                    <a:lstStyle/>
                    <a:p>
                      <a:pPr lvl="0"/>
                      <a:r>
                        <a:rPr lang="en-GB" sz="1800" kern="1200" dirty="0" smtClean="0">
                          <a:solidFill>
                            <a:schemeClr val="dk1"/>
                          </a:solidFill>
                          <a:effectLst/>
                          <a:latin typeface="+mn-lt"/>
                          <a:ea typeface="+mn-ea"/>
                          <a:cs typeface="+mn-cs"/>
                        </a:rPr>
                        <a:t>Relevant stakeholders do not succeed to ensure the active participation in the planned activities;</a:t>
                      </a:r>
                      <a:endParaRPr lang="hr-HR" sz="1800" kern="1200" dirty="0" smtClean="0">
                        <a:solidFill>
                          <a:schemeClr val="dk1"/>
                        </a:solidFill>
                        <a:effectLst/>
                        <a:latin typeface="+mn-lt"/>
                        <a:ea typeface="+mn-ea"/>
                        <a:cs typeface="+mn-cs"/>
                      </a:endParaRPr>
                    </a:p>
                  </a:txBody>
                  <a:tcPr/>
                </a:tc>
                <a:tc>
                  <a:txBody>
                    <a:bodyPr/>
                    <a:lstStyle/>
                    <a:p>
                      <a:r>
                        <a:rPr lang="hr-HR" dirty="0" smtClean="0"/>
                        <a:t>The planning</a:t>
                      </a:r>
                      <a:r>
                        <a:rPr lang="hr-HR" baseline="0" dirty="0" smtClean="0"/>
                        <a:t> of mission dates in advance should ensure timely invitations and replacements if necessary.</a:t>
                      </a:r>
                      <a:endParaRPr lang="hr-HR" dirty="0"/>
                    </a:p>
                  </a:txBody>
                  <a:tcPr/>
                </a:tc>
              </a:tr>
              <a:tr h="370840">
                <a:tc>
                  <a:txBody>
                    <a:bodyPr/>
                    <a:lstStyle/>
                    <a:p>
                      <a:pPr lvl="0"/>
                      <a:r>
                        <a:rPr lang="en-GB" sz="1800" kern="1200" dirty="0" smtClean="0">
                          <a:solidFill>
                            <a:schemeClr val="dk1"/>
                          </a:solidFill>
                          <a:effectLst/>
                          <a:latin typeface="+mn-lt"/>
                          <a:ea typeface="+mn-ea"/>
                          <a:cs typeface="+mn-cs"/>
                        </a:rPr>
                        <a:t>Adequate experts are not available for the </a:t>
                      </a:r>
                      <a:r>
                        <a:rPr lang="hr-HR" sz="1800" kern="1200" dirty="0" err="1" smtClean="0">
                          <a:solidFill>
                            <a:schemeClr val="dk1"/>
                          </a:solidFill>
                          <a:effectLst/>
                          <a:latin typeface="+mn-lt"/>
                          <a:ea typeface="+mn-ea"/>
                          <a:cs typeface="+mn-cs"/>
                        </a:rPr>
                        <a:t>trainings</a:t>
                      </a:r>
                      <a:r>
                        <a:rPr lang="hr-HR" sz="1800" kern="1200" dirty="0" smtClean="0">
                          <a:solidFill>
                            <a:schemeClr val="dk1"/>
                          </a:solidFill>
                          <a:effectLst/>
                          <a:latin typeface="+mn-lt"/>
                          <a:ea typeface="+mn-ea"/>
                          <a:cs typeface="+mn-cs"/>
                        </a:rPr>
                        <a:t> </a:t>
                      </a:r>
                      <a:r>
                        <a:rPr lang="hr-HR" sz="1800" kern="1200" dirty="0" err="1" smtClean="0">
                          <a:solidFill>
                            <a:schemeClr val="dk1"/>
                          </a:solidFill>
                          <a:effectLst/>
                          <a:latin typeface="+mn-lt"/>
                          <a:ea typeface="+mn-ea"/>
                          <a:cs typeface="+mn-cs"/>
                        </a:rPr>
                        <a:t>and</a:t>
                      </a:r>
                      <a:r>
                        <a:rPr lang="hr-HR" sz="1800" kern="1200" dirty="0" smtClean="0">
                          <a:solidFill>
                            <a:schemeClr val="dk1"/>
                          </a:solidFill>
                          <a:effectLst/>
                          <a:latin typeface="+mn-lt"/>
                          <a:ea typeface="+mn-ea"/>
                          <a:cs typeface="+mn-cs"/>
                        </a:rPr>
                        <a:t> </a:t>
                      </a:r>
                      <a:r>
                        <a:rPr lang="hr-HR" sz="1800" kern="1200" dirty="0" err="1" smtClean="0">
                          <a:solidFill>
                            <a:schemeClr val="dk1"/>
                          </a:solidFill>
                          <a:effectLst/>
                          <a:latin typeface="+mn-lt"/>
                          <a:ea typeface="+mn-ea"/>
                          <a:cs typeface="+mn-cs"/>
                        </a:rPr>
                        <a:t>workshops</a:t>
                      </a:r>
                      <a:r>
                        <a:rPr lang="en-GB" sz="1800" kern="1200" dirty="0" smtClean="0">
                          <a:solidFill>
                            <a:schemeClr val="dk1"/>
                          </a:solidFill>
                          <a:effectLst/>
                          <a:latin typeface="+mn-lt"/>
                          <a:ea typeface="+mn-ea"/>
                          <a:cs typeface="+mn-cs"/>
                        </a:rPr>
                        <a:t>;</a:t>
                      </a:r>
                      <a:endParaRPr lang="hr-HR" sz="1800" kern="1200" dirty="0" smtClean="0">
                        <a:solidFill>
                          <a:schemeClr val="dk1"/>
                        </a:solidFill>
                        <a:effectLst/>
                        <a:latin typeface="+mn-lt"/>
                        <a:ea typeface="+mn-ea"/>
                        <a:cs typeface="+mn-cs"/>
                      </a:endParaRPr>
                    </a:p>
                  </a:txBody>
                  <a:tcPr/>
                </a:tc>
                <a:tc>
                  <a:txBody>
                    <a:bodyPr/>
                    <a:lstStyle/>
                    <a:p>
                      <a:r>
                        <a:rPr lang="hr-HR" dirty="0" smtClean="0"/>
                        <a:t>Invitations and information to the participants has to be sent far in advance. We already</a:t>
                      </a:r>
                      <a:r>
                        <a:rPr lang="hr-HR" baseline="0" dirty="0" smtClean="0"/>
                        <a:t> </a:t>
                      </a:r>
                      <a:r>
                        <a:rPr lang="hr-HR" dirty="0" smtClean="0"/>
                        <a:t>asked BC to prepare lists of participants and define target groups for trainings in component 4.</a:t>
                      </a:r>
                      <a:endParaRPr lang="hr-HR"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The necessary information, data or documents are not available or not provided on time;</a:t>
                      </a:r>
                      <a:endParaRPr lang="hr-HR" sz="1800" kern="1200" dirty="0" smtClean="0">
                        <a:solidFill>
                          <a:schemeClr val="dk1"/>
                        </a:solidFill>
                        <a:effectLst/>
                        <a:latin typeface="+mn-lt"/>
                        <a:ea typeface="+mn-ea"/>
                        <a:cs typeface="+mn-cs"/>
                      </a:endParaRPr>
                    </a:p>
                  </a:txBody>
                  <a:tcPr/>
                </a:tc>
                <a:tc>
                  <a:txBody>
                    <a:bodyPr/>
                    <a:lstStyle/>
                    <a:p>
                      <a:r>
                        <a:rPr lang="hr-HR" dirty="0" smtClean="0"/>
                        <a:t>We do planning</a:t>
                      </a:r>
                      <a:r>
                        <a:rPr lang="hr-HR" baseline="0" dirty="0" smtClean="0"/>
                        <a:t> of mission dates in advance. </a:t>
                      </a:r>
                      <a:r>
                        <a:rPr lang="hr-HR" baseline="0" dirty="0" err="1" smtClean="0"/>
                        <a:t>We</a:t>
                      </a:r>
                      <a:r>
                        <a:rPr lang="hr-HR" baseline="0" dirty="0" smtClean="0"/>
                        <a:t> </a:t>
                      </a:r>
                      <a:r>
                        <a:rPr lang="hr-HR" baseline="0" dirty="0" err="1" smtClean="0"/>
                        <a:t>implement</a:t>
                      </a:r>
                      <a:r>
                        <a:rPr lang="hr-HR" baseline="0" dirty="0" smtClean="0"/>
                        <a:t> </a:t>
                      </a:r>
                      <a:r>
                        <a:rPr lang="hr-HR" baseline="0" dirty="0" err="1" smtClean="0"/>
                        <a:t>daily</a:t>
                      </a:r>
                      <a:r>
                        <a:rPr lang="hr-HR" baseline="0" dirty="0" smtClean="0"/>
                        <a:t> </a:t>
                      </a:r>
                      <a:r>
                        <a:rPr lang="hr-HR" baseline="0" dirty="0" err="1" smtClean="0"/>
                        <a:t>meetings</a:t>
                      </a:r>
                      <a:r>
                        <a:rPr lang="hr-HR" baseline="0" dirty="0" smtClean="0"/>
                        <a:t> </a:t>
                      </a:r>
                      <a:r>
                        <a:rPr lang="hr-HR" baseline="0" dirty="0" err="1" smtClean="0"/>
                        <a:t>with</a:t>
                      </a:r>
                      <a:r>
                        <a:rPr lang="hr-HR" baseline="0" dirty="0" smtClean="0"/>
                        <a:t> BC </a:t>
                      </a:r>
                      <a:r>
                        <a:rPr lang="hr-HR" baseline="0" dirty="0" err="1" smtClean="0"/>
                        <a:t>counterpart</a:t>
                      </a:r>
                      <a:r>
                        <a:rPr lang="hr-HR" baseline="0" dirty="0" smtClean="0"/>
                        <a:t> to </a:t>
                      </a:r>
                      <a:r>
                        <a:rPr lang="hr-HR" baseline="0" dirty="0" err="1" smtClean="0"/>
                        <a:t>discuss</a:t>
                      </a:r>
                      <a:r>
                        <a:rPr lang="hr-HR" baseline="0" dirty="0" smtClean="0"/>
                        <a:t> </a:t>
                      </a:r>
                      <a:r>
                        <a:rPr lang="hr-HR" baseline="0" dirty="0" err="1" smtClean="0"/>
                        <a:t>availability</a:t>
                      </a:r>
                      <a:r>
                        <a:rPr lang="hr-HR" baseline="0" dirty="0" smtClean="0"/>
                        <a:t> </a:t>
                      </a:r>
                      <a:r>
                        <a:rPr lang="hr-HR" baseline="0" dirty="0" err="1" smtClean="0"/>
                        <a:t>and</a:t>
                      </a:r>
                      <a:r>
                        <a:rPr lang="hr-HR" baseline="0" dirty="0" smtClean="0"/>
                        <a:t> </a:t>
                      </a:r>
                      <a:r>
                        <a:rPr lang="hr-HR" baseline="0" dirty="0" err="1" smtClean="0"/>
                        <a:t>timely</a:t>
                      </a:r>
                      <a:r>
                        <a:rPr lang="hr-HR" baseline="0" dirty="0" smtClean="0"/>
                        <a:t> </a:t>
                      </a:r>
                      <a:r>
                        <a:rPr lang="hr-HR" baseline="0" dirty="0" err="1" smtClean="0"/>
                        <a:t>provision</a:t>
                      </a:r>
                      <a:r>
                        <a:rPr lang="hr-HR" baseline="0" dirty="0" smtClean="0"/>
                        <a:t>.</a:t>
                      </a:r>
                      <a:endParaRPr lang="hr-HR"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The </a:t>
                      </a:r>
                      <a:r>
                        <a:rPr lang="hr-HR" sz="1800" kern="1200" dirty="0" err="1" smtClean="0">
                          <a:solidFill>
                            <a:schemeClr val="dk1"/>
                          </a:solidFill>
                          <a:effectLst/>
                          <a:latin typeface="+mn-lt"/>
                          <a:ea typeface="+mn-ea"/>
                          <a:cs typeface="+mn-cs"/>
                        </a:rPr>
                        <a:t>contract</a:t>
                      </a:r>
                      <a:r>
                        <a:rPr lang="hr-HR" sz="1800" kern="1200" dirty="0" smtClean="0">
                          <a:solidFill>
                            <a:schemeClr val="dk1"/>
                          </a:solidFill>
                          <a:effectLst/>
                          <a:latin typeface="+mn-lt"/>
                          <a:ea typeface="+mn-ea"/>
                          <a:cs typeface="+mn-cs"/>
                        </a:rPr>
                        <a:t> </a:t>
                      </a:r>
                      <a:r>
                        <a:rPr lang="hr-HR" sz="1800" kern="1200" dirty="0" err="1" smtClean="0">
                          <a:solidFill>
                            <a:schemeClr val="dk1"/>
                          </a:solidFill>
                          <a:effectLst/>
                          <a:latin typeface="+mn-lt"/>
                          <a:ea typeface="+mn-ea"/>
                          <a:cs typeface="+mn-cs"/>
                        </a:rPr>
                        <a:t>not</a:t>
                      </a:r>
                      <a:r>
                        <a:rPr lang="hr-HR" sz="1800" kern="1200" dirty="0" smtClean="0">
                          <a:solidFill>
                            <a:schemeClr val="dk1"/>
                          </a:solidFill>
                          <a:effectLst/>
                          <a:latin typeface="+mn-lt"/>
                          <a:ea typeface="+mn-ea"/>
                          <a:cs typeface="+mn-cs"/>
                        </a:rPr>
                        <a:t> </a:t>
                      </a:r>
                      <a:r>
                        <a:rPr lang="hr-HR" sz="1800" kern="1200" dirty="0" err="1" smtClean="0">
                          <a:solidFill>
                            <a:schemeClr val="dk1"/>
                          </a:solidFill>
                          <a:effectLst/>
                          <a:latin typeface="+mn-lt"/>
                          <a:ea typeface="+mn-ea"/>
                          <a:cs typeface="+mn-cs"/>
                        </a:rPr>
                        <a:t>signed</a:t>
                      </a:r>
                      <a:r>
                        <a:rPr lang="hr-HR" sz="1800" kern="1200" dirty="0" smtClean="0">
                          <a:solidFill>
                            <a:schemeClr val="dk1"/>
                          </a:solidFill>
                          <a:effectLst/>
                          <a:latin typeface="+mn-lt"/>
                          <a:ea typeface="+mn-ea"/>
                          <a:cs typeface="+mn-cs"/>
                        </a:rPr>
                        <a:t> </a:t>
                      </a:r>
                      <a:r>
                        <a:rPr lang="hr-HR" sz="1800" kern="1200" dirty="0" err="1" smtClean="0">
                          <a:solidFill>
                            <a:schemeClr val="dk1"/>
                          </a:solidFill>
                          <a:effectLst/>
                          <a:latin typeface="+mn-lt"/>
                          <a:ea typeface="+mn-ea"/>
                          <a:cs typeface="+mn-cs"/>
                        </a:rPr>
                        <a:t>or</a:t>
                      </a:r>
                      <a:r>
                        <a:rPr lang="hr-HR" sz="1800" kern="120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outputs from the private sector contract are not delivered or of sufficient quality;</a:t>
                      </a:r>
                      <a:endParaRPr lang="hr-HR" sz="1800" kern="1200" dirty="0" smtClean="0">
                        <a:solidFill>
                          <a:schemeClr val="dk1"/>
                        </a:solidFill>
                        <a:effectLst/>
                        <a:latin typeface="+mn-lt"/>
                        <a:ea typeface="+mn-ea"/>
                        <a:cs typeface="+mn-cs"/>
                      </a:endParaRPr>
                    </a:p>
                  </a:txBody>
                  <a:tcPr/>
                </a:tc>
                <a:tc>
                  <a:txBody>
                    <a:bodyPr/>
                    <a:lstStyle/>
                    <a:p>
                      <a:r>
                        <a:rPr lang="hr-HR" dirty="0" smtClean="0"/>
                        <a:t>The contracting should</a:t>
                      </a:r>
                      <a:r>
                        <a:rPr lang="hr-HR" baseline="0" dirty="0" smtClean="0"/>
                        <a:t> be implemented according to Lithuanian Law on Procurement and it is out of our control. To ensure quality of output it is planned to have expert missions.</a:t>
                      </a:r>
                      <a:endParaRPr lang="hr-HR" dirty="0"/>
                    </a:p>
                  </a:txBody>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2593223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Next</a:t>
            </a:r>
            <a:r>
              <a:rPr lang="hr-HR" dirty="0" smtClean="0"/>
              <a:t> PSC </a:t>
            </a:r>
            <a:r>
              <a:rPr lang="hr-HR" dirty="0" err="1" smtClean="0"/>
              <a:t>meeting</a:t>
            </a:r>
            <a:endParaRPr lang="hr-HR" dirty="0"/>
          </a:p>
        </p:txBody>
      </p:sp>
      <p:sp>
        <p:nvSpPr>
          <p:cNvPr id="3" name="Content Placeholder 2"/>
          <p:cNvSpPr>
            <a:spLocks noGrp="1"/>
          </p:cNvSpPr>
          <p:nvPr>
            <p:ph idx="1"/>
          </p:nvPr>
        </p:nvSpPr>
        <p:spPr>
          <a:xfrm>
            <a:off x="457200" y="2276872"/>
            <a:ext cx="8229600" cy="3849291"/>
          </a:xfrm>
        </p:spPr>
        <p:txBody>
          <a:bodyPr/>
          <a:lstStyle/>
          <a:p>
            <a:pPr marL="0" indent="0" algn="ctr">
              <a:buNone/>
            </a:pPr>
            <a:r>
              <a:rPr lang="hr-HR" dirty="0" smtClean="0"/>
              <a:t>Date proposal: </a:t>
            </a:r>
          </a:p>
          <a:p>
            <a:pPr marL="0" indent="0">
              <a:buNone/>
            </a:pPr>
            <a:endParaRPr lang="hr-HR" b="1" dirty="0"/>
          </a:p>
          <a:p>
            <a:pPr marL="0" indent="0" algn="ctr">
              <a:buNone/>
            </a:pPr>
            <a:r>
              <a:rPr lang="hr-HR" b="1" dirty="0" smtClean="0"/>
              <a:t>27 </a:t>
            </a:r>
            <a:r>
              <a:rPr lang="hr-HR" b="1" dirty="0" err="1" smtClean="0"/>
              <a:t>September</a:t>
            </a:r>
            <a:r>
              <a:rPr lang="hr-HR" b="1" dirty="0" smtClean="0"/>
              <a:t> 2016</a:t>
            </a:r>
            <a:endParaRPr lang="hr-HR"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252144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7664" y="2420888"/>
            <a:ext cx="6624736" cy="1143000"/>
          </a:xfrm>
        </p:spPr>
        <p:txBody>
          <a:bodyPr>
            <a:normAutofit fontScale="90000"/>
          </a:bodyPr>
          <a:lstStyle/>
          <a:p>
            <a:r>
              <a:rPr lang="hr-HR" b="1" dirty="0" smtClean="0"/>
              <a:t/>
            </a:r>
            <a:br>
              <a:rPr lang="hr-HR" b="1" dirty="0" smtClean="0"/>
            </a:br>
            <a:r>
              <a:rPr lang="hr-HR" b="1" dirty="0" smtClean="0"/>
              <a:t>CRO SCREENING</a:t>
            </a:r>
            <a:r>
              <a:rPr lang="hr-HR" dirty="0" smtClean="0"/>
              <a:t/>
            </a:r>
            <a:br>
              <a:rPr lang="hr-HR" dirty="0" smtClean="0"/>
            </a:br>
            <a:r>
              <a:rPr lang="hr-HR" sz="4000" dirty="0" smtClean="0"/>
              <a:t>Twinning project activities and results in the 1st reporting period </a:t>
            </a:r>
            <a:br>
              <a:rPr lang="hr-HR" sz="4000" dirty="0" smtClean="0"/>
            </a:br>
            <a:r>
              <a:rPr lang="hr-HR" sz="3100" dirty="0" smtClean="0"/>
              <a:t>(2 March 2016 – 31 May 2016) </a:t>
            </a:r>
            <a:endParaRPr lang="en-US" sz="3100" dirty="0"/>
          </a:p>
        </p:txBody>
      </p:sp>
      <p:sp>
        <p:nvSpPr>
          <p:cNvPr id="3" name="Title 1"/>
          <p:cNvSpPr txBox="1">
            <a:spLocks/>
          </p:cNvSpPr>
          <p:nvPr/>
        </p:nvSpPr>
        <p:spPr>
          <a:xfrm>
            <a:off x="1331640" y="4869160"/>
            <a:ext cx="6624736" cy="11430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b="1" dirty="0" smtClean="0"/>
              <a:t>Prof. dr. Giedrius Vanagas</a:t>
            </a:r>
          </a:p>
          <a:p>
            <a:r>
              <a:rPr lang="hr-HR" dirty="0" err="1" smtClean="0"/>
              <a:t>Resident</a:t>
            </a:r>
            <a:r>
              <a:rPr lang="hr-HR" dirty="0" smtClean="0"/>
              <a:t> </a:t>
            </a:r>
            <a:r>
              <a:rPr lang="hr-HR" dirty="0" err="1" smtClean="0"/>
              <a:t>Twinning</a:t>
            </a:r>
            <a:r>
              <a:rPr lang="hr-HR" dirty="0" smtClean="0"/>
              <a:t> </a:t>
            </a:r>
            <a:r>
              <a:rPr lang="hr-HR" dirty="0" err="1" smtClean="0"/>
              <a:t>Adviser</a:t>
            </a:r>
            <a:r>
              <a:rPr lang="hr-HR" dirty="0" smtClean="0"/>
              <a:t> (RTA)</a:t>
            </a:r>
            <a:br>
              <a:rPr lang="hr-HR" dirty="0" smtClean="0"/>
            </a:b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2996952"/>
            <a:ext cx="6912768" cy="3240360"/>
          </a:xfrm>
        </p:spPr>
        <p:txBody>
          <a:bodyPr>
            <a:normAutofit/>
          </a:bodyPr>
          <a:lstStyle/>
          <a:p>
            <a:pPr algn="l"/>
            <a:r>
              <a:rPr lang="hr-HR" sz="2000" b="1" dirty="0" err="1" smtClean="0"/>
              <a:t>Resident</a:t>
            </a:r>
            <a:r>
              <a:rPr lang="hr-HR" sz="2000" b="1" dirty="0" smtClean="0"/>
              <a:t> </a:t>
            </a:r>
            <a:r>
              <a:rPr lang="hr-HR" sz="2000" b="1" dirty="0" err="1"/>
              <a:t>Twinning</a:t>
            </a:r>
            <a:r>
              <a:rPr lang="hr-HR" sz="2000" b="1" dirty="0"/>
              <a:t> </a:t>
            </a:r>
            <a:r>
              <a:rPr lang="hr-HR" sz="2000" b="1" dirty="0" err="1"/>
              <a:t>Adviser</a:t>
            </a:r>
            <a:r>
              <a:rPr lang="hr-HR" sz="2000" b="1" dirty="0"/>
              <a:t> (RTA</a:t>
            </a:r>
            <a:r>
              <a:rPr lang="hr-HR" sz="2000" b="1" dirty="0" smtClean="0"/>
              <a:t>): </a:t>
            </a:r>
            <a:br>
              <a:rPr lang="hr-HR" sz="2000" b="1" dirty="0" smtClean="0"/>
            </a:br>
            <a:r>
              <a:rPr lang="hr-HR" sz="2000" dirty="0" smtClean="0"/>
              <a:t>Prof. Giedrius Vanagas (LUHS)</a:t>
            </a:r>
            <a:br>
              <a:rPr lang="hr-HR" sz="2000" dirty="0" smtClean="0"/>
            </a:br>
            <a:r>
              <a:rPr lang="hr-HR" sz="2000" dirty="0" smtClean="0"/>
              <a:t/>
            </a:r>
            <a:br>
              <a:rPr lang="hr-HR" sz="2000" dirty="0" smtClean="0"/>
            </a:br>
            <a:r>
              <a:rPr lang="hr-HR" sz="2000" dirty="0" smtClean="0"/>
              <a:t>T. +380-1-4863371</a:t>
            </a:r>
            <a:br>
              <a:rPr lang="hr-HR" sz="2000" dirty="0" smtClean="0"/>
            </a:br>
            <a:r>
              <a:rPr lang="hr-HR" sz="2000" dirty="0" smtClean="0"/>
              <a:t>mob. +385-95-7309806</a:t>
            </a:r>
            <a:br>
              <a:rPr lang="hr-HR" sz="2000" dirty="0" smtClean="0"/>
            </a:br>
            <a:r>
              <a:rPr lang="hr-HR" sz="2000" dirty="0" smtClean="0"/>
              <a:t/>
            </a:r>
            <a:br>
              <a:rPr lang="hr-HR" sz="2000" dirty="0" smtClean="0"/>
            </a:br>
            <a:r>
              <a:rPr lang="hr-HR" sz="2000" dirty="0" smtClean="0">
                <a:hlinkClick r:id="rId3"/>
              </a:rPr>
              <a:t>giedrius.vanagas@hzjz.hr</a:t>
            </a:r>
            <a:r>
              <a:rPr lang="hr-HR" sz="2000" dirty="0" smtClean="0"/>
              <a:t/>
            </a:r>
            <a:br>
              <a:rPr lang="hr-HR" sz="2000" dirty="0" smtClean="0"/>
            </a:b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in the reporting period</a:t>
            </a:r>
            <a:endParaRPr lang="en-US" dirty="0"/>
          </a:p>
        </p:txBody>
      </p:sp>
      <p:sp>
        <p:nvSpPr>
          <p:cNvPr id="3" name="Content Placeholder 2"/>
          <p:cNvSpPr>
            <a:spLocks noGrp="1"/>
          </p:cNvSpPr>
          <p:nvPr>
            <p:ph idx="1"/>
          </p:nvPr>
        </p:nvSpPr>
        <p:spPr>
          <a:xfrm>
            <a:off x="457200" y="2060848"/>
            <a:ext cx="8471826" cy="3672408"/>
          </a:xfrm>
        </p:spPr>
        <p:txBody>
          <a:bodyPr>
            <a:normAutofit/>
          </a:bodyPr>
          <a:lstStyle/>
          <a:p>
            <a:r>
              <a:rPr lang="en-US" sz="2800" dirty="0" smtClean="0"/>
              <a:t>Preparation activities: 6 Missions, 11 working days;</a:t>
            </a:r>
          </a:p>
          <a:p>
            <a:r>
              <a:rPr lang="en-US" sz="2800" dirty="0" smtClean="0"/>
              <a:t>RTA arrival: 1 April, 2016</a:t>
            </a:r>
          </a:p>
          <a:p>
            <a:r>
              <a:rPr lang="en-US" sz="2800" dirty="0" smtClean="0"/>
              <a:t>Kick-off: 29 April, 2016 - 2 Missions, total 3 working days;</a:t>
            </a:r>
          </a:p>
          <a:p>
            <a:r>
              <a:rPr lang="en-US" sz="2800" dirty="0" smtClean="0"/>
              <a:t>17 STE missions, total 76.5 working days.</a:t>
            </a:r>
          </a:p>
          <a:p>
            <a:pPr lvl="0"/>
            <a:r>
              <a:rPr lang="en-US" sz="2800" dirty="0" smtClean="0"/>
              <a:t>3 Side Letters and 1 Operative Side letter have been issued. </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3308278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a:t>
            </a:r>
            <a:r>
              <a:rPr lang="en-US" dirty="0" err="1" smtClean="0"/>
              <a:t>ctivities</a:t>
            </a:r>
            <a:r>
              <a:rPr lang="en-US" dirty="0" smtClean="0"/>
              <a:t> </a:t>
            </a:r>
            <a:r>
              <a:rPr lang="en-US" dirty="0"/>
              <a:t>in the reporting period</a:t>
            </a:r>
            <a:endParaRPr lang="hr-HR" dirty="0"/>
          </a:p>
        </p:txBody>
      </p:sp>
      <p:sp>
        <p:nvSpPr>
          <p:cNvPr id="3" name="Content Placeholder 2"/>
          <p:cNvSpPr>
            <a:spLocks noGrp="1"/>
          </p:cNvSpPr>
          <p:nvPr>
            <p:ph idx="1"/>
          </p:nvPr>
        </p:nvSpPr>
        <p:spPr>
          <a:xfrm>
            <a:off x="457200" y="1503636"/>
            <a:ext cx="8229600" cy="571202"/>
          </a:xfrm>
        </p:spPr>
        <p:txBody>
          <a:bodyPr>
            <a:normAutofit lnSpcReduction="10000"/>
          </a:bodyPr>
          <a:lstStyle/>
          <a:p>
            <a:r>
              <a:rPr lang="hr-HR" dirty="0" smtClean="0"/>
              <a:t>17 STE missions, total 76.5 working days.</a:t>
            </a:r>
            <a:endParaRPr lang="lt-LT"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pic>
        <p:nvPicPr>
          <p:cNvPr id="7" name="Picture 6"/>
          <p:cNvPicPr>
            <a:picLocks noChangeAspect="1"/>
          </p:cNvPicPr>
          <p:nvPr/>
        </p:nvPicPr>
        <p:blipFill>
          <a:blip r:embed="rId3"/>
          <a:stretch>
            <a:fillRect/>
          </a:stretch>
        </p:blipFill>
        <p:spPr>
          <a:xfrm>
            <a:off x="683568" y="2169468"/>
            <a:ext cx="7319908" cy="4448287"/>
          </a:xfrm>
          <a:prstGeom prst="rect">
            <a:avLst/>
          </a:prstGeom>
        </p:spPr>
      </p:pic>
    </p:spTree>
    <p:extLst>
      <p:ext uri="{BB962C8B-B14F-4D97-AF65-F5344CB8AC3E}">
        <p14:creationId xmlns:p14="http://schemas.microsoft.com/office/powerpoint/2010/main" val="743417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lstStyle/>
          <a:p>
            <a:r>
              <a:rPr lang="hr-HR" dirty="0"/>
              <a:t>A</a:t>
            </a:r>
            <a:r>
              <a:rPr lang="en-US" dirty="0" err="1" smtClean="0"/>
              <a:t>chievement</a:t>
            </a:r>
            <a:r>
              <a:rPr lang="en-US" dirty="0" smtClean="0"/>
              <a:t> </a:t>
            </a:r>
            <a:r>
              <a:rPr lang="en-US" dirty="0"/>
              <a:t>of mandatory results</a:t>
            </a:r>
            <a:endParaRPr lang="hr-HR" dirty="0"/>
          </a:p>
        </p:txBody>
      </p:sp>
      <p:sp>
        <p:nvSpPr>
          <p:cNvPr id="4" name="Content Placeholder 3"/>
          <p:cNvSpPr>
            <a:spLocks noGrp="1"/>
          </p:cNvSpPr>
          <p:nvPr>
            <p:ph idx="1"/>
          </p:nvPr>
        </p:nvSpPr>
        <p:spPr/>
        <p:txBody>
          <a:bodyPr>
            <a:normAutofit/>
          </a:bodyPr>
          <a:lstStyle/>
          <a:p>
            <a:r>
              <a:rPr lang="hr-HR" dirty="0" err="1" smtClean="0"/>
              <a:t>We</a:t>
            </a:r>
            <a:r>
              <a:rPr lang="hr-HR" dirty="0" smtClean="0"/>
              <a:t> </a:t>
            </a:r>
            <a:r>
              <a:rPr lang="hr-HR" dirty="0" err="1" smtClean="0"/>
              <a:t>have</a:t>
            </a:r>
            <a:r>
              <a:rPr lang="hr-HR" dirty="0" smtClean="0"/>
              <a:t> </a:t>
            </a:r>
            <a:r>
              <a:rPr lang="hr-HR" dirty="0" err="1" smtClean="0"/>
              <a:t>started</a:t>
            </a:r>
            <a:r>
              <a:rPr lang="hr-HR" dirty="0" smtClean="0"/>
              <a:t> </a:t>
            </a:r>
            <a:r>
              <a:rPr lang="hr-HR" dirty="0" err="1" smtClean="0"/>
              <a:t>activities</a:t>
            </a:r>
            <a:r>
              <a:rPr lang="hr-HR" dirty="0" smtClean="0"/>
              <a:t> </a:t>
            </a:r>
            <a:r>
              <a:rPr lang="hr-HR" dirty="0" err="1" smtClean="0"/>
              <a:t>in</a:t>
            </a:r>
            <a:r>
              <a:rPr lang="hr-HR" dirty="0" smtClean="0"/>
              <a:t> 4/5 </a:t>
            </a:r>
            <a:r>
              <a:rPr lang="hr-HR" dirty="0" err="1" smtClean="0"/>
              <a:t>components</a:t>
            </a:r>
            <a:r>
              <a:rPr lang="hr-HR" dirty="0"/>
              <a:t>;</a:t>
            </a:r>
            <a:endParaRPr lang="hr-HR" dirty="0" smtClean="0"/>
          </a:p>
          <a:p>
            <a:pPr lvl="1"/>
            <a:r>
              <a:rPr lang="hr-HR" dirty="0" err="1" smtClean="0"/>
              <a:t>Fully</a:t>
            </a:r>
            <a:r>
              <a:rPr lang="hr-HR" dirty="0" smtClean="0"/>
              <a:t> </a:t>
            </a:r>
            <a:r>
              <a:rPr lang="hr-HR" dirty="0" err="1" smtClean="0"/>
              <a:t>achieved</a:t>
            </a:r>
            <a:r>
              <a:rPr lang="hr-HR" dirty="0" smtClean="0"/>
              <a:t> </a:t>
            </a:r>
            <a:r>
              <a:rPr lang="hr-HR" dirty="0" err="1" smtClean="0"/>
              <a:t>mandatory</a:t>
            </a:r>
            <a:r>
              <a:rPr lang="hr-HR" dirty="0" smtClean="0"/>
              <a:t> </a:t>
            </a:r>
            <a:r>
              <a:rPr lang="hr-HR" dirty="0" err="1" smtClean="0"/>
              <a:t>results</a:t>
            </a:r>
            <a:r>
              <a:rPr lang="hr-HR" dirty="0" smtClean="0"/>
              <a:t> </a:t>
            </a:r>
            <a:r>
              <a:rPr lang="hr-HR" dirty="0" err="1" smtClean="0"/>
              <a:t>in</a:t>
            </a:r>
            <a:r>
              <a:rPr lang="hr-HR" dirty="0" smtClean="0"/>
              <a:t> 4 </a:t>
            </a:r>
            <a:r>
              <a:rPr lang="hr-HR" dirty="0" err="1" smtClean="0"/>
              <a:t>activities</a:t>
            </a:r>
            <a:r>
              <a:rPr lang="hr-HR" dirty="0"/>
              <a:t>;</a:t>
            </a:r>
            <a:endParaRPr lang="hr-HR" dirty="0" smtClean="0"/>
          </a:p>
          <a:p>
            <a:pPr lvl="1"/>
            <a:r>
              <a:rPr lang="hr-HR" dirty="0" smtClean="0"/>
              <a:t>1 </a:t>
            </a:r>
            <a:r>
              <a:rPr lang="hr-HR" dirty="0" err="1" smtClean="0"/>
              <a:t>activity</a:t>
            </a:r>
            <a:r>
              <a:rPr lang="hr-HR" dirty="0" smtClean="0"/>
              <a:t> </a:t>
            </a:r>
            <a:r>
              <a:rPr lang="hr-HR" dirty="0" err="1" smtClean="0"/>
              <a:t>just</a:t>
            </a:r>
            <a:r>
              <a:rPr lang="hr-HR" dirty="0" smtClean="0"/>
              <a:t> </a:t>
            </a:r>
            <a:r>
              <a:rPr lang="hr-HR" dirty="0" err="1" smtClean="0"/>
              <a:t>started</a:t>
            </a:r>
            <a:r>
              <a:rPr lang="hr-HR" dirty="0" smtClean="0"/>
              <a:t>;</a:t>
            </a:r>
          </a:p>
          <a:p>
            <a:r>
              <a:rPr lang="hr-HR" dirty="0" smtClean="0"/>
              <a:t>Visibility ensured on Kick-off event;</a:t>
            </a:r>
          </a:p>
          <a:p>
            <a:r>
              <a:rPr lang="en-GB" dirty="0"/>
              <a:t>Project Leaflets and press release </a:t>
            </a:r>
            <a:r>
              <a:rPr lang="en-GB" dirty="0" smtClean="0"/>
              <a:t>produced</a:t>
            </a:r>
            <a:r>
              <a:rPr lang="hr-HR" dirty="0" smtClean="0"/>
              <a:t>.</a:t>
            </a:r>
          </a:p>
          <a:p>
            <a:endParaRPr lang="hr-H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1475206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3565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lstStyle/>
          <a:p>
            <a:r>
              <a:rPr lang="hr-HR" dirty="0"/>
              <a:t>A</a:t>
            </a:r>
            <a:r>
              <a:rPr lang="en-US" dirty="0" err="1" smtClean="0"/>
              <a:t>chievement</a:t>
            </a:r>
            <a:r>
              <a:rPr lang="en-US" dirty="0" smtClean="0"/>
              <a:t> </a:t>
            </a:r>
            <a:r>
              <a:rPr lang="en-US" dirty="0"/>
              <a:t>of mandatory results</a:t>
            </a:r>
            <a:endParaRPr lang="hr-H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906442939"/>
              </p:ext>
            </p:extLst>
          </p:nvPr>
        </p:nvGraphicFramePr>
        <p:xfrm>
          <a:off x="457200" y="2060848"/>
          <a:ext cx="8229599" cy="3888740"/>
        </p:xfrm>
        <a:graphic>
          <a:graphicData uri="http://schemas.openxmlformats.org/drawingml/2006/table">
            <a:tbl>
              <a:tblPr>
                <a:tableStyleId>{5C22544A-7EE6-4342-B048-85BDC9FD1C3A}</a:tableStyleId>
              </a:tblPr>
              <a:tblGrid>
                <a:gridCol w="2225451"/>
                <a:gridCol w="2246513"/>
                <a:gridCol w="3757635"/>
              </a:tblGrid>
              <a:tr h="290830">
                <a:tc gridSpan="3">
                  <a:txBody>
                    <a:bodyPr/>
                    <a:lstStyle/>
                    <a:p>
                      <a:pPr marL="36195">
                        <a:spcAft>
                          <a:spcPts val="0"/>
                        </a:spcAft>
                      </a:pPr>
                      <a:r>
                        <a:rPr lang="en-GB" sz="2000" b="1" dirty="0">
                          <a:effectLst/>
                        </a:rPr>
                        <a:t>Component 0: </a:t>
                      </a:r>
                      <a:r>
                        <a:rPr lang="en-GB" sz="2000" dirty="0">
                          <a:effectLst/>
                        </a:rPr>
                        <a:t>Project </a:t>
                      </a:r>
                      <a:r>
                        <a:rPr lang="en-GB" sz="2000" dirty="0" smtClean="0">
                          <a:effectLst/>
                        </a:rPr>
                        <a:t>Visibility</a:t>
                      </a:r>
                      <a:endParaRPr lang="hr-HR" sz="2000" dirty="0" smtClean="0">
                        <a:effectLst/>
                      </a:endParaRPr>
                    </a:p>
                    <a:p>
                      <a:pPr marL="36195">
                        <a:spcAft>
                          <a:spcPts val="0"/>
                        </a:spcAft>
                      </a:pP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hMerge="1">
                  <a:txBody>
                    <a:bodyPr/>
                    <a:lstStyle/>
                    <a:p>
                      <a:endParaRPr lang="hr-HR"/>
                    </a:p>
                  </a:txBody>
                  <a:tcPr/>
                </a:tc>
              </a:tr>
              <a:tr h="167640">
                <a:tc gridSpan="3">
                  <a:txBody>
                    <a:bodyPr/>
                    <a:lstStyle/>
                    <a:p>
                      <a:pPr marL="36195">
                        <a:spcAft>
                          <a:spcPts val="0"/>
                        </a:spcAft>
                      </a:pPr>
                      <a:r>
                        <a:rPr lang="en-GB" sz="2000" b="1" dirty="0">
                          <a:effectLst/>
                        </a:rPr>
                        <a:t>Activity 0.1</a:t>
                      </a:r>
                      <a:r>
                        <a:rPr lang="en-GB" sz="2000" b="1" dirty="0" smtClean="0">
                          <a:effectLst/>
                        </a:rPr>
                        <a:t>:</a:t>
                      </a:r>
                      <a:endParaRPr lang="hr-HR" sz="2000" b="1" dirty="0" smtClean="0">
                        <a:effectLst/>
                      </a:endParaRPr>
                    </a:p>
                    <a:p>
                      <a:pPr marL="36195">
                        <a:spcAft>
                          <a:spcPts val="0"/>
                        </a:spcAft>
                      </a:pPr>
                      <a:endParaRPr lang="hr-HR" sz="2000" b="1" dirty="0" smtClean="0">
                        <a:effectLst/>
                        <a:latin typeface="Times New Roman" panose="02020603050405020304" pitchFamily="18" charset="0"/>
                        <a:ea typeface="Times New Roman" panose="02020603050405020304" pitchFamily="18" charset="0"/>
                      </a:endParaRPr>
                    </a:p>
                    <a:p>
                      <a:pPr marL="36195">
                        <a:spcAft>
                          <a:spcPts val="0"/>
                        </a:spcAft>
                      </a:pPr>
                      <a:endParaRPr lang="hr-HR" sz="2000" b="1" dirty="0" smtClean="0">
                        <a:effectLst/>
                        <a:latin typeface="Times New Roman" panose="02020603050405020304" pitchFamily="18" charset="0"/>
                        <a:ea typeface="Times New Roman" panose="02020603050405020304" pitchFamily="18" charset="0"/>
                      </a:endParaRPr>
                    </a:p>
                    <a:p>
                      <a:pPr marL="36195">
                        <a:spcAft>
                          <a:spcPts val="0"/>
                        </a:spcAft>
                      </a:pPr>
                      <a:endParaRPr lang="hr-HR" sz="2000" b="1" dirty="0" smtClean="0">
                        <a:effectLst/>
                        <a:latin typeface="Times New Roman" panose="02020603050405020304" pitchFamily="18" charset="0"/>
                        <a:ea typeface="Times New Roman" panose="02020603050405020304" pitchFamily="18" charset="0"/>
                      </a:endParaRPr>
                    </a:p>
                    <a:p>
                      <a:pPr marL="36195">
                        <a:spcAft>
                          <a:spcPts val="0"/>
                        </a:spcAft>
                      </a:pPr>
                      <a:endParaRPr lang="hr-HR" sz="2000" b="1"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hMerge="1">
                  <a:txBody>
                    <a:bodyPr/>
                    <a:lstStyle/>
                    <a:p>
                      <a:endParaRPr lang="hr-HR"/>
                    </a:p>
                  </a:txBody>
                  <a:tcPr/>
                </a:tc>
              </a:tr>
              <a:tr h="1755140">
                <a:tc>
                  <a:txBody>
                    <a:bodyPr/>
                    <a:lstStyle/>
                    <a:p>
                      <a:pPr marL="342900" lvl="0" indent="-342900">
                        <a:spcAft>
                          <a:spcPts val="0"/>
                        </a:spcAft>
                        <a:buFont typeface="Symbol" panose="05050102010706020507" pitchFamily="18" charset="2"/>
                        <a:buChar char=""/>
                        <a:tabLst>
                          <a:tab pos="228600" algn="l"/>
                        </a:tabLst>
                      </a:pPr>
                      <a:r>
                        <a:rPr lang="en-GB" sz="2000" b="1" dirty="0">
                          <a:effectLst/>
                        </a:rPr>
                        <a:t>Kick off meeting </a:t>
                      </a:r>
                      <a:r>
                        <a:rPr lang="en-GB" sz="2000" dirty="0">
                          <a:effectLst/>
                        </a:rPr>
                        <a:t>implemented</a:t>
                      </a:r>
                      <a:endParaRPr lang="hr-HR" sz="2000" dirty="0">
                        <a:effectLst/>
                      </a:endParaRPr>
                    </a:p>
                    <a:p>
                      <a:pPr marL="0" lvl="0" indent="0">
                        <a:spcAft>
                          <a:spcPts val="0"/>
                        </a:spcAft>
                        <a:buFont typeface="Symbol" panose="05050102010706020507" pitchFamily="18" charset="2"/>
                        <a:buNone/>
                        <a:tabLst>
                          <a:tab pos="228600" algn="l"/>
                        </a:tabLst>
                      </a:pPr>
                      <a:endParaRPr lang="hr-HR" sz="2000" dirty="0">
                        <a:effectLst/>
                      </a:endParaRPr>
                    </a:p>
                    <a:p>
                      <a:pPr>
                        <a:spcAft>
                          <a:spcPts val="0"/>
                        </a:spcAft>
                      </a:pPr>
                      <a:r>
                        <a:rPr lang="en-GB" sz="2000" dirty="0">
                          <a:effectLst/>
                        </a:rPr>
                        <a:t> </a:t>
                      </a:r>
                      <a:endParaRPr lang="hr-HR"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a:spcAft>
                          <a:spcPts val="0"/>
                        </a:spcAft>
                      </a:pPr>
                      <a:r>
                        <a:rPr lang="en-GB" sz="2000" dirty="0">
                          <a:effectLst/>
                        </a:rPr>
                        <a:t>100% fulfilled </a:t>
                      </a:r>
                      <a:endParaRPr lang="hr-HR" sz="2000" dirty="0">
                        <a:effectLst/>
                      </a:endParaRPr>
                    </a:p>
                    <a:p>
                      <a:pPr>
                        <a:spcAft>
                          <a:spcPts val="0"/>
                        </a:spcAft>
                      </a:pPr>
                      <a:r>
                        <a:rPr lang="en-GB" sz="2000" dirty="0">
                          <a:effectLst/>
                        </a:rPr>
                        <a:t> </a:t>
                      </a:r>
                      <a:endParaRPr lang="hr-HR" sz="2000" dirty="0">
                        <a:effectLst/>
                      </a:endParaRPr>
                    </a:p>
                  </a:txBody>
                  <a:tcPr marL="0" marR="0" marT="0" marB="0"/>
                </a:tc>
                <a:tc>
                  <a:txBody>
                    <a:bodyPr/>
                    <a:lstStyle/>
                    <a:p>
                      <a:pPr marL="58420" marR="0" indent="0" algn="l" defTabSz="914400" rtl="0" eaLnBrk="1" fontAlgn="auto" latinLnBrk="0" hangingPunct="1">
                        <a:lnSpc>
                          <a:spcPct val="100000"/>
                        </a:lnSpc>
                        <a:spcBef>
                          <a:spcPts val="0"/>
                        </a:spcBef>
                        <a:spcAft>
                          <a:spcPts val="0"/>
                        </a:spcAft>
                        <a:buClrTx/>
                        <a:buSzTx/>
                        <a:buFontTx/>
                        <a:buNone/>
                        <a:tabLst/>
                        <a:defRPr/>
                      </a:pPr>
                      <a:r>
                        <a:rPr lang="hr-HR" sz="2000" b="1" dirty="0" err="1" smtClean="0">
                          <a:effectLst/>
                        </a:rPr>
                        <a:t>Completed</a:t>
                      </a:r>
                      <a:r>
                        <a:rPr lang="hr-HR" sz="2000" b="1" dirty="0" smtClean="0">
                          <a:effectLst/>
                        </a:rPr>
                        <a:t>.</a:t>
                      </a:r>
                    </a:p>
                    <a:p>
                      <a:pPr marL="58420" marR="0" indent="0" algn="l" defTabSz="914400" rtl="0" eaLnBrk="1" fontAlgn="auto" latinLnBrk="0" hangingPunct="1">
                        <a:lnSpc>
                          <a:spcPct val="100000"/>
                        </a:lnSpc>
                        <a:spcBef>
                          <a:spcPts val="0"/>
                        </a:spcBef>
                        <a:spcAft>
                          <a:spcPts val="0"/>
                        </a:spcAft>
                        <a:buClrTx/>
                        <a:buSzTx/>
                        <a:buFontTx/>
                        <a:buNone/>
                        <a:tabLst/>
                        <a:defRPr/>
                      </a:pPr>
                      <a:r>
                        <a:rPr lang="en-GB" sz="2000" dirty="0" smtClean="0">
                          <a:effectLst/>
                        </a:rPr>
                        <a:t>Kick-off held on </a:t>
                      </a:r>
                      <a:r>
                        <a:rPr lang="en-GB" sz="2000" b="1" dirty="0" smtClean="0">
                          <a:effectLst/>
                        </a:rPr>
                        <a:t>29 April 2016 </a:t>
                      </a:r>
                      <a:r>
                        <a:rPr lang="en-GB" sz="2000" dirty="0" smtClean="0">
                          <a:effectLst/>
                        </a:rPr>
                        <a:t>with Project Leaflets and press release produced </a:t>
                      </a:r>
                      <a:endParaRPr lang="hr-HR" sz="2000" dirty="0" smtClean="0">
                        <a:effectLst/>
                        <a:latin typeface="Times New Roman" panose="02020603050405020304" pitchFamily="18" charset="0"/>
                        <a:ea typeface="Times New Roman" panose="02020603050405020304" pitchFamily="18" charset="0"/>
                      </a:endParaRPr>
                    </a:p>
                    <a:p>
                      <a:pPr marL="58420">
                        <a:spcAft>
                          <a:spcPts val="0"/>
                        </a:spcAft>
                      </a:pPr>
                      <a:endParaRPr lang="hr-HR"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81414608"/>
              </p:ext>
            </p:extLst>
          </p:nvPr>
        </p:nvGraphicFramePr>
        <p:xfrm>
          <a:off x="457200" y="3313068"/>
          <a:ext cx="8229599" cy="666750"/>
        </p:xfrm>
        <a:graphic>
          <a:graphicData uri="http://schemas.openxmlformats.org/drawingml/2006/table">
            <a:tbl>
              <a:tblPr>
                <a:tableStyleId>{5C22544A-7EE6-4342-B048-85BDC9FD1C3A}</a:tableStyleId>
              </a:tblPr>
              <a:tblGrid>
                <a:gridCol w="2225451"/>
                <a:gridCol w="2246513"/>
                <a:gridCol w="25400"/>
                <a:gridCol w="3732235"/>
              </a:tblGrid>
              <a:tr h="666750">
                <a:tc>
                  <a:txBody>
                    <a:bodyPr/>
                    <a:lstStyle/>
                    <a:p>
                      <a:pPr marL="64135">
                        <a:spcAft>
                          <a:spcPts val="0"/>
                        </a:spcAft>
                      </a:pPr>
                      <a:r>
                        <a:rPr lang="en-GB" sz="2000" dirty="0">
                          <a:effectLst/>
                        </a:rPr>
                        <a:t>R</a:t>
                      </a:r>
                      <a:r>
                        <a:rPr lang="en-GB" sz="2000" spc="-5" dirty="0">
                          <a:effectLst/>
                        </a:rPr>
                        <a:t>e</a:t>
                      </a:r>
                      <a:r>
                        <a:rPr lang="en-GB" sz="2000" dirty="0">
                          <a:effectLst/>
                        </a:rPr>
                        <a:t>sults </a:t>
                      </a:r>
                      <a:r>
                        <a:rPr lang="en-GB" sz="2000" spc="-5" dirty="0">
                          <a:effectLst/>
                        </a:rPr>
                        <a:t>a</a:t>
                      </a:r>
                      <a:r>
                        <a:rPr lang="en-GB" sz="2000" dirty="0">
                          <a:effectLst/>
                        </a:rPr>
                        <a:t>nd </a:t>
                      </a:r>
                      <a:r>
                        <a:rPr lang="en-GB" sz="2000" spc="-5" dirty="0" smtClean="0">
                          <a:effectLst/>
                        </a:rPr>
                        <a:t>i</a:t>
                      </a:r>
                      <a:r>
                        <a:rPr lang="en-GB" sz="2000" dirty="0" smtClean="0">
                          <a:effectLst/>
                        </a:rPr>
                        <a:t>ndicators</a:t>
                      </a:r>
                      <a:endParaRPr lang="hr-HR" sz="2000" dirty="0">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64135">
                        <a:spcBef>
                          <a:spcPts val="35"/>
                        </a:spcBef>
                        <a:spcAft>
                          <a:spcPts val="0"/>
                        </a:spcAft>
                      </a:pPr>
                      <a:r>
                        <a:rPr lang="en-GB" sz="2000" dirty="0" smtClean="0">
                          <a:effectLst/>
                        </a:rPr>
                        <a:t>(% </a:t>
                      </a:r>
                      <a:r>
                        <a:rPr lang="en-GB" sz="2000" dirty="0">
                          <a:effectLst/>
                        </a:rPr>
                        <a:t>of achievement)</a:t>
                      </a:r>
                      <a:endParaRPr lang="hr-HR" sz="2000" dirty="0">
                        <a:effectLst/>
                      </a:endParaRPr>
                    </a:p>
                    <a:p>
                      <a:pPr marL="64135">
                        <a:spcBef>
                          <a:spcPts val="35"/>
                        </a:spcBef>
                        <a:spcAft>
                          <a:spcPts val="0"/>
                        </a:spcAft>
                      </a:pPr>
                      <a:r>
                        <a:rPr lang="en-GB" sz="2000" dirty="0">
                          <a:effectLst/>
                        </a:rPr>
                        <a:t> </a:t>
                      </a: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a:txBody>
                    <a:bodyPr/>
                    <a:lstStyle/>
                    <a:p>
                      <a:pPr marL="64135">
                        <a:spcBef>
                          <a:spcPts val="35"/>
                        </a:spcBef>
                        <a:spcAft>
                          <a:spcPts val="0"/>
                        </a:spcAft>
                        <a:tabLst>
                          <a:tab pos="482600" algn="l"/>
                          <a:tab pos="736600" algn="l"/>
                        </a:tabLst>
                      </a:pPr>
                      <a:r>
                        <a:rPr lang="en-GB" sz="2000" dirty="0">
                          <a:effectLst/>
                        </a:rPr>
                        <a:t>State of achievement/</a:t>
                      </a:r>
                      <a:endParaRPr lang="hr-HR" sz="2000" dirty="0">
                        <a:effectLst/>
                      </a:endParaRPr>
                    </a:p>
                    <a:p>
                      <a:pPr marL="64135">
                        <a:spcAft>
                          <a:spcPts val="0"/>
                        </a:spcAft>
                      </a:pPr>
                      <a:r>
                        <a:rPr lang="en-GB" sz="2000" dirty="0">
                          <a:effectLst/>
                        </a:rPr>
                        <a:t>problems</a:t>
                      </a:r>
                      <a:r>
                        <a:rPr lang="en-GB" sz="2000" spc="-5" dirty="0">
                          <a:effectLst/>
                        </a:rPr>
                        <a:t> </a:t>
                      </a:r>
                      <a:r>
                        <a:rPr lang="en-GB" sz="2000" dirty="0">
                          <a:effectLst/>
                        </a:rPr>
                        <a:t>en</a:t>
                      </a:r>
                      <a:r>
                        <a:rPr lang="en-GB" sz="2000" spc="-5" dirty="0">
                          <a:effectLst/>
                        </a:rPr>
                        <a:t>c</a:t>
                      </a:r>
                      <a:r>
                        <a:rPr lang="en-GB" sz="2000" spc="5" dirty="0">
                          <a:effectLst/>
                        </a:rPr>
                        <a:t>o</a:t>
                      </a:r>
                      <a:r>
                        <a:rPr lang="en-GB" sz="2000" dirty="0">
                          <a:effectLst/>
                        </a:rPr>
                        <a:t>untered</a:t>
                      </a:r>
                      <a:endParaRPr lang="hr-HR"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652224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1503645"/>
              </p:ext>
            </p:extLst>
          </p:nvPr>
        </p:nvGraphicFramePr>
        <p:xfrm>
          <a:off x="457200" y="1844824"/>
          <a:ext cx="8229600" cy="5013177"/>
        </p:xfrm>
        <a:graphic>
          <a:graphicData uri="http://schemas.openxmlformats.org/drawingml/2006/table">
            <a:tbl>
              <a:tblPr>
                <a:tableStyleId>{5C22544A-7EE6-4342-B048-85BDC9FD1C3A}</a:tableStyleId>
              </a:tblPr>
              <a:tblGrid>
                <a:gridCol w="3034680"/>
                <a:gridCol w="1800200"/>
                <a:gridCol w="3394720"/>
              </a:tblGrid>
              <a:tr h="832878">
                <a:tc gridSpan="3">
                  <a:txBody>
                    <a:bodyPr/>
                    <a:lstStyle/>
                    <a:p>
                      <a:pPr marL="36195">
                        <a:spcAft>
                          <a:spcPts val="0"/>
                        </a:spcAft>
                      </a:pPr>
                      <a:r>
                        <a:rPr lang="en-GB" sz="2000" b="1" dirty="0">
                          <a:effectLst/>
                        </a:rPr>
                        <a:t>Component 1: </a:t>
                      </a:r>
                      <a:r>
                        <a:rPr lang="en-GB" sz="2000" dirty="0">
                          <a:effectLst/>
                        </a:rPr>
                        <a:t>Organization and implementation of the National Breast Cancer Screening Programme on national and regional level improved </a:t>
                      </a:r>
                      <a:endParaRPr lang="hr-HR" sz="2000" dirty="0">
                        <a:effectLst/>
                      </a:endParaRPr>
                    </a:p>
                  </a:txBody>
                  <a:tcPr marL="0" marR="0" marT="0" marB="0"/>
                </a:tc>
                <a:tc hMerge="1">
                  <a:txBody>
                    <a:bodyPr/>
                    <a:lstStyle/>
                    <a:p>
                      <a:endParaRPr lang="hr-HR"/>
                    </a:p>
                  </a:txBody>
                  <a:tcPr/>
                </a:tc>
                <a:tc hMerge="1">
                  <a:txBody>
                    <a:bodyPr/>
                    <a:lstStyle/>
                    <a:p>
                      <a:endParaRPr lang="hr-HR"/>
                    </a:p>
                  </a:txBody>
                  <a:tcPr/>
                </a:tc>
              </a:tr>
              <a:tr h="1286246">
                <a:tc gridSpan="3">
                  <a:txBody>
                    <a:bodyPr/>
                    <a:lstStyle/>
                    <a:p>
                      <a:pPr marL="36195">
                        <a:spcAft>
                          <a:spcPts val="0"/>
                        </a:spcAft>
                      </a:pPr>
                      <a:r>
                        <a:rPr lang="en-GB" sz="2000" b="1" dirty="0">
                          <a:effectLst/>
                        </a:rPr>
                        <a:t>Activity </a:t>
                      </a:r>
                      <a:r>
                        <a:rPr lang="en-GB" sz="2000" b="1" dirty="0" smtClean="0">
                          <a:effectLst/>
                        </a:rPr>
                        <a:t>1.1</a:t>
                      </a:r>
                      <a:endParaRPr lang="hr-HR" sz="2000" b="1" dirty="0" smtClean="0">
                        <a:effectLst/>
                      </a:endParaRPr>
                    </a:p>
                    <a:p>
                      <a:pPr marL="36195">
                        <a:spcAft>
                          <a:spcPts val="0"/>
                        </a:spcAft>
                      </a:pPr>
                      <a:endParaRPr lang="hr-HR" sz="2000" dirty="0" smtClean="0">
                        <a:effectLst/>
                      </a:endParaRPr>
                    </a:p>
                    <a:p>
                      <a:pPr marL="36195">
                        <a:spcAft>
                          <a:spcPts val="0"/>
                        </a:spcAft>
                      </a:pPr>
                      <a:endParaRPr lang="hr-HR" sz="2000" dirty="0" smtClean="0">
                        <a:effectLst/>
                      </a:endParaRPr>
                    </a:p>
                    <a:p>
                      <a:pPr marL="36195">
                        <a:spcAft>
                          <a:spcPts val="0"/>
                        </a:spcAft>
                      </a:pPr>
                      <a:endParaRPr lang="hr-HR" sz="2000" dirty="0" smtClean="0">
                        <a:effectLst/>
                      </a:endParaRPr>
                    </a:p>
                  </a:txBody>
                  <a:tcPr marL="0" marR="0" marT="0" marB="0"/>
                </a:tc>
                <a:tc hMerge="1">
                  <a:txBody>
                    <a:bodyPr/>
                    <a:lstStyle/>
                    <a:p>
                      <a:endParaRPr lang="hr-HR"/>
                    </a:p>
                  </a:txBody>
                  <a:tcPr/>
                </a:tc>
                <a:tc hMerge="1">
                  <a:txBody>
                    <a:bodyPr/>
                    <a:lstStyle/>
                    <a:p>
                      <a:endParaRPr lang="hr-HR"/>
                    </a:p>
                  </a:txBody>
                  <a:tcPr/>
                </a:tc>
              </a:tr>
              <a:tr h="2894053">
                <a:tc>
                  <a:txBody>
                    <a:bodyPr/>
                    <a:lstStyle/>
                    <a:p>
                      <a:pPr marL="342900" lvl="0" indent="-342900">
                        <a:spcAft>
                          <a:spcPts val="0"/>
                        </a:spcAft>
                        <a:buFont typeface="Symbol" panose="05050102010706020507" pitchFamily="18" charset="2"/>
                        <a:buChar char=""/>
                        <a:tabLst>
                          <a:tab pos="228600" algn="l"/>
                        </a:tabLst>
                      </a:pPr>
                      <a:r>
                        <a:rPr lang="en-GB" sz="2000" dirty="0">
                          <a:effectLst/>
                        </a:rPr>
                        <a:t>Conducting analysis of the legislative and institutional framework of the </a:t>
                      </a:r>
                      <a:r>
                        <a:rPr lang="en-GB" sz="2000" b="1" dirty="0">
                          <a:effectLst/>
                        </a:rPr>
                        <a:t>National Breast Cancer Screening Programme</a:t>
                      </a:r>
                      <a:r>
                        <a:rPr lang="en-GB" sz="2000" dirty="0">
                          <a:effectLst/>
                        </a:rPr>
                        <a:t> and preparing analysis report with recommendations for improvement </a:t>
                      </a:r>
                      <a:endParaRPr lang="hr-HR"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a:spcAft>
                          <a:spcPts val="0"/>
                        </a:spcAft>
                      </a:pPr>
                      <a:r>
                        <a:rPr lang="en-GB" sz="2000" dirty="0">
                          <a:effectLst/>
                        </a:rPr>
                        <a:t>100 % fulfilled</a:t>
                      </a:r>
                      <a:endParaRPr lang="hr-HR" sz="2000" dirty="0">
                        <a:effectLst/>
                      </a:endParaRPr>
                    </a:p>
                    <a:p>
                      <a:pPr>
                        <a:spcAft>
                          <a:spcPts val="0"/>
                        </a:spcAft>
                      </a:pPr>
                      <a:r>
                        <a:rPr lang="en-GB" sz="2000" dirty="0">
                          <a:effectLst/>
                        </a:rPr>
                        <a:t> </a:t>
                      </a:r>
                      <a:endParaRPr lang="hr-HR"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a:spcAft>
                          <a:spcPts val="0"/>
                        </a:spcAft>
                      </a:pPr>
                      <a:r>
                        <a:rPr lang="en-GB" sz="2000" dirty="0">
                          <a:effectLst/>
                        </a:rPr>
                        <a:t> </a:t>
                      </a:r>
                      <a:r>
                        <a:rPr lang="en-GB" sz="2000" b="1" dirty="0">
                          <a:effectLst/>
                        </a:rPr>
                        <a:t>Completed. </a:t>
                      </a:r>
                      <a:r>
                        <a:rPr lang="en-GB" sz="2000" dirty="0">
                          <a:effectLst/>
                        </a:rPr>
                        <a:t>Prepared analysis report of the legislative and institutional framework of the National Breast Cancer Screening Programme with recommendations for improvement.</a:t>
                      </a:r>
                      <a:endParaRPr lang="hr-HR" sz="2000" dirty="0">
                        <a:effectLst/>
                      </a:endParaRPr>
                    </a:p>
                    <a:p>
                      <a:pPr>
                        <a:spcAft>
                          <a:spcPts val="0"/>
                        </a:spcAft>
                      </a:pPr>
                      <a:r>
                        <a:rPr lang="en-GB" sz="2000" dirty="0">
                          <a:effectLst/>
                        </a:rPr>
                        <a:t> </a:t>
                      </a:r>
                      <a:endParaRPr lang="hr-HR"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89904995"/>
              </p:ext>
            </p:extLst>
          </p:nvPr>
        </p:nvGraphicFramePr>
        <p:xfrm>
          <a:off x="457200" y="3212976"/>
          <a:ext cx="8229599" cy="666750"/>
        </p:xfrm>
        <a:graphic>
          <a:graphicData uri="http://schemas.openxmlformats.org/drawingml/2006/table">
            <a:tbl>
              <a:tblPr>
                <a:tableStyleId>{5C22544A-7EE6-4342-B048-85BDC9FD1C3A}</a:tableStyleId>
              </a:tblPr>
              <a:tblGrid>
                <a:gridCol w="2746648"/>
                <a:gridCol w="1725316"/>
                <a:gridCol w="434924"/>
                <a:gridCol w="3322711"/>
              </a:tblGrid>
              <a:tr h="666750">
                <a:tc>
                  <a:txBody>
                    <a:bodyPr/>
                    <a:lstStyle/>
                    <a:p>
                      <a:pPr marL="64135">
                        <a:spcAft>
                          <a:spcPts val="0"/>
                        </a:spcAft>
                      </a:pPr>
                      <a:r>
                        <a:rPr lang="en-GB" sz="2000" dirty="0">
                          <a:effectLst/>
                        </a:rPr>
                        <a:t>R</a:t>
                      </a:r>
                      <a:r>
                        <a:rPr lang="en-GB" sz="2000" spc="-5" dirty="0">
                          <a:effectLst/>
                        </a:rPr>
                        <a:t>e</a:t>
                      </a:r>
                      <a:r>
                        <a:rPr lang="en-GB" sz="2000" dirty="0">
                          <a:effectLst/>
                        </a:rPr>
                        <a:t>sults </a:t>
                      </a:r>
                      <a:r>
                        <a:rPr lang="en-GB" sz="2000" spc="-5" dirty="0">
                          <a:effectLst/>
                        </a:rPr>
                        <a:t>a</a:t>
                      </a:r>
                      <a:r>
                        <a:rPr lang="en-GB" sz="2000" dirty="0">
                          <a:effectLst/>
                        </a:rPr>
                        <a:t>nd </a:t>
                      </a:r>
                      <a:r>
                        <a:rPr lang="en-GB" sz="2000" spc="-5" dirty="0" smtClean="0">
                          <a:effectLst/>
                        </a:rPr>
                        <a:t>i</a:t>
                      </a:r>
                      <a:r>
                        <a:rPr lang="en-GB" sz="2000" dirty="0" smtClean="0">
                          <a:effectLst/>
                        </a:rPr>
                        <a:t>ndicators</a:t>
                      </a:r>
                      <a:endParaRPr lang="hr-HR" sz="2000" dirty="0">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64135">
                        <a:spcBef>
                          <a:spcPts val="35"/>
                        </a:spcBef>
                        <a:spcAft>
                          <a:spcPts val="0"/>
                        </a:spcAft>
                      </a:pPr>
                      <a:r>
                        <a:rPr lang="en-GB" sz="2000" dirty="0" smtClean="0">
                          <a:effectLst/>
                        </a:rPr>
                        <a:t>(% </a:t>
                      </a:r>
                      <a:r>
                        <a:rPr lang="en-GB" sz="2000" dirty="0">
                          <a:effectLst/>
                        </a:rPr>
                        <a:t>of achievement)</a:t>
                      </a:r>
                      <a:endParaRPr lang="hr-HR" sz="2000" dirty="0">
                        <a:effectLst/>
                      </a:endParaRPr>
                    </a:p>
                    <a:p>
                      <a:pPr marL="64135">
                        <a:spcBef>
                          <a:spcPts val="35"/>
                        </a:spcBef>
                        <a:spcAft>
                          <a:spcPts val="0"/>
                        </a:spcAft>
                      </a:pPr>
                      <a:r>
                        <a:rPr lang="en-GB" sz="2000" dirty="0">
                          <a:effectLst/>
                        </a:rPr>
                        <a:t> </a:t>
                      </a: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a:txBody>
                    <a:bodyPr/>
                    <a:lstStyle/>
                    <a:p>
                      <a:pPr marL="64135">
                        <a:spcBef>
                          <a:spcPts val="35"/>
                        </a:spcBef>
                        <a:spcAft>
                          <a:spcPts val="0"/>
                        </a:spcAft>
                        <a:tabLst>
                          <a:tab pos="482600" algn="l"/>
                          <a:tab pos="736600" algn="l"/>
                        </a:tabLst>
                      </a:pPr>
                      <a:r>
                        <a:rPr lang="en-GB" sz="2000" dirty="0">
                          <a:effectLst/>
                        </a:rPr>
                        <a:t>State of achievement/</a:t>
                      </a:r>
                      <a:endParaRPr lang="hr-HR" sz="2000" dirty="0">
                        <a:effectLst/>
                      </a:endParaRPr>
                    </a:p>
                    <a:p>
                      <a:pPr marL="64135">
                        <a:spcAft>
                          <a:spcPts val="0"/>
                        </a:spcAft>
                      </a:pPr>
                      <a:r>
                        <a:rPr lang="en-GB" sz="2000" dirty="0">
                          <a:effectLst/>
                        </a:rPr>
                        <a:t>problems</a:t>
                      </a:r>
                      <a:r>
                        <a:rPr lang="en-GB" sz="2000" spc="-5" dirty="0">
                          <a:effectLst/>
                        </a:rPr>
                        <a:t> </a:t>
                      </a:r>
                      <a:r>
                        <a:rPr lang="en-GB" sz="2000" dirty="0">
                          <a:effectLst/>
                        </a:rPr>
                        <a:t>en</a:t>
                      </a:r>
                      <a:r>
                        <a:rPr lang="en-GB" sz="2000" spc="-5" dirty="0">
                          <a:effectLst/>
                        </a:rPr>
                        <a:t>c</a:t>
                      </a:r>
                      <a:r>
                        <a:rPr lang="en-GB" sz="2000" spc="5" dirty="0">
                          <a:effectLst/>
                        </a:rPr>
                        <a:t>o</a:t>
                      </a:r>
                      <a:r>
                        <a:rPr lang="en-GB" sz="2000" dirty="0">
                          <a:effectLst/>
                        </a:rPr>
                        <a:t>untered</a:t>
                      </a:r>
                      <a:endParaRPr lang="hr-HR"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
        <p:nvSpPr>
          <p:cNvPr id="8" name="Title 2"/>
          <p:cNvSpPr>
            <a:spLocks noGrp="1"/>
          </p:cNvSpPr>
          <p:nvPr>
            <p:ph type="title"/>
          </p:nvPr>
        </p:nvSpPr>
        <p:spPr>
          <a:xfrm>
            <a:off x="457200" y="457200"/>
            <a:ext cx="8229600" cy="1143000"/>
          </a:xfrm>
        </p:spPr>
        <p:txBody>
          <a:bodyPr/>
          <a:lstStyle/>
          <a:p>
            <a:r>
              <a:rPr lang="hr-HR" dirty="0"/>
              <a:t>A</a:t>
            </a:r>
            <a:r>
              <a:rPr lang="en-US" dirty="0" err="1" smtClean="0"/>
              <a:t>chievement</a:t>
            </a:r>
            <a:r>
              <a:rPr lang="en-US" dirty="0" smtClean="0"/>
              <a:t> </a:t>
            </a:r>
            <a:r>
              <a:rPr lang="en-US" dirty="0"/>
              <a:t>of mandatory results</a:t>
            </a:r>
            <a:endParaRPr lang="hr-HR"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579436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457200"/>
            <a:ext cx="8229600" cy="1143000"/>
          </a:xfrm>
        </p:spPr>
        <p:txBody>
          <a:bodyPr/>
          <a:lstStyle/>
          <a:p>
            <a:r>
              <a:rPr lang="hr-HR" dirty="0"/>
              <a:t>A</a:t>
            </a:r>
            <a:r>
              <a:rPr lang="en-US" dirty="0" err="1" smtClean="0"/>
              <a:t>chievement</a:t>
            </a:r>
            <a:r>
              <a:rPr lang="en-US" dirty="0" smtClean="0"/>
              <a:t> </a:t>
            </a:r>
            <a:r>
              <a:rPr lang="en-US" dirty="0"/>
              <a:t>of mandatory results</a:t>
            </a:r>
            <a:endParaRPr lang="hr-HR" dirty="0"/>
          </a:p>
        </p:txBody>
      </p:sp>
      <p:graphicFrame>
        <p:nvGraphicFramePr>
          <p:cNvPr id="2" name="Table 1"/>
          <p:cNvGraphicFramePr>
            <a:graphicFrameLocks noGrp="1"/>
          </p:cNvGraphicFramePr>
          <p:nvPr>
            <p:extLst>
              <p:ext uri="{D42A27DB-BD31-4B8C-83A1-F6EECF244321}">
                <p14:modId xmlns:p14="http://schemas.microsoft.com/office/powerpoint/2010/main" val="3652131797"/>
              </p:ext>
            </p:extLst>
          </p:nvPr>
        </p:nvGraphicFramePr>
        <p:xfrm>
          <a:off x="457200" y="1700808"/>
          <a:ext cx="8229600" cy="4914265"/>
        </p:xfrm>
        <a:graphic>
          <a:graphicData uri="http://schemas.openxmlformats.org/drawingml/2006/table">
            <a:tbl>
              <a:tblPr>
                <a:tableStyleId>{5C22544A-7EE6-4342-B048-85BDC9FD1C3A}</a:tableStyleId>
              </a:tblPr>
              <a:tblGrid>
                <a:gridCol w="3140415"/>
                <a:gridCol w="1336487"/>
                <a:gridCol w="3752698"/>
              </a:tblGrid>
              <a:tr h="647065">
                <a:tc gridSpan="3">
                  <a:txBody>
                    <a:bodyPr/>
                    <a:lstStyle/>
                    <a:p>
                      <a:pPr marL="36195">
                        <a:spcAft>
                          <a:spcPts val="0"/>
                        </a:spcAft>
                      </a:pPr>
                      <a:r>
                        <a:rPr lang="en-GB" sz="2000" dirty="0">
                          <a:effectLst/>
                        </a:rPr>
                        <a:t> </a:t>
                      </a:r>
                      <a:r>
                        <a:rPr lang="en-GB" sz="2000" b="1" dirty="0" smtClean="0">
                          <a:effectLst/>
                        </a:rPr>
                        <a:t>Component </a:t>
                      </a:r>
                      <a:r>
                        <a:rPr lang="en-GB" sz="2000" b="1" dirty="0">
                          <a:effectLst/>
                        </a:rPr>
                        <a:t>2: </a:t>
                      </a:r>
                      <a:r>
                        <a:rPr lang="en-GB" sz="2000" dirty="0">
                          <a:effectLst/>
                        </a:rPr>
                        <a:t>Organization and implementation of the National Cervical Cancer Screening Programme on national and regional level </a:t>
                      </a:r>
                      <a:r>
                        <a:rPr lang="en-GB" sz="2000" dirty="0" smtClean="0">
                          <a:effectLst/>
                        </a:rPr>
                        <a:t>improved</a:t>
                      </a:r>
                      <a:endParaRPr lang="hr-HR" sz="2000" dirty="0">
                        <a:effectLst/>
                      </a:endParaRPr>
                    </a:p>
                  </a:txBody>
                  <a:tcPr marL="0" marR="0" marT="0" marB="0"/>
                </a:tc>
                <a:tc hMerge="1">
                  <a:txBody>
                    <a:bodyPr/>
                    <a:lstStyle/>
                    <a:p>
                      <a:endParaRPr lang="hr-HR"/>
                    </a:p>
                  </a:txBody>
                  <a:tcPr/>
                </a:tc>
                <a:tc hMerge="1">
                  <a:txBody>
                    <a:bodyPr/>
                    <a:lstStyle/>
                    <a:p>
                      <a:endParaRPr lang="hr-HR"/>
                    </a:p>
                  </a:txBody>
                  <a:tcPr/>
                </a:tc>
              </a:tr>
              <a:tr h="526415">
                <a:tc gridSpan="3">
                  <a:txBody>
                    <a:bodyPr/>
                    <a:lstStyle/>
                    <a:p>
                      <a:pPr marL="36195">
                        <a:spcAft>
                          <a:spcPts val="0"/>
                        </a:spcAft>
                      </a:pPr>
                      <a:endParaRPr lang="hr-HR" sz="2000" b="1" dirty="0" smtClean="0">
                        <a:effectLst/>
                      </a:endParaRPr>
                    </a:p>
                    <a:p>
                      <a:pPr marL="36195">
                        <a:spcAft>
                          <a:spcPts val="0"/>
                        </a:spcAft>
                      </a:pPr>
                      <a:r>
                        <a:rPr lang="en-GB" sz="2000" b="1" dirty="0" smtClean="0">
                          <a:effectLst/>
                        </a:rPr>
                        <a:t>Activity 2.1</a:t>
                      </a:r>
                      <a:endParaRPr lang="hr-HR" sz="2000" dirty="0" smtClean="0">
                        <a:effectLst/>
                      </a:endParaRPr>
                    </a:p>
                    <a:p>
                      <a:pPr marL="36195">
                        <a:spcAft>
                          <a:spcPts val="0"/>
                        </a:spcAft>
                      </a:pPr>
                      <a:endParaRPr lang="hr-HR" sz="2000" dirty="0" smtClean="0">
                        <a:effectLst/>
                      </a:endParaRPr>
                    </a:p>
                    <a:p>
                      <a:pPr marL="36195">
                        <a:spcAft>
                          <a:spcPts val="0"/>
                        </a:spcAft>
                      </a:pPr>
                      <a:endParaRPr lang="hr-HR" sz="2000" dirty="0" smtClean="0">
                        <a:effectLst/>
                      </a:endParaRPr>
                    </a:p>
                    <a:p>
                      <a:pPr marL="36195">
                        <a:spcAft>
                          <a:spcPts val="0"/>
                        </a:spcAft>
                      </a:pPr>
                      <a:endParaRPr lang="hr-HR" sz="2000" dirty="0" smtClean="0">
                        <a:effectLst/>
                      </a:endParaRPr>
                    </a:p>
                    <a:p>
                      <a:pPr marL="36195">
                        <a:spcAft>
                          <a:spcPts val="0"/>
                        </a:spcAft>
                      </a:pPr>
                      <a:endParaRPr lang="hr-HR" sz="2000" dirty="0">
                        <a:effectLst/>
                      </a:endParaRPr>
                    </a:p>
                  </a:txBody>
                  <a:tcPr marL="0" marR="0" marT="0" marB="0"/>
                </a:tc>
                <a:tc hMerge="1">
                  <a:txBody>
                    <a:bodyPr/>
                    <a:lstStyle/>
                    <a:p>
                      <a:endParaRPr lang="hr-HR"/>
                    </a:p>
                  </a:txBody>
                  <a:tcPr/>
                </a:tc>
                <a:tc hMerge="1">
                  <a:txBody>
                    <a:bodyPr/>
                    <a:lstStyle/>
                    <a:p>
                      <a:endParaRPr lang="hr-HR"/>
                    </a:p>
                  </a:txBody>
                  <a:tcPr/>
                </a:tc>
              </a:tr>
              <a:tr h="981075">
                <a:tc>
                  <a:txBody>
                    <a:bodyPr/>
                    <a:lstStyle/>
                    <a:p>
                      <a:pPr marL="342900" lvl="0" indent="-342900">
                        <a:spcAft>
                          <a:spcPts val="0"/>
                        </a:spcAft>
                        <a:buFont typeface="Symbol" panose="05050102010706020507" pitchFamily="18" charset="2"/>
                        <a:buChar char=""/>
                        <a:tabLst>
                          <a:tab pos="228600" algn="l"/>
                        </a:tabLst>
                      </a:pPr>
                      <a:r>
                        <a:rPr lang="en-GB" sz="2000" dirty="0">
                          <a:effectLst/>
                        </a:rPr>
                        <a:t>Analysis of the legislative and institutional framework of the </a:t>
                      </a:r>
                      <a:r>
                        <a:rPr lang="en-GB" sz="2000" b="1" i="0" dirty="0">
                          <a:effectLst/>
                        </a:rPr>
                        <a:t>National Cervical Cancer Screening Programme</a:t>
                      </a:r>
                      <a:r>
                        <a:rPr lang="en-GB" sz="2000" i="1" dirty="0">
                          <a:effectLst/>
                        </a:rPr>
                        <a:t> </a:t>
                      </a:r>
                      <a:r>
                        <a:rPr lang="en-GB" sz="2000" dirty="0">
                          <a:effectLst/>
                        </a:rPr>
                        <a:t>conducted and analysis report with recommendations for improvement prepared.</a:t>
                      </a:r>
                      <a:endParaRPr lang="hr-HR"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a:spcAft>
                          <a:spcPts val="0"/>
                        </a:spcAft>
                      </a:pPr>
                      <a:r>
                        <a:rPr lang="en-GB" sz="2000" dirty="0">
                          <a:effectLst/>
                        </a:rPr>
                        <a:t> 100 % fulfilled</a:t>
                      </a:r>
                      <a:endParaRPr lang="hr-HR" sz="2000" dirty="0">
                        <a:effectLst/>
                      </a:endParaRPr>
                    </a:p>
                    <a:p>
                      <a:pPr>
                        <a:spcAft>
                          <a:spcPts val="0"/>
                        </a:spcAft>
                      </a:pPr>
                      <a:r>
                        <a:rPr lang="en-GB" sz="2000" dirty="0">
                          <a:effectLst/>
                        </a:rPr>
                        <a:t> </a:t>
                      </a:r>
                      <a:endParaRPr lang="hr-HR"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58420">
                        <a:spcAft>
                          <a:spcPts val="0"/>
                        </a:spcAft>
                      </a:pPr>
                      <a:r>
                        <a:rPr lang="en-GB" sz="2000" b="1" dirty="0">
                          <a:effectLst/>
                        </a:rPr>
                        <a:t>Completed. </a:t>
                      </a:r>
                      <a:r>
                        <a:rPr lang="en-GB" sz="2000" dirty="0">
                          <a:effectLst/>
                        </a:rPr>
                        <a:t>Prepared analysis report of the legislative and institutional framework of the National Cervical Cancer Screening Programme with recommendations for improvement.</a:t>
                      </a:r>
                      <a:endParaRPr lang="hr-HR"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16976956"/>
              </p:ext>
            </p:extLst>
          </p:nvPr>
        </p:nvGraphicFramePr>
        <p:xfrm>
          <a:off x="457200" y="3212976"/>
          <a:ext cx="8229599" cy="666750"/>
        </p:xfrm>
        <a:graphic>
          <a:graphicData uri="http://schemas.openxmlformats.org/drawingml/2006/table">
            <a:tbl>
              <a:tblPr>
                <a:tableStyleId>{5C22544A-7EE6-4342-B048-85BDC9FD1C3A}</a:tableStyleId>
              </a:tblPr>
              <a:tblGrid>
                <a:gridCol w="2314600"/>
                <a:gridCol w="2157364"/>
                <a:gridCol w="25400"/>
                <a:gridCol w="3732235"/>
              </a:tblGrid>
              <a:tr h="666750">
                <a:tc>
                  <a:txBody>
                    <a:bodyPr/>
                    <a:lstStyle/>
                    <a:p>
                      <a:pPr marL="64135">
                        <a:spcAft>
                          <a:spcPts val="0"/>
                        </a:spcAft>
                      </a:pPr>
                      <a:r>
                        <a:rPr lang="en-GB" sz="2000" dirty="0">
                          <a:effectLst/>
                        </a:rPr>
                        <a:t>R</a:t>
                      </a:r>
                      <a:r>
                        <a:rPr lang="en-GB" sz="2000" spc="-5" dirty="0">
                          <a:effectLst/>
                        </a:rPr>
                        <a:t>e</a:t>
                      </a:r>
                      <a:r>
                        <a:rPr lang="en-GB" sz="2000" dirty="0">
                          <a:effectLst/>
                        </a:rPr>
                        <a:t>sults </a:t>
                      </a:r>
                      <a:r>
                        <a:rPr lang="en-GB" sz="2000" spc="-5" dirty="0">
                          <a:effectLst/>
                        </a:rPr>
                        <a:t>a</a:t>
                      </a:r>
                      <a:r>
                        <a:rPr lang="en-GB" sz="2000" dirty="0">
                          <a:effectLst/>
                        </a:rPr>
                        <a:t>nd </a:t>
                      </a:r>
                      <a:r>
                        <a:rPr lang="en-GB" sz="2000" spc="-5" dirty="0" smtClean="0">
                          <a:effectLst/>
                        </a:rPr>
                        <a:t>i</a:t>
                      </a:r>
                      <a:r>
                        <a:rPr lang="en-GB" sz="2000" dirty="0" smtClean="0">
                          <a:effectLst/>
                        </a:rPr>
                        <a:t>ndicators</a:t>
                      </a:r>
                      <a:endParaRPr lang="hr-HR" sz="2000" dirty="0">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64135">
                        <a:spcBef>
                          <a:spcPts val="35"/>
                        </a:spcBef>
                        <a:spcAft>
                          <a:spcPts val="0"/>
                        </a:spcAft>
                      </a:pPr>
                      <a:r>
                        <a:rPr lang="en-GB" sz="2000" dirty="0" smtClean="0">
                          <a:effectLst/>
                        </a:rPr>
                        <a:t>(% </a:t>
                      </a:r>
                      <a:r>
                        <a:rPr lang="en-GB" sz="2000" dirty="0">
                          <a:effectLst/>
                        </a:rPr>
                        <a:t>of achievement)</a:t>
                      </a:r>
                      <a:endParaRPr lang="hr-HR" sz="2000" dirty="0">
                        <a:effectLst/>
                      </a:endParaRPr>
                    </a:p>
                    <a:p>
                      <a:pPr marL="64135">
                        <a:spcBef>
                          <a:spcPts val="35"/>
                        </a:spcBef>
                        <a:spcAft>
                          <a:spcPts val="0"/>
                        </a:spcAft>
                      </a:pPr>
                      <a:r>
                        <a:rPr lang="en-GB" sz="2000" dirty="0">
                          <a:effectLst/>
                        </a:rPr>
                        <a:t> </a:t>
                      </a:r>
                      <a:endParaRPr lang="hr-HR" sz="20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hr-HR"/>
                    </a:p>
                  </a:txBody>
                  <a:tcPr/>
                </a:tc>
                <a:tc>
                  <a:txBody>
                    <a:bodyPr/>
                    <a:lstStyle/>
                    <a:p>
                      <a:pPr marL="64135">
                        <a:spcBef>
                          <a:spcPts val="35"/>
                        </a:spcBef>
                        <a:spcAft>
                          <a:spcPts val="0"/>
                        </a:spcAft>
                        <a:tabLst>
                          <a:tab pos="482600" algn="l"/>
                          <a:tab pos="736600" algn="l"/>
                        </a:tabLst>
                      </a:pPr>
                      <a:r>
                        <a:rPr lang="en-GB" sz="2000" dirty="0">
                          <a:effectLst/>
                        </a:rPr>
                        <a:t>State of achievement/</a:t>
                      </a:r>
                      <a:endParaRPr lang="hr-HR" sz="2000" dirty="0">
                        <a:effectLst/>
                      </a:endParaRPr>
                    </a:p>
                    <a:p>
                      <a:pPr marL="64135">
                        <a:spcAft>
                          <a:spcPts val="0"/>
                        </a:spcAft>
                      </a:pPr>
                      <a:r>
                        <a:rPr lang="en-GB" sz="2000" dirty="0">
                          <a:effectLst/>
                        </a:rPr>
                        <a:t>problems</a:t>
                      </a:r>
                      <a:r>
                        <a:rPr lang="en-GB" sz="2000" spc="-5" dirty="0">
                          <a:effectLst/>
                        </a:rPr>
                        <a:t> </a:t>
                      </a:r>
                      <a:r>
                        <a:rPr lang="en-GB" sz="2000" dirty="0">
                          <a:effectLst/>
                        </a:rPr>
                        <a:t>en</a:t>
                      </a:r>
                      <a:r>
                        <a:rPr lang="en-GB" sz="2000" spc="-5" dirty="0">
                          <a:effectLst/>
                        </a:rPr>
                        <a:t>c</a:t>
                      </a:r>
                      <a:r>
                        <a:rPr lang="en-GB" sz="2000" spc="5" dirty="0">
                          <a:effectLst/>
                        </a:rPr>
                        <a:t>o</a:t>
                      </a:r>
                      <a:r>
                        <a:rPr lang="en-GB" sz="2000" dirty="0">
                          <a:effectLst/>
                        </a:rPr>
                        <a:t>untered</a:t>
                      </a:r>
                      <a:endParaRPr lang="hr-HR"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88640"/>
            <a:ext cx="612610" cy="462648"/>
          </a:xfrm>
          <a:prstGeom prst="rect">
            <a:avLst/>
          </a:prstGeom>
        </p:spPr>
      </p:pic>
    </p:spTree>
    <p:extLst>
      <p:ext uri="{BB962C8B-B14F-4D97-AF65-F5344CB8AC3E}">
        <p14:creationId xmlns:p14="http://schemas.microsoft.com/office/powerpoint/2010/main" val="1418063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1403</Words>
  <Application>Microsoft Office PowerPoint</Application>
  <PresentationFormat>On-screen Show (4:3)</PresentationFormat>
  <Paragraphs>358</Paragraphs>
  <Slides>20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Symbol</vt:lpstr>
      <vt:lpstr>Times New Roman</vt:lpstr>
      <vt:lpstr>Office Theme</vt:lpstr>
      <vt:lpstr>PowerPoint Presentation</vt:lpstr>
      <vt:lpstr> CRO SCREENING Twinning project activities and results in the 1st reporting period  (2 March 2016 – 31 May 2016) </vt:lpstr>
      <vt:lpstr>Activities in the reporting period</vt:lpstr>
      <vt:lpstr>Activities in the reporting period</vt:lpstr>
      <vt:lpstr>Achievement of mandatory results</vt:lpstr>
      <vt:lpstr>PowerPoint Presentation</vt:lpstr>
      <vt:lpstr>Achievement of mandatory results</vt:lpstr>
      <vt:lpstr>Achievement of mandatory results</vt:lpstr>
      <vt:lpstr>Achievement of mandatory results</vt:lpstr>
      <vt:lpstr>Achievement of mandatory results</vt:lpstr>
      <vt:lpstr>Achievement of mandatory results</vt:lpstr>
      <vt:lpstr>Achievement of mandatory results</vt:lpstr>
      <vt:lpstr>Adherence to time schedule</vt:lpstr>
      <vt:lpstr>Future activities</vt:lpstr>
      <vt:lpstr>Future activities</vt:lpstr>
      <vt:lpstr>Overall assessment of progress</vt:lpstr>
      <vt:lpstr>Issues and problems</vt:lpstr>
      <vt:lpstr>Risk management issues</vt:lpstr>
      <vt:lpstr>Next PSC meeting</vt:lpstr>
      <vt:lpstr>Resident Twinning Adviser (RTA):  Prof. Giedrius Vanagas (LUHS)  T. +380-1-4863371 mob. +385-95-7309806  giedrius.vanagas@hzjz.hr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Dizainas1</dc:creator>
  <cp:lastModifiedBy>Helena Trbušić</cp:lastModifiedBy>
  <cp:revision>55</cp:revision>
  <dcterms:created xsi:type="dcterms:W3CDTF">2015-06-10T10:27:16Z</dcterms:created>
  <dcterms:modified xsi:type="dcterms:W3CDTF">2016-09-22T09:38:14Z</dcterms:modified>
</cp:coreProperties>
</file>