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0" r:id="rId4"/>
    <p:sldId id="272" r:id="rId5"/>
    <p:sldId id="259" r:id="rId6"/>
    <p:sldId id="283" r:id="rId7"/>
    <p:sldId id="284" r:id="rId8"/>
    <p:sldId id="285" r:id="rId9"/>
    <p:sldId id="280" r:id="rId10"/>
    <p:sldId id="282" r:id="rId11"/>
    <p:sldId id="288" r:id="rId12"/>
    <p:sldId id="289" r:id="rId13"/>
    <p:sldId id="275" r:id="rId14"/>
    <p:sldId id="290" r:id="rId15"/>
    <p:sldId id="291" r:id="rId16"/>
    <p:sldId id="276" r:id="rId17"/>
    <p:sldId id="292" r:id="rId18"/>
    <p:sldId id="293" r:id="rId19"/>
    <p:sldId id="279" r:id="rId20"/>
    <p:sldId id="269" r:id="rId21"/>
    <p:sldId id="281" r:id="rId22"/>
    <p:sldId id="294" r:id="rId23"/>
    <p:sldId id="261" r:id="rId24"/>
    <p:sldId id="295" r:id="rId25"/>
    <p:sldId id="270" r:id="rId26"/>
    <p:sldId id="271" r:id="rId27"/>
    <p:sldId id="265" r:id="rId28"/>
    <p:sldId id="286" r:id="rId29"/>
    <p:sldId id="287" r:id="rId30"/>
    <p:sldId id="2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3" autoAdjust="0"/>
  </p:normalViewPr>
  <p:slideViewPr>
    <p:cSldViewPr>
      <p:cViewPr varScale="1">
        <p:scale>
          <a:sx n="75" d="100"/>
          <a:sy n="75"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C7116-2983-4CBE-A85E-C69F2116FEA7}" type="datetimeFigureOut">
              <a:rPr lang="hr-HR" smtClean="0"/>
              <a:t>10.10.2016.</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D861D-D706-4AB9-8137-7B5CC311452E}" type="slidenum">
              <a:rPr lang="hr-HR" smtClean="0"/>
              <a:t>‹#›</a:t>
            </a:fld>
            <a:endParaRPr lang="hr-HR"/>
          </a:p>
        </p:txBody>
      </p:sp>
    </p:spTree>
    <p:extLst>
      <p:ext uri="{BB962C8B-B14F-4D97-AF65-F5344CB8AC3E}">
        <p14:creationId xmlns:p14="http://schemas.microsoft.com/office/powerpoint/2010/main" val="183626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5</a:t>
            </a:fld>
            <a:endParaRPr lang="hr-HR"/>
          </a:p>
        </p:txBody>
      </p:sp>
    </p:spTree>
    <p:extLst>
      <p:ext uri="{BB962C8B-B14F-4D97-AF65-F5344CB8AC3E}">
        <p14:creationId xmlns:p14="http://schemas.microsoft.com/office/powerpoint/2010/main" val="232900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17</a:t>
            </a:fld>
            <a:endParaRPr lang="hr-HR"/>
          </a:p>
        </p:txBody>
      </p:sp>
    </p:spTree>
    <p:extLst>
      <p:ext uri="{BB962C8B-B14F-4D97-AF65-F5344CB8AC3E}">
        <p14:creationId xmlns:p14="http://schemas.microsoft.com/office/powerpoint/2010/main" val="51949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18</a:t>
            </a:fld>
            <a:endParaRPr lang="hr-HR"/>
          </a:p>
        </p:txBody>
      </p:sp>
    </p:spTree>
    <p:extLst>
      <p:ext uri="{BB962C8B-B14F-4D97-AF65-F5344CB8AC3E}">
        <p14:creationId xmlns:p14="http://schemas.microsoft.com/office/powerpoint/2010/main" val="639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19</a:t>
            </a:fld>
            <a:endParaRPr lang="hr-HR"/>
          </a:p>
        </p:txBody>
      </p:sp>
    </p:spTree>
    <p:extLst>
      <p:ext uri="{BB962C8B-B14F-4D97-AF65-F5344CB8AC3E}">
        <p14:creationId xmlns:p14="http://schemas.microsoft.com/office/powerpoint/2010/main" val="312578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20</a:t>
            </a:fld>
            <a:endParaRPr lang="hr-HR"/>
          </a:p>
        </p:txBody>
      </p:sp>
    </p:spTree>
    <p:extLst>
      <p:ext uri="{BB962C8B-B14F-4D97-AF65-F5344CB8AC3E}">
        <p14:creationId xmlns:p14="http://schemas.microsoft.com/office/powerpoint/2010/main" val="91283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23</a:t>
            </a:fld>
            <a:endParaRPr lang="hr-HR"/>
          </a:p>
        </p:txBody>
      </p:sp>
    </p:spTree>
    <p:extLst>
      <p:ext uri="{BB962C8B-B14F-4D97-AF65-F5344CB8AC3E}">
        <p14:creationId xmlns:p14="http://schemas.microsoft.com/office/powerpoint/2010/main" val="59329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26</a:t>
            </a:fld>
            <a:endParaRPr lang="hr-HR"/>
          </a:p>
        </p:txBody>
      </p:sp>
    </p:spTree>
    <p:extLst>
      <p:ext uri="{BB962C8B-B14F-4D97-AF65-F5344CB8AC3E}">
        <p14:creationId xmlns:p14="http://schemas.microsoft.com/office/powerpoint/2010/main" val="331672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8</a:t>
            </a:fld>
            <a:endParaRPr lang="hr-HR"/>
          </a:p>
        </p:txBody>
      </p:sp>
    </p:spTree>
    <p:extLst>
      <p:ext uri="{BB962C8B-B14F-4D97-AF65-F5344CB8AC3E}">
        <p14:creationId xmlns:p14="http://schemas.microsoft.com/office/powerpoint/2010/main" val="71030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10</a:t>
            </a:fld>
            <a:endParaRPr lang="hr-HR"/>
          </a:p>
        </p:txBody>
      </p:sp>
    </p:spTree>
    <p:extLst>
      <p:ext uri="{BB962C8B-B14F-4D97-AF65-F5344CB8AC3E}">
        <p14:creationId xmlns:p14="http://schemas.microsoft.com/office/powerpoint/2010/main" val="1610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11</a:t>
            </a:fld>
            <a:endParaRPr lang="hr-HR"/>
          </a:p>
        </p:txBody>
      </p:sp>
    </p:spTree>
    <p:extLst>
      <p:ext uri="{BB962C8B-B14F-4D97-AF65-F5344CB8AC3E}">
        <p14:creationId xmlns:p14="http://schemas.microsoft.com/office/powerpoint/2010/main" val="196765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12</a:t>
            </a:fld>
            <a:endParaRPr lang="hr-HR"/>
          </a:p>
        </p:txBody>
      </p:sp>
    </p:spTree>
    <p:extLst>
      <p:ext uri="{BB962C8B-B14F-4D97-AF65-F5344CB8AC3E}">
        <p14:creationId xmlns:p14="http://schemas.microsoft.com/office/powerpoint/2010/main" val="100175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13</a:t>
            </a:fld>
            <a:endParaRPr lang="hr-HR"/>
          </a:p>
        </p:txBody>
      </p:sp>
    </p:spTree>
    <p:extLst>
      <p:ext uri="{BB962C8B-B14F-4D97-AF65-F5344CB8AC3E}">
        <p14:creationId xmlns:p14="http://schemas.microsoft.com/office/powerpoint/2010/main" val="25164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14</a:t>
            </a:fld>
            <a:endParaRPr lang="hr-HR"/>
          </a:p>
        </p:txBody>
      </p:sp>
    </p:spTree>
    <p:extLst>
      <p:ext uri="{BB962C8B-B14F-4D97-AF65-F5344CB8AC3E}">
        <p14:creationId xmlns:p14="http://schemas.microsoft.com/office/powerpoint/2010/main" val="114346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15</a:t>
            </a:fld>
            <a:endParaRPr lang="hr-HR"/>
          </a:p>
        </p:txBody>
      </p:sp>
    </p:spTree>
    <p:extLst>
      <p:ext uri="{BB962C8B-B14F-4D97-AF65-F5344CB8AC3E}">
        <p14:creationId xmlns:p14="http://schemas.microsoft.com/office/powerpoint/2010/main" val="137694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16</a:t>
            </a:fld>
            <a:endParaRPr lang="hr-HR"/>
          </a:p>
        </p:txBody>
      </p:sp>
    </p:spTree>
    <p:extLst>
      <p:ext uri="{BB962C8B-B14F-4D97-AF65-F5344CB8AC3E}">
        <p14:creationId xmlns:p14="http://schemas.microsoft.com/office/powerpoint/2010/main" val="159006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CDBB-0700-4D11-9113-C4BB70EC6EBA}" type="datetimeFigureOut">
              <a:rPr lang="en-US" smtClean="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CDBB-0700-4D11-9113-C4BB70EC6EBA}" type="datetimeFigureOut">
              <a:rPr lang="en-US" smtClean="0"/>
              <a:t>10/10/2016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8FD92-71CD-4B88-AB2D-8981EF11D41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oscreening.hzjz.hr/"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croscreening.hzjz.hr/e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giedrius.vanagas@hzjz.hr"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56349619"/>
              </p:ext>
            </p:extLst>
          </p:nvPr>
        </p:nvGraphicFramePr>
        <p:xfrm>
          <a:off x="457200" y="2060848"/>
          <a:ext cx="8229599" cy="4786848"/>
        </p:xfrm>
        <a:graphic>
          <a:graphicData uri="http://schemas.openxmlformats.org/drawingml/2006/table">
            <a:tbl>
              <a:tblPr>
                <a:tableStyleId>{5C22544A-7EE6-4342-B048-85BDC9FD1C3A}</a:tableStyleId>
              </a:tblPr>
              <a:tblGrid>
                <a:gridCol w="3394720"/>
                <a:gridCol w="1077244"/>
                <a:gridCol w="3757635"/>
              </a:tblGrid>
              <a:tr h="339601">
                <a:tc gridSpan="3">
                  <a:txBody>
                    <a:bodyPr/>
                    <a:lstStyle/>
                    <a:p>
                      <a:pPr marL="36195"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effectLst/>
                        </a:rPr>
                        <a:t>Component 1: </a:t>
                      </a:r>
                      <a:r>
                        <a:rPr lang="en-GB" sz="2000" dirty="0" smtClean="0">
                          <a:effectLst/>
                        </a:rPr>
                        <a:t>Organization and implementation of the National Breast Cancer Screening Programme on national and regional level improved </a:t>
                      </a:r>
                      <a:endParaRPr lang="hr-HR" sz="2000" dirty="0" smtClean="0">
                        <a:effectLst/>
                      </a:endParaRPr>
                    </a:p>
                    <a:p>
                      <a:pPr marL="36195">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677888">
                <a:tc gridSpan="3">
                  <a:txBody>
                    <a:bodyPr/>
                    <a:lstStyle/>
                    <a:p>
                      <a:r>
                        <a:rPr lang="hr-HR" sz="1800" b="1" kern="1200" dirty="0" smtClean="0">
                          <a:solidFill>
                            <a:schemeClr val="dk1"/>
                          </a:solidFill>
                          <a:effectLst/>
                          <a:latin typeface="+mn-lt"/>
                          <a:ea typeface="+mn-ea"/>
                          <a:cs typeface="+mn-cs"/>
                        </a:rPr>
                        <a:t> </a:t>
                      </a:r>
                      <a:r>
                        <a:rPr lang="en-GB" sz="1800" b="1" kern="1200" dirty="0" smtClean="0">
                          <a:solidFill>
                            <a:schemeClr val="dk1"/>
                          </a:solidFill>
                          <a:effectLst/>
                          <a:latin typeface="+mn-lt"/>
                          <a:ea typeface="+mn-ea"/>
                          <a:cs typeface="+mn-cs"/>
                        </a:rPr>
                        <a:t>Activity 1.2</a:t>
                      </a:r>
                      <a:endParaRPr lang="hr-HR" sz="2000" b="1" dirty="0" smtClean="0">
                        <a:effectLst/>
                        <a:latin typeface="Times New Roman" panose="02020603050405020304" pitchFamily="18" charset="0"/>
                        <a:ea typeface="Times New Roman" panose="02020603050405020304" pitchFamily="18" charset="0"/>
                      </a:endParaRPr>
                    </a:p>
                    <a:p>
                      <a:pPr marL="36195">
                        <a:spcAft>
                          <a:spcPts val="0"/>
                        </a:spcAft>
                      </a:pPr>
                      <a:endParaRPr lang="hr-HR" sz="2000" b="1" dirty="0" smtClean="0">
                        <a:effectLst/>
                        <a:latin typeface="Times New Roman" panose="02020603050405020304" pitchFamily="18" charset="0"/>
                        <a:ea typeface="Times New Roman" panose="02020603050405020304" pitchFamily="18" charset="0"/>
                      </a:endParaRPr>
                    </a:p>
                    <a:p>
                      <a:pPr marL="36195">
                        <a:spcAft>
                          <a:spcPts val="0"/>
                        </a:spcAft>
                      </a:pPr>
                      <a:endParaRPr lang="hr-HR" sz="2000" b="1"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955536">
                <a:tc>
                  <a:txBody>
                    <a:bodyPr/>
                    <a:lstStyle/>
                    <a:p>
                      <a:pPr marL="0" lvl="0" indent="0">
                        <a:spcAft>
                          <a:spcPts val="0"/>
                        </a:spcAft>
                        <a:buFont typeface="Symbol" panose="05050102010706020507" pitchFamily="18" charset="2"/>
                        <a:buNone/>
                        <a:tabLst>
                          <a:tab pos="228600" algn="l"/>
                        </a:tabLst>
                      </a:pPr>
                      <a:r>
                        <a:rPr lang="en-GB" sz="1600" dirty="0">
                          <a:effectLst/>
                          <a:latin typeface="Arial" panose="020B0604020202020204" pitchFamily="34" charset="0"/>
                          <a:ea typeface="Calibri" panose="020F0502020204030204" pitchFamily="34" charset="0"/>
                        </a:rPr>
                        <a:t>Conducting analysis of practices applied and corresponding documentation related to organization and implementation of the National Breast Cancer Screening Programme and preparing analysis report with recommendations for improvement.</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a:spcAft>
                          <a:spcPts val="0"/>
                        </a:spcAft>
                      </a:pPr>
                      <a:r>
                        <a:rPr lang="en-GB" sz="1600" b="1" dirty="0">
                          <a:effectLst/>
                          <a:latin typeface="Arial" panose="020B0604020202020204" pitchFamily="34" charset="0"/>
                          <a:ea typeface="Calibri" panose="020F0502020204030204" pitchFamily="34" charset="0"/>
                        </a:rPr>
                        <a:t>100 % fulfilled</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1600" b="1" dirty="0">
                          <a:effectLst/>
                          <a:latin typeface="Arial" panose="020B0604020202020204" pitchFamily="34" charset="0"/>
                          <a:ea typeface="Calibri" panose="020F0502020204030204" pitchFamily="34" charset="0"/>
                        </a:rPr>
                        <a:t>Completed. </a:t>
                      </a:r>
                      <a:r>
                        <a:rPr lang="en-GB" sz="1600" dirty="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Breast Cancer Screening Programme conducted and analysis report with recommendations for improvement prepared.</a:t>
                      </a:r>
                      <a:endParaRPr lang="hr-HR"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Arial" panose="020B0604020202020204" pitchFamily="34" charset="0"/>
                          <a:ea typeface="Calibri" panose="020F0502020204030204" pitchFamily="34" charset="0"/>
                        </a:rPr>
                        <a:t> </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7911311"/>
              </p:ext>
            </p:extLst>
          </p:nvPr>
        </p:nvGraphicFramePr>
        <p:xfrm>
          <a:off x="457200" y="3501008"/>
          <a:ext cx="8229599" cy="914400"/>
        </p:xfrm>
        <a:graphic>
          <a:graphicData uri="http://schemas.openxmlformats.org/drawingml/2006/table">
            <a:tbl>
              <a:tblPr>
                <a:tableStyleId>{5C22544A-7EE6-4342-B048-85BDC9FD1C3A}</a:tableStyleId>
              </a:tblPr>
              <a:tblGrid>
                <a:gridCol w="2655044"/>
                <a:gridCol w="1816920"/>
                <a:gridCol w="25400"/>
                <a:gridCol w="3732235"/>
              </a:tblGrid>
              <a:tr h="406802">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65222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87331697"/>
              </p:ext>
            </p:extLst>
          </p:nvPr>
        </p:nvGraphicFramePr>
        <p:xfrm>
          <a:off x="457200" y="2060848"/>
          <a:ext cx="8229599" cy="4475816"/>
        </p:xfrm>
        <a:graphic>
          <a:graphicData uri="http://schemas.openxmlformats.org/drawingml/2006/table">
            <a:tbl>
              <a:tblPr>
                <a:tableStyleId>{5C22544A-7EE6-4342-B048-85BDC9FD1C3A}</a:tableStyleId>
              </a:tblPr>
              <a:tblGrid>
                <a:gridCol w="3394720"/>
                <a:gridCol w="1077244"/>
                <a:gridCol w="3757635"/>
              </a:tblGrid>
              <a:tr h="339601">
                <a:tc gridSpan="3">
                  <a:txBody>
                    <a:bodyPr/>
                    <a:lstStyle/>
                    <a:p>
                      <a:pPr marL="36195"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effectLst/>
                        </a:rPr>
                        <a:t>Component 1: </a:t>
                      </a:r>
                      <a:r>
                        <a:rPr lang="en-GB" sz="2000" dirty="0" smtClean="0">
                          <a:effectLst/>
                        </a:rPr>
                        <a:t>Organization and implementation of the National Breast Cancer Screening Programme on national and regional level improved </a:t>
                      </a:r>
                      <a:endParaRPr lang="hr-HR" sz="2000" dirty="0" smtClean="0">
                        <a:effectLst/>
                        <a:latin typeface="Times New Roman" panose="02020603050405020304" pitchFamily="18" charset="0"/>
                      </a:endParaRPr>
                    </a:p>
                    <a:p>
                      <a:pPr marL="36195" marR="0" indent="0" algn="l" defTabSz="914400" rtl="0" eaLnBrk="1" fontAlgn="auto" latinLnBrk="0" hangingPunct="1">
                        <a:lnSpc>
                          <a:spcPct val="100000"/>
                        </a:lnSpc>
                        <a:spcBef>
                          <a:spcPts val="0"/>
                        </a:spcBef>
                        <a:spcAft>
                          <a:spcPts val="0"/>
                        </a:spcAft>
                        <a:buClrTx/>
                        <a:buSzTx/>
                        <a:buFontTx/>
                        <a:buNone/>
                        <a:tabLst/>
                        <a:defRPr/>
                      </a:pPr>
                      <a:endParaRPr lang="hr-HR" sz="2000" dirty="0" smtClean="0">
                        <a:effectLst/>
                      </a:endParaRPr>
                    </a:p>
                  </a:txBody>
                  <a:tcPr marL="0" marR="0" marT="0" marB="0"/>
                </a:tc>
                <a:tc hMerge="1">
                  <a:txBody>
                    <a:bodyPr/>
                    <a:lstStyle/>
                    <a:p>
                      <a:endParaRPr lang="hr-HR"/>
                    </a:p>
                  </a:txBody>
                  <a:tcPr/>
                </a:tc>
                <a:tc hMerge="1">
                  <a:txBody>
                    <a:bodyPr/>
                    <a:lstStyle/>
                    <a:p>
                      <a:endParaRPr lang="hr-HR"/>
                    </a:p>
                  </a:txBody>
                  <a:tcPr/>
                </a:tc>
              </a:tr>
              <a:tr h="1605880">
                <a:tc gridSpan="3">
                  <a:txBody>
                    <a:bodyPr/>
                    <a:lstStyle/>
                    <a:p>
                      <a:r>
                        <a:rPr lang="en-GB" sz="1800" b="1" kern="1200" dirty="0" smtClean="0">
                          <a:solidFill>
                            <a:schemeClr val="dk1"/>
                          </a:solidFill>
                          <a:effectLst/>
                          <a:latin typeface="+mn-lt"/>
                          <a:ea typeface="+mn-ea"/>
                          <a:cs typeface="+mn-cs"/>
                        </a:rPr>
                        <a:t>Activity 1.3</a:t>
                      </a:r>
                      <a:endParaRPr lang="hr-HR" sz="1800" kern="1200" dirty="0" smtClean="0">
                        <a:solidFill>
                          <a:schemeClr val="dk1"/>
                        </a:solidFill>
                        <a:effectLst/>
                        <a:latin typeface="+mn-lt"/>
                        <a:ea typeface="+mn-ea"/>
                        <a:cs typeface="+mn-cs"/>
                      </a:endParaRPr>
                    </a:p>
                    <a:p>
                      <a:pPr marL="36195">
                        <a:spcAft>
                          <a:spcPts val="0"/>
                        </a:spcAft>
                      </a:pPr>
                      <a:endParaRPr lang="hr-HR" sz="2000" b="1" dirty="0" smtClean="0">
                        <a:effectLst/>
                        <a:latin typeface="Times New Roman" panose="02020603050405020304" pitchFamily="18" charset="0"/>
                        <a:ea typeface="Times New Roman" panose="02020603050405020304" pitchFamily="18" charset="0"/>
                      </a:endParaRPr>
                    </a:p>
                    <a:p>
                      <a:pPr marL="36195">
                        <a:spcAft>
                          <a:spcPts val="0"/>
                        </a:spcAft>
                      </a:pPr>
                      <a:endParaRPr lang="hr-HR" sz="2000" b="1"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955536">
                <a:tc>
                  <a:txBody>
                    <a:bodyPr/>
                    <a:lstStyle/>
                    <a:p>
                      <a:pPr marL="0" lvl="0" indent="0">
                        <a:spcAft>
                          <a:spcPts val="0"/>
                        </a:spcAft>
                        <a:buFont typeface="Symbol" panose="05050102010706020507" pitchFamily="18" charset="2"/>
                        <a:buNone/>
                        <a:tabLst>
                          <a:tab pos="228600" algn="l"/>
                        </a:tabLst>
                      </a:pPr>
                      <a:r>
                        <a:rPr lang="en-GB" sz="1600" dirty="0">
                          <a:effectLst/>
                          <a:latin typeface="Arial" panose="020B0604020202020204" pitchFamily="34" charset="0"/>
                          <a:ea typeface="Calibri" panose="020F0502020204030204" pitchFamily="34" charset="0"/>
                        </a:rPr>
                        <a:t>1 round table discussion of the representatives of Ministry of Health, CIPH, County Institutes of Public Health and other relevant stakeholders on organization and implementation of the National Breast Cancer Screening Programme organizes and conducted.</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a:spcAft>
                          <a:spcPts val="0"/>
                        </a:spcAft>
                      </a:pPr>
                      <a:r>
                        <a:rPr lang="en-GB" sz="1600" b="1">
                          <a:effectLst/>
                          <a:latin typeface="Arial" panose="020B0604020202020204" pitchFamily="34" charset="0"/>
                          <a:ea typeface="Calibri" panose="020F0502020204030204" pitchFamily="34" charset="0"/>
                        </a:rPr>
                        <a:t>100 % fulfilled</a:t>
                      </a:r>
                      <a:endParaRPr lang="hr-HR" sz="1600">
                        <a:effectLst/>
                        <a:latin typeface="Times New Roman" panose="02020603050405020304" pitchFamily="18" charset="0"/>
                        <a:ea typeface="Times New Roman" panose="02020603050405020304" pitchFamily="18" charset="0"/>
                      </a:endParaRPr>
                    </a:p>
                    <a:p>
                      <a:pPr>
                        <a:spcAft>
                          <a:spcPts val="0"/>
                        </a:spcAft>
                      </a:pPr>
                      <a:r>
                        <a:rPr lang="en-GB" sz="1600">
                          <a:effectLst/>
                          <a:latin typeface="Arial" panose="020B0604020202020204" pitchFamily="34" charset="0"/>
                          <a:ea typeface="Times New Roman" panose="02020603050405020304" pitchFamily="18" charset="0"/>
                        </a:rPr>
                        <a:t> </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1600" b="1" dirty="0">
                          <a:effectLst/>
                          <a:latin typeface="Arial" panose="020B0604020202020204" pitchFamily="34" charset="0"/>
                          <a:ea typeface="Calibri" panose="020F0502020204030204" pitchFamily="34" charset="0"/>
                        </a:rPr>
                        <a:t>Completed. </a:t>
                      </a:r>
                      <a:r>
                        <a:rPr lang="en-GB" sz="1600" dirty="0">
                          <a:effectLst/>
                          <a:latin typeface="Arial" panose="020B0604020202020204" pitchFamily="34" charset="0"/>
                          <a:ea typeface="Calibri" panose="020F0502020204030204" pitchFamily="34" charset="0"/>
                        </a:rPr>
                        <a:t>1 round table discussion of the representatives of Ministry of Health, CIPH, County Institutes of Public Health and other relevant stakeholders on organization and implementation of the National Breast Cancer Screening Programme organized and conducted.</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85529255"/>
              </p:ext>
            </p:extLst>
          </p:nvPr>
        </p:nvGraphicFramePr>
        <p:xfrm>
          <a:off x="457200" y="3429000"/>
          <a:ext cx="8229599" cy="914400"/>
        </p:xfrm>
        <a:graphic>
          <a:graphicData uri="http://schemas.openxmlformats.org/drawingml/2006/table">
            <a:tbl>
              <a:tblPr>
                <a:tableStyleId>{5C22544A-7EE6-4342-B048-85BDC9FD1C3A}</a:tableStyleId>
              </a:tblPr>
              <a:tblGrid>
                <a:gridCol w="2655044"/>
                <a:gridCol w="1816920"/>
                <a:gridCol w="25400"/>
                <a:gridCol w="3732235"/>
              </a:tblGrid>
              <a:tr h="406802">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4053946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57686277"/>
              </p:ext>
            </p:extLst>
          </p:nvPr>
        </p:nvGraphicFramePr>
        <p:xfrm>
          <a:off x="457200" y="2060848"/>
          <a:ext cx="8229599" cy="4547824"/>
        </p:xfrm>
        <a:graphic>
          <a:graphicData uri="http://schemas.openxmlformats.org/drawingml/2006/table">
            <a:tbl>
              <a:tblPr>
                <a:tableStyleId>{5C22544A-7EE6-4342-B048-85BDC9FD1C3A}</a:tableStyleId>
              </a:tblPr>
              <a:tblGrid>
                <a:gridCol w="3394720"/>
                <a:gridCol w="1077244"/>
                <a:gridCol w="3757635"/>
              </a:tblGrid>
              <a:tr h="339601">
                <a:tc gridSpan="3">
                  <a:txBody>
                    <a:bodyPr/>
                    <a:lstStyle/>
                    <a:p>
                      <a:pPr marL="36195">
                        <a:spcAft>
                          <a:spcPts val="0"/>
                        </a:spcAft>
                      </a:pPr>
                      <a:r>
                        <a:rPr lang="en-GB" sz="2000" b="1" dirty="0" smtClean="0">
                          <a:effectLst/>
                        </a:rPr>
                        <a:t>Component 1: </a:t>
                      </a:r>
                      <a:r>
                        <a:rPr lang="en-GB" sz="2000" dirty="0" smtClean="0">
                          <a:effectLst/>
                        </a:rPr>
                        <a:t>Organization and implementation of the National Breast Cancer Screening Programme on national and regional level improved </a:t>
                      </a:r>
                      <a:endParaRPr lang="hr-HR" sz="2000" dirty="0" smtClean="0">
                        <a:effectLst/>
                      </a:endParaRPr>
                    </a:p>
                    <a:p>
                      <a:pPr marL="36195">
                        <a:spcAft>
                          <a:spcPts val="0"/>
                        </a:spcAft>
                      </a:pP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1677888">
                <a:tc gridSpan="3">
                  <a:txBody>
                    <a:bodyPr/>
                    <a:lstStyle/>
                    <a:p>
                      <a:r>
                        <a:rPr lang="en-GB" sz="1800" b="1" kern="1200" dirty="0" smtClean="0">
                          <a:solidFill>
                            <a:schemeClr val="dk1"/>
                          </a:solidFill>
                          <a:effectLst/>
                          <a:latin typeface="+mn-lt"/>
                          <a:ea typeface="+mn-ea"/>
                          <a:cs typeface="+mn-cs"/>
                        </a:rPr>
                        <a:t>Activity 1.4</a:t>
                      </a:r>
                      <a:endParaRPr lang="hr-HR" sz="1800" kern="1200" dirty="0" smtClean="0">
                        <a:solidFill>
                          <a:schemeClr val="dk1"/>
                        </a:solidFill>
                        <a:effectLst/>
                        <a:latin typeface="+mn-lt"/>
                        <a:ea typeface="+mn-ea"/>
                        <a:cs typeface="+mn-cs"/>
                      </a:endParaRPr>
                    </a:p>
                  </a:txBody>
                  <a:tcPr marL="0" marR="0" marT="0" marB="0"/>
                </a:tc>
                <a:tc hMerge="1">
                  <a:txBody>
                    <a:bodyPr/>
                    <a:lstStyle/>
                    <a:p>
                      <a:endParaRPr lang="hr-HR"/>
                    </a:p>
                  </a:txBody>
                  <a:tcPr/>
                </a:tc>
                <a:tc hMerge="1">
                  <a:txBody>
                    <a:bodyPr/>
                    <a:lstStyle/>
                    <a:p>
                      <a:endParaRPr lang="hr-HR"/>
                    </a:p>
                  </a:txBody>
                  <a:tcPr/>
                </a:tc>
              </a:tr>
              <a:tr h="1955536">
                <a:tc>
                  <a:txBody>
                    <a:bodyPr/>
                    <a:lstStyle/>
                    <a:p>
                      <a:pPr marL="342900" lvl="0" indent="-342900">
                        <a:spcAft>
                          <a:spcPts val="0"/>
                        </a:spcAft>
                        <a:buFont typeface="Symbol" panose="05050102010706020507" pitchFamily="18" charset="2"/>
                        <a:buChar char=""/>
                        <a:tabLst>
                          <a:tab pos="228600" algn="l"/>
                        </a:tabLst>
                      </a:pPr>
                      <a:r>
                        <a:rPr lang="en-GB" sz="1600">
                          <a:effectLst/>
                          <a:latin typeface="Arial" panose="020B0604020202020204" pitchFamily="34" charset="0"/>
                          <a:ea typeface="Times New Roman" panose="02020603050405020304" pitchFamily="18" charset="0"/>
                        </a:rPr>
                        <a:t>Guidelines for the National Breast Cancer Screening Programme prepared and adopted by the relevant authority (e.g. National Committee and/or Ministry of Health)</a:t>
                      </a:r>
                      <a:endParaRPr lang="hr-HR" sz="1600">
                        <a:effectLst/>
                        <a:latin typeface="Times New Roman" panose="02020603050405020304" pitchFamily="18" charset="0"/>
                        <a:ea typeface="Times New Roman" panose="02020603050405020304" pitchFamily="18" charset="0"/>
                      </a:endParaRPr>
                    </a:p>
                    <a:p>
                      <a:pPr marL="228600">
                        <a:spcAft>
                          <a:spcPts val="0"/>
                        </a:spcAft>
                      </a:pPr>
                      <a:r>
                        <a:rPr lang="en-GB" sz="1600">
                          <a:effectLst/>
                          <a:latin typeface="Arial" panose="020B0604020202020204" pitchFamily="34" charset="0"/>
                          <a:ea typeface="Times New Roman" panose="02020603050405020304" pitchFamily="18" charset="0"/>
                        </a:rPr>
                        <a:t> </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1600">
                          <a:effectLst/>
                          <a:latin typeface="Arial" panose="020B0604020202020204" pitchFamily="34" charset="0"/>
                          <a:ea typeface="Calibri" panose="020F0502020204030204" pitchFamily="34" charset="0"/>
                        </a:rPr>
                        <a:t> 10</a:t>
                      </a:r>
                      <a:r>
                        <a:rPr lang="en-GB" sz="1600" b="1">
                          <a:effectLst/>
                          <a:latin typeface="Arial" panose="020B0604020202020204" pitchFamily="34" charset="0"/>
                          <a:ea typeface="Times New Roman" panose="02020603050405020304" pitchFamily="18" charset="0"/>
                        </a:rPr>
                        <a:t>0 % fulfilled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marL="342900" lvl="0" indent="-342900">
                        <a:spcAft>
                          <a:spcPts val="0"/>
                        </a:spcAft>
                        <a:buFont typeface="Symbol" panose="05050102010706020507" pitchFamily="18" charset="2"/>
                        <a:buChar char=""/>
                        <a:tabLst>
                          <a:tab pos="228600" algn="l"/>
                        </a:tabLst>
                      </a:pPr>
                      <a:r>
                        <a:rPr lang="en-GB" sz="1600" b="1" dirty="0">
                          <a:effectLst/>
                          <a:latin typeface="Arial" panose="020B0604020202020204" pitchFamily="34" charset="0"/>
                          <a:ea typeface="Calibri" panose="020F0502020204030204" pitchFamily="34" charset="0"/>
                        </a:rPr>
                        <a:t>Completed. </a:t>
                      </a:r>
                      <a:r>
                        <a:rPr lang="en-GB" sz="1600" dirty="0">
                          <a:effectLst/>
                          <a:latin typeface="Arial" panose="020B0604020202020204" pitchFamily="34" charset="0"/>
                          <a:ea typeface="Times New Roman" panose="02020603050405020304" pitchFamily="18" charset="0"/>
                        </a:rPr>
                        <a:t>Guidelines for the National Breast Cancer Screening Programme prepared and adopted by the relevant authority (e.g. National Committee and/or Ministry of Health).</a:t>
                      </a:r>
                      <a:endParaRPr lang="hr-HR" sz="1600" dirty="0">
                        <a:effectLst/>
                        <a:latin typeface="Times New Roman" panose="02020603050405020304" pitchFamily="18" charset="0"/>
                        <a:ea typeface="Times New Roman" panose="02020603050405020304" pitchFamily="18" charset="0"/>
                      </a:endParaRPr>
                    </a:p>
                    <a:p>
                      <a:pPr marL="58420">
                        <a:spcAft>
                          <a:spcPts val="0"/>
                        </a:spcAft>
                      </a:pPr>
                      <a:r>
                        <a:rPr lang="en-GB" sz="1600" dirty="0">
                          <a:effectLst/>
                          <a:latin typeface="Arial" panose="020B0604020202020204" pitchFamily="34" charset="0"/>
                          <a:ea typeface="Calibri" panose="020F0502020204030204" pitchFamily="34" charset="0"/>
                        </a:rPr>
                        <a:t> </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49237896"/>
              </p:ext>
            </p:extLst>
          </p:nvPr>
        </p:nvGraphicFramePr>
        <p:xfrm>
          <a:off x="452884" y="3429000"/>
          <a:ext cx="8229599" cy="914400"/>
        </p:xfrm>
        <a:graphic>
          <a:graphicData uri="http://schemas.openxmlformats.org/drawingml/2006/table">
            <a:tbl>
              <a:tblPr>
                <a:tableStyleId>{5C22544A-7EE6-4342-B048-85BDC9FD1C3A}</a:tableStyleId>
              </a:tblPr>
              <a:tblGrid>
                <a:gridCol w="2655044"/>
                <a:gridCol w="1816920"/>
                <a:gridCol w="25400"/>
                <a:gridCol w="3732235"/>
              </a:tblGrid>
              <a:tr h="406802">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88699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2" name="Table 1"/>
          <p:cNvGraphicFramePr>
            <a:graphicFrameLocks noGrp="1"/>
          </p:cNvGraphicFramePr>
          <p:nvPr>
            <p:extLst>
              <p:ext uri="{D42A27DB-BD31-4B8C-83A1-F6EECF244321}">
                <p14:modId xmlns:p14="http://schemas.microsoft.com/office/powerpoint/2010/main" val="4286104023"/>
              </p:ext>
            </p:extLst>
          </p:nvPr>
        </p:nvGraphicFramePr>
        <p:xfrm>
          <a:off x="457200" y="1700808"/>
          <a:ext cx="8229600" cy="4914265"/>
        </p:xfrm>
        <a:graphic>
          <a:graphicData uri="http://schemas.openxmlformats.org/drawingml/2006/table">
            <a:tbl>
              <a:tblPr>
                <a:tableStyleId>{5C22544A-7EE6-4342-B048-85BDC9FD1C3A}</a:tableStyleId>
              </a:tblPr>
              <a:tblGrid>
                <a:gridCol w="3140415"/>
                <a:gridCol w="1336487"/>
                <a:gridCol w="3752698"/>
              </a:tblGrid>
              <a:tr h="647065">
                <a:tc gridSpan="3">
                  <a:txBody>
                    <a:bodyPr/>
                    <a:lstStyle/>
                    <a:p>
                      <a:pPr marL="36195">
                        <a:spcAft>
                          <a:spcPts val="0"/>
                        </a:spcAft>
                      </a:pPr>
                      <a:r>
                        <a:rPr lang="en-GB" sz="2000" dirty="0">
                          <a:effectLst/>
                        </a:rPr>
                        <a:t> </a:t>
                      </a:r>
                      <a:r>
                        <a:rPr lang="en-GB" sz="2000" b="1" dirty="0" smtClean="0">
                          <a:effectLst/>
                        </a:rPr>
                        <a:t>Component </a:t>
                      </a:r>
                      <a:r>
                        <a:rPr lang="en-GB" sz="2000" b="1" dirty="0">
                          <a:effectLst/>
                        </a:rPr>
                        <a:t>2: </a:t>
                      </a:r>
                      <a:r>
                        <a:rPr lang="en-GB" sz="2000" dirty="0">
                          <a:effectLst/>
                        </a:rPr>
                        <a:t>Organization and implementation of the National Cervical Cancer Screening Programme on national and regional level </a:t>
                      </a:r>
                      <a:r>
                        <a:rPr lang="en-GB" sz="2000" dirty="0" smtClean="0">
                          <a:effectLst/>
                        </a:rPr>
                        <a:t>improved</a:t>
                      </a: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526415">
                <a:tc gridSpan="3">
                  <a:txBody>
                    <a:bodyPr/>
                    <a:lstStyle/>
                    <a:p>
                      <a:pPr marL="36195">
                        <a:spcAft>
                          <a:spcPts val="0"/>
                        </a:spcAft>
                      </a:pPr>
                      <a:endParaRPr lang="hr-HR" sz="2000" b="1" dirty="0" smtClean="0">
                        <a:effectLst/>
                      </a:endParaRPr>
                    </a:p>
                    <a:p>
                      <a:pPr marL="36195">
                        <a:spcAft>
                          <a:spcPts val="0"/>
                        </a:spcAft>
                      </a:pPr>
                      <a:r>
                        <a:rPr lang="en-GB" sz="2000" b="1" dirty="0" smtClean="0">
                          <a:effectLst/>
                        </a:rPr>
                        <a:t>Activity 2.</a:t>
                      </a:r>
                      <a:r>
                        <a:rPr lang="hr-HR" sz="2000" b="1" dirty="0" smtClean="0">
                          <a:effectLst/>
                        </a:rPr>
                        <a:t>2</a:t>
                      </a: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981075">
                <a:tc>
                  <a:txBody>
                    <a:bodyPr/>
                    <a:lstStyle/>
                    <a:p>
                      <a:pPr marL="342900" lvl="0" indent="-342900">
                        <a:spcAft>
                          <a:spcPts val="0"/>
                        </a:spcAft>
                        <a:buFont typeface="Symbol" panose="05050102010706020507" pitchFamily="18" charset="2"/>
                        <a:buChar char=""/>
                        <a:tabLst>
                          <a:tab pos="228600" algn="l"/>
                        </a:tabLst>
                      </a:pPr>
                      <a:r>
                        <a:rPr lang="en-GB" sz="160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Cervical Cancer Screening Programme conducted and analysis report with recommendations for improvement prepared.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1600" b="1">
                          <a:effectLst/>
                          <a:latin typeface="Arial" panose="020B0604020202020204" pitchFamily="34" charset="0"/>
                          <a:ea typeface="Calibri" panose="020F0502020204030204" pitchFamily="34" charset="0"/>
                        </a:rPr>
                        <a:t>100 % fulfilled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1600" b="1" dirty="0">
                          <a:effectLst/>
                          <a:latin typeface="Arial" panose="020B0604020202020204" pitchFamily="34" charset="0"/>
                          <a:ea typeface="Times New Roman" panose="02020603050405020304" pitchFamily="18" charset="0"/>
                        </a:rPr>
                        <a:t>Completed. </a:t>
                      </a:r>
                      <a:r>
                        <a:rPr lang="en-GB" sz="1600" dirty="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Cervical Cancer Screening Programme conducted and analysis report with recommendations for improvement prepared.</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6976956"/>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418063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2" name="Table 1"/>
          <p:cNvGraphicFramePr>
            <a:graphicFrameLocks noGrp="1"/>
          </p:cNvGraphicFramePr>
          <p:nvPr>
            <p:extLst>
              <p:ext uri="{D42A27DB-BD31-4B8C-83A1-F6EECF244321}">
                <p14:modId xmlns:p14="http://schemas.microsoft.com/office/powerpoint/2010/main" val="3092852011"/>
              </p:ext>
            </p:extLst>
          </p:nvPr>
        </p:nvGraphicFramePr>
        <p:xfrm>
          <a:off x="457200" y="1700808"/>
          <a:ext cx="8229600" cy="4914265"/>
        </p:xfrm>
        <a:graphic>
          <a:graphicData uri="http://schemas.openxmlformats.org/drawingml/2006/table">
            <a:tbl>
              <a:tblPr>
                <a:tableStyleId>{5C22544A-7EE6-4342-B048-85BDC9FD1C3A}</a:tableStyleId>
              </a:tblPr>
              <a:tblGrid>
                <a:gridCol w="3140415"/>
                <a:gridCol w="1336487"/>
                <a:gridCol w="3752698"/>
              </a:tblGrid>
              <a:tr h="647065">
                <a:tc gridSpan="3">
                  <a:txBody>
                    <a:bodyPr/>
                    <a:lstStyle/>
                    <a:p>
                      <a:pPr marL="36195">
                        <a:spcAft>
                          <a:spcPts val="0"/>
                        </a:spcAft>
                      </a:pPr>
                      <a:r>
                        <a:rPr lang="en-GB" sz="2000" dirty="0">
                          <a:effectLst/>
                        </a:rPr>
                        <a:t> </a:t>
                      </a:r>
                      <a:r>
                        <a:rPr lang="en-GB" sz="2000" b="1" dirty="0" smtClean="0">
                          <a:effectLst/>
                        </a:rPr>
                        <a:t>Component </a:t>
                      </a:r>
                      <a:r>
                        <a:rPr lang="en-GB" sz="2000" b="1" dirty="0">
                          <a:effectLst/>
                        </a:rPr>
                        <a:t>2: </a:t>
                      </a:r>
                      <a:r>
                        <a:rPr lang="en-GB" sz="2000" dirty="0">
                          <a:effectLst/>
                        </a:rPr>
                        <a:t>Organization and implementation of the National Cervical Cancer Screening Programme on national and regional level </a:t>
                      </a:r>
                      <a:r>
                        <a:rPr lang="en-GB" sz="2000" dirty="0" smtClean="0">
                          <a:effectLst/>
                        </a:rPr>
                        <a:t>improved</a:t>
                      </a: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526415">
                <a:tc gridSpan="3">
                  <a:txBody>
                    <a:bodyPr/>
                    <a:lstStyle/>
                    <a:p>
                      <a:pPr marL="36195">
                        <a:spcAft>
                          <a:spcPts val="0"/>
                        </a:spcAft>
                      </a:pPr>
                      <a:endParaRPr lang="hr-HR" sz="2000" b="1" dirty="0" smtClean="0">
                        <a:effectLst/>
                      </a:endParaRPr>
                    </a:p>
                    <a:p>
                      <a:pPr marL="36195">
                        <a:spcAft>
                          <a:spcPts val="0"/>
                        </a:spcAft>
                      </a:pPr>
                      <a:r>
                        <a:rPr lang="en-GB" sz="2000" b="1" dirty="0" smtClean="0">
                          <a:effectLst/>
                        </a:rPr>
                        <a:t>Activity 2.</a:t>
                      </a:r>
                      <a:r>
                        <a:rPr lang="hr-HR" sz="2000" b="1" dirty="0" smtClean="0">
                          <a:effectLst/>
                        </a:rPr>
                        <a:t>3</a:t>
                      </a: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981075">
                <a:tc>
                  <a:txBody>
                    <a:bodyPr/>
                    <a:lstStyle/>
                    <a:p>
                      <a:pPr marL="342900" lvl="0" indent="-342900">
                        <a:spcAft>
                          <a:spcPts val="0"/>
                        </a:spcAft>
                        <a:buFont typeface="Symbol" panose="05050102010706020507" pitchFamily="18" charset="2"/>
                        <a:buChar char=""/>
                        <a:tabLst>
                          <a:tab pos="228600" algn="l"/>
                        </a:tabLst>
                      </a:pPr>
                      <a:r>
                        <a:rPr lang="en-GB" sz="160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Cervical Cancer Screening Programme conducted and analysis report with recommendations for improvement prepared.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1600" b="1">
                          <a:effectLst/>
                          <a:latin typeface="Arial" panose="020B0604020202020204" pitchFamily="34" charset="0"/>
                          <a:ea typeface="Calibri" panose="020F0502020204030204" pitchFamily="34" charset="0"/>
                        </a:rPr>
                        <a:t>100 % fulfilled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1600" b="1" dirty="0">
                          <a:effectLst/>
                          <a:latin typeface="Arial" panose="020B0604020202020204" pitchFamily="34" charset="0"/>
                          <a:ea typeface="Times New Roman" panose="02020603050405020304" pitchFamily="18" charset="0"/>
                        </a:rPr>
                        <a:t>Completed. </a:t>
                      </a:r>
                      <a:r>
                        <a:rPr lang="en-GB" sz="1600" dirty="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Cervical Cancer Screening Programme conducted and analysis report with recommendations for improvement prepared.</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6976956"/>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3895649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2" name="Table 1"/>
          <p:cNvGraphicFramePr>
            <a:graphicFrameLocks noGrp="1"/>
          </p:cNvGraphicFramePr>
          <p:nvPr>
            <p:extLst>
              <p:ext uri="{D42A27DB-BD31-4B8C-83A1-F6EECF244321}">
                <p14:modId xmlns:p14="http://schemas.microsoft.com/office/powerpoint/2010/main" val="786737656"/>
              </p:ext>
            </p:extLst>
          </p:nvPr>
        </p:nvGraphicFramePr>
        <p:xfrm>
          <a:off x="457200" y="1700808"/>
          <a:ext cx="8229600" cy="4182745"/>
        </p:xfrm>
        <a:graphic>
          <a:graphicData uri="http://schemas.openxmlformats.org/drawingml/2006/table">
            <a:tbl>
              <a:tblPr>
                <a:tableStyleId>{5C22544A-7EE6-4342-B048-85BDC9FD1C3A}</a:tableStyleId>
              </a:tblPr>
              <a:tblGrid>
                <a:gridCol w="3140415"/>
                <a:gridCol w="1336487"/>
                <a:gridCol w="3752698"/>
              </a:tblGrid>
              <a:tr h="647065">
                <a:tc gridSpan="3">
                  <a:txBody>
                    <a:bodyPr/>
                    <a:lstStyle/>
                    <a:p>
                      <a:pPr marL="36195">
                        <a:spcAft>
                          <a:spcPts val="0"/>
                        </a:spcAft>
                      </a:pPr>
                      <a:r>
                        <a:rPr lang="en-GB" sz="2000" dirty="0">
                          <a:effectLst/>
                        </a:rPr>
                        <a:t> </a:t>
                      </a:r>
                      <a:r>
                        <a:rPr lang="en-GB" sz="2000" b="1" dirty="0" smtClean="0">
                          <a:effectLst/>
                        </a:rPr>
                        <a:t>Component </a:t>
                      </a:r>
                      <a:r>
                        <a:rPr lang="en-GB" sz="2000" b="1" dirty="0">
                          <a:effectLst/>
                        </a:rPr>
                        <a:t>2: </a:t>
                      </a:r>
                      <a:r>
                        <a:rPr lang="en-GB" sz="2000" dirty="0">
                          <a:effectLst/>
                        </a:rPr>
                        <a:t>Organization and implementation of the National Cervical Cancer Screening Programme on national and regional level </a:t>
                      </a:r>
                      <a:r>
                        <a:rPr lang="en-GB" sz="2000" dirty="0" smtClean="0">
                          <a:effectLst/>
                        </a:rPr>
                        <a:t>improved</a:t>
                      </a: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526415">
                <a:tc gridSpan="3">
                  <a:txBody>
                    <a:bodyPr/>
                    <a:lstStyle/>
                    <a:p>
                      <a:pPr marL="36195">
                        <a:spcAft>
                          <a:spcPts val="0"/>
                        </a:spcAft>
                      </a:pPr>
                      <a:endParaRPr lang="hr-HR" sz="2000" b="1" dirty="0" smtClean="0">
                        <a:effectLst/>
                      </a:endParaRPr>
                    </a:p>
                    <a:p>
                      <a:pPr marL="36195">
                        <a:spcAft>
                          <a:spcPts val="0"/>
                        </a:spcAft>
                      </a:pPr>
                      <a:r>
                        <a:rPr lang="en-GB" sz="2000" b="1" dirty="0" smtClean="0">
                          <a:effectLst/>
                        </a:rPr>
                        <a:t>Activity 2.</a:t>
                      </a:r>
                      <a:r>
                        <a:rPr lang="hr-HR" sz="2000" b="1" dirty="0" smtClean="0">
                          <a:effectLst/>
                        </a:rPr>
                        <a:t>4</a:t>
                      </a: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981075">
                <a:tc>
                  <a:txBody>
                    <a:bodyPr/>
                    <a:lstStyle/>
                    <a:p>
                      <a:pPr marL="342900" lvl="0" indent="-342900">
                        <a:spcAft>
                          <a:spcPts val="0"/>
                        </a:spcAft>
                        <a:buFont typeface="Symbol" panose="05050102010706020507" pitchFamily="18" charset="2"/>
                        <a:buChar char=""/>
                        <a:tabLst>
                          <a:tab pos="228600" algn="l"/>
                        </a:tabLst>
                      </a:pPr>
                      <a:r>
                        <a:rPr lang="en-GB" sz="1600">
                          <a:effectLst/>
                          <a:latin typeface="Arial" panose="020B0604020202020204" pitchFamily="34" charset="0"/>
                          <a:ea typeface="Times New Roman" panose="02020603050405020304" pitchFamily="18" charset="0"/>
                        </a:rPr>
                        <a:t>Guidelines for the National Cervical Cancer Screening Programme prepared and adopted by the relevant authority (e.g. National Committee and/or Ministry of Health)</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1600">
                          <a:effectLst/>
                          <a:latin typeface="Arial" panose="020B0604020202020204" pitchFamily="34" charset="0"/>
                          <a:ea typeface="Calibri" panose="020F0502020204030204" pitchFamily="34" charset="0"/>
                        </a:rPr>
                        <a:t>  10</a:t>
                      </a:r>
                      <a:r>
                        <a:rPr lang="en-GB" sz="1600" b="1">
                          <a:effectLst/>
                          <a:latin typeface="Arial" panose="020B0604020202020204" pitchFamily="34" charset="0"/>
                          <a:ea typeface="Calibri" panose="020F0502020204030204" pitchFamily="34" charset="0"/>
                        </a:rPr>
                        <a:t>0 % fulfilled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1600" b="1" dirty="0">
                          <a:effectLst/>
                          <a:latin typeface="Arial" panose="020B0604020202020204" pitchFamily="34" charset="0"/>
                          <a:ea typeface="Times New Roman" panose="02020603050405020304" pitchFamily="18" charset="0"/>
                        </a:rPr>
                        <a:t>Completed. </a:t>
                      </a:r>
                      <a:r>
                        <a:rPr lang="en-GB" sz="1600" dirty="0">
                          <a:effectLst/>
                          <a:latin typeface="Arial" panose="020B0604020202020204" pitchFamily="34" charset="0"/>
                          <a:ea typeface="Times New Roman" panose="02020603050405020304" pitchFamily="18" charset="0"/>
                        </a:rPr>
                        <a:t>Guidelines for the National Cervical Cancer Screening Programme prepared and adopted by the relevant authority (e.g. National Committee and/or Ministry of Health).</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6976956"/>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957647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2877736427"/>
              </p:ext>
            </p:extLst>
          </p:nvPr>
        </p:nvGraphicFramePr>
        <p:xfrm>
          <a:off x="457200" y="1616844"/>
          <a:ext cx="8229600" cy="4876800"/>
        </p:xfrm>
        <a:graphic>
          <a:graphicData uri="http://schemas.openxmlformats.org/drawingml/2006/table">
            <a:tbl>
              <a:tblPr>
                <a:tableStyleId>{5C22544A-7EE6-4342-B048-85BDC9FD1C3A}</a:tableStyleId>
              </a:tblPr>
              <a:tblGrid>
                <a:gridCol w="3140415"/>
                <a:gridCol w="1336487"/>
                <a:gridCol w="3752698"/>
              </a:tblGrid>
              <a:tr h="351790">
                <a:tc gridSpan="3">
                  <a:txBody>
                    <a:bodyPr/>
                    <a:lstStyle/>
                    <a:p>
                      <a:pPr marL="36195">
                        <a:spcAft>
                          <a:spcPts val="0"/>
                        </a:spcAft>
                      </a:pPr>
                      <a:r>
                        <a:rPr lang="en-GB" sz="2000" b="1" dirty="0">
                          <a:effectLst/>
                        </a:rPr>
                        <a:t>Component 3: </a:t>
                      </a:r>
                      <a:r>
                        <a:rPr lang="en-GB" sz="2000" dirty="0">
                          <a:effectLst/>
                        </a:rPr>
                        <a:t>Organization and implementation of the National Colorectal Cancer Screening Programme on national and regional level improved</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509270">
                <a:tc gridSpan="3">
                  <a:txBody>
                    <a:bodyPr/>
                    <a:lstStyle/>
                    <a:p>
                      <a:pPr marR="36195">
                        <a:spcAft>
                          <a:spcPts val="0"/>
                        </a:spcAft>
                      </a:pPr>
                      <a:r>
                        <a:rPr lang="en-GB" sz="2000" dirty="0">
                          <a:effectLst/>
                        </a:rPr>
                        <a:t> </a:t>
                      </a:r>
                      <a:endParaRPr lang="hr-HR" sz="2000" dirty="0" smtClean="0">
                        <a:effectLst/>
                      </a:endParaRPr>
                    </a:p>
                    <a:p>
                      <a:pPr marR="36195">
                        <a:spcAft>
                          <a:spcPts val="0"/>
                        </a:spcAft>
                      </a:pPr>
                      <a:r>
                        <a:rPr lang="en-GB" sz="2000" b="1" dirty="0" smtClean="0">
                          <a:effectLst/>
                        </a:rPr>
                        <a:t>Activity 3.</a:t>
                      </a:r>
                      <a:r>
                        <a:rPr lang="hr-HR" sz="2000" b="1" dirty="0" smtClean="0">
                          <a:effectLst/>
                        </a:rPr>
                        <a:t>2</a:t>
                      </a:r>
                      <a:endParaRPr lang="hr-HR" sz="2000" dirty="0">
                        <a:effectLst/>
                      </a:endParaRPr>
                    </a:p>
                    <a:p>
                      <a:pPr>
                        <a:spcAft>
                          <a:spcPts val="0"/>
                        </a:spcAft>
                      </a:pPr>
                      <a:r>
                        <a:rPr lang="en-GB" sz="2000" dirty="0">
                          <a:effectLst/>
                        </a:rPr>
                        <a:t> </a:t>
                      </a:r>
                      <a:endParaRPr lang="hr-HR" sz="2000" dirty="0" smtClean="0">
                        <a:effectLst/>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057910">
                <a:tc>
                  <a:txBody>
                    <a:bodyPr/>
                    <a:lstStyle/>
                    <a:p>
                      <a:pPr marL="342900" marR="36195" lvl="0" indent="-342900" algn="l">
                        <a:spcAft>
                          <a:spcPts val="0"/>
                        </a:spcAft>
                        <a:buFont typeface="Symbol" panose="05050102010706020507" pitchFamily="18" charset="2"/>
                        <a:buChar char=""/>
                        <a:tabLst>
                          <a:tab pos="228600" algn="l"/>
                        </a:tabLst>
                      </a:pPr>
                      <a:r>
                        <a:rPr lang="en-GB" sz="1600" dirty="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Colorectal Cancer Screening Programme conducted and analysis report with recommendations for improvement prepared</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l">
                        <a:spcAft>
                          <a:spcPts val="0"/>
                        </a:spcAft>
                      </a:pPr>
                      <a:r>
                        <a:rPr lang="en-GB" sz="1600" dirty="0">
                          <a:effectLst/>
                          <a:latin typeface="Arial" panose="020B0604020202020204" pitchFamily="34" charset="0"/>
                          <a:ea typeface="Calibri" panose="020F0502020204030204" pitchFamily="34" charset="0"/>
                        </a:rPr>
                        <a:t> 10</a:t>
                      </a:r>
                      <a:r>
                        <a:rPr lang="en-GB" sz="1600" b="1" dirty="0">
                          <a:effectLst/>
                          <a:latin typeface="Arial" panose="020B0604020202020204" pitchFamily="34" charset="0"/>
                          <a:ea typeface="Calibri" panose="020F0502020204030204" pitchFamily="34" charset="0"/>
                        </a:rPr>
                        <a:t>0 % fulfilled</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58420" algn="l">
                        <a:spcAft>
                          <a:spcPts val="0"/>
                        </a:spcAft>
                      </a:pPr>
                      <a:r>
                        <a:rPr lang="en-GB" sz="1600" b="1" dirty="0">
                          <a:effectLst/>
                          <a:latin typeface="Arial" panose="020B0604020202020204" pitchFamily="34" charset="0"/>
                          <a:ea typeface="Times New Roman" panose="02020603050405020304" pitchFamily="18" charset="0"/>
                        </a:rPr>
                        <a:t>Completed. </a:t>
                      </a:r>
                      <a:r>
                        <a:rPr lang="en-GB" sz="1600" dirty="0">
                          <a:effectLst/>
                          <a:latin typeface="Arial" panose="020B0604020202020204" pitchFamily="34" charset="0"/>
                          <a:ea typeface="Calibri" panose="020F0502020204030204" pitchFamily="34" charset="0"/>
                        </a:rPr>
                        <a:t>Analysis of practices applied and corresponding documentation related to organization and implementation of the National Colorectal Cancer Screening Programme conducted and analysis report with recommendations for improvement prepared.</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92954701"/>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827468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407438893"/>
              </p:ext>
            </p:extLst>
          </p:nvPr>
        </p:nvGraphicFramePr>
        <p:xfrm>
          <a:off x="457200" y="1616844"/>
          <a:ext cx="8229600" cy="4876800"/>
        </p:xfrm>
        <a:graphic>
          <a:graphicData uri="http://schemas.openxmlformats.org/drawingml/2006/table">
            <a:tbl>
              <a:tblPr>
                <a:tableStyleId>{5C22544A-7EE6-4342-B048-85BDC9FD1C3A}</a:tableStyleId>
              </a:tblPr>
              <a:tblGrid>
                <a:gridCol w="3140415"/>
                <a:gridCol w="1336487"/>
                <a:gridCol w="3752698"/>
              </a:tblGrid>
              <a:tr h="351790">
                <a:tc gridSpan="3">
                  <a:txBody>
                    <a:bodyPr/>
                    <a:lstStyle/>
                    <a:p>
                      <a:pPr marL="36195">
                        <a:spcAft>
                          <a:spcPts val="0"/>
                        </a:spcAft>
                      </a:pPr>
                      <a:r>
                        <a:rPr lang="en-GB" sz="2000" b="1" dirty="0">
                          <a:effectLst/>
                        </a:rPr>
                        <a:t>Component 3: </a:t>
                      </a:r>
                      <a:r>
                        <a:rPr lang="en-GB" sz="2000" dirty="0">
                          <a:effectLst/>
                        </a:rPr>
                        <a:t>Organization and implementation of the National Colorectal Cancer Screening Programme on national and regional level improved</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509270">
                <a:tc gridSpan="3">
                  <a:txBody>
                    <a:bodyPr/>
                    <a:lstStyle/>
                    <a:p>
                      <a:pPr marR="36195">
                        <a:spcAft>
                          <a:spcPts val="0"/>
                        </a:spcAft>
                      </a:pPr>
                      <a:r>
                        <a:rPr lang="en-GB" sz="2000" dirty="0">
                          <a:effectLst/>
                        </a:rPr>
                        <a:t> </a:t>
                      </a:r>
                      <a:endParaRPr lang="hr-HR" sz="2000" dirty="0" smtClean="0">
                        <a:effectLst/>
                      </a:endParaRPr>
                    </a:p>
                    <a:p>
                      <a:pPr marR="36195">
                        <a:spcAft>
                          <a:spcPts val="0"/>
                        </a:spcAft>
                      </a:pPr>
                      <a:r>
                        <a:rPr lang="en-GB" sz="2000" b="1" dirty="0" smtClean="0">
                          <a:effectLst/>
                        </a:rPr>
                        <a:t>Activity 3.</a:t>
                      </a:r>
                      <a:r>
                        <a:rPr lang="hr-HR" sz="2000" b="1" dirty="0" smtClean="0">
                          <a:effectLst/>
                        </a:rPr>
                        <a:t>3</a:t>
                      </a:r>
                      <a:endParaRPr lang="hr-HR" sz="2000" dirty="0">
                        <a:effectLst/>
                      </a:endParaRPr>
                    </a:p>
                    <a:p>
                      <a:pPr>
                        <a:spcAft>
                          <a:spcPts val="0"/>
                        </a:spcAft>
                      </a:pPr>
                      <a:r>
                        <a:rPr lang="en-GB" sz="2000" dirty="0">
                          <a:effectLst/>
                        </a:rPr>
                        <a:t> </a:t>
                      </a:r>
                      <a:endParaRPr lang="hr-HR" sz="2000" dirty="0" smtClean="0">
                        <a:effectLst/>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057910">
                <a:tc>
                  <a:txBody>
                    <a:bodyPr/>
                    <a:lstStyle/>
                    <a:p>
                      <a:pPr marL="342900" marR="36195" lvl="0" indent="-342900" algn="l">
                        <a:spcAft>
                          <a:spcPts val="0"/>
                        </a:spcAft>
                        <a:buFont typeface="Symbol" panose="05050102010706020507" pitchFamily="18" charset="2"/>
                        <a:buChar char=""/>
                        <a:tabLst>
                          <a:tab pos="228600" algn="l"/>
                        </a:tabLst>
                      </a:pPr>
                      <a:r>
                        <a:rPr lang="en-GB" sz="1600" dirty="0">
                          <a:effectLst/>
                          <a:latin typeface="Arial" panose="020B0604020202020204" pitchFamily="34" charset="0"/>
                          <a:ea typeface="Calibri" panose="020F0502020204030204" pitchFamily="34" charset="0"/>
                        </a:rPr>
                        <a:t>1 round table discussion of the representatives of Ministry of Health, CIPH, County Institutes of Public Health and other relevant stakeholders on organization and implementation of the National Colorectal Cancer Screening Programme organized and conducted</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l">
                        <a:spcAft>
                          <a:spcPts val="0"/>
                        </a:spcAft>
                      </a:pPr>
                      <a:r>
                        <a:rPr lang="en-GB" sz="1600" dirty="0">
                          <a:effectLst/>
                          <a:latin typeface="Arial" panose="020B0604020202020204" pitchFamily="34" charset="0"/>
                          <a:ea typeface="Calibri" panose="020F0502020204030204" pitchFamily="34" charset="0"/>
                        </a:rPr>
                        <a:t> 10</a:t>
                      </a:r>
                      <a:r>
                        <a:rPr lang="en-GB" sz="1600" b="1" dirty="0">
                          <a:effectLst/>
                          <a:latin typeface="Arial" panose="020B0604020202020204" pitchFamily="34" charset="0"/>
                          <a:ea typeface="Calibri" panose="020F0502020204030204" pitchFamily="34" charset="0"/>
                        </a:rPr>
                        <a:t>0 % fulfilled</a:t>
                      </a:r>
                      <a:endParaRPr lang="hr-HR"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58420" algn="l">
                        <a:spcAft>
                          <a:spcPts val="0"/>
                        </a:spcAft>
                      </a:pPr>
                      <a:r>
                        <a:rPr lang="en-GB" sz="1600" b="1" dirty="0">
                          <a:effectLst/>
                          <a:latin typeface="Arial" panose="020B0604020202020204" pitchFamily="34" charset="0"/>
                          <a:ea typeface="Times New Roman" panose="02020603050405020304" pitchFamily="18" charset="0"/>
                        </a:rPr>
                        <a:t>Completed. </a:t>
                      </a:r>
                      <a:r>
                        <a:rPr lang="en-GB" sz="1600" dirty="0">
                          <a:effectLst/>
                          <a:latin typeface="Arial" panose="020B0604020202020204" pitchFamily="34" charset="0"/>
                          <a:ea typeface="Calibri" panose="020F0502020204030204" pitchFamily="34" charset="0"/>
                        </a:rPr>
                        <a:t>1 round table discussion of the representatives of Ministry of Health, CIPH, County Institutes of Public Health and other relevant stakeholders on organization and implementation of the National Colorectal Cancer Screening Programme organized and conducted.</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92954701"/>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3481090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1919748675"/>
              </p:ext>
            </p:extLst>
          </p:nvPr>
        </p:nvGraphicFramePr>
        <p:xfrm>
          <a:off x="457200" y="1616844"/>
          <a:ext cx="8229600" cy="4145280"/>
        </p:xfrm>
        <a:graphic>
          <a:graphicData uri="http://schemas.openxmlformats.org/drawingml/2006/table">
            <a:tbl>
              <a:tblPr>
                <a:tableStyleId>{5C22544A-7EE6-4342-B048-85BDC9FD1C3A}</a:tableStyleId>
              </a:tblPr>
              <a:tblGrid>
                <a:gridCol w="3140415"/>
                <a:gridCol w="1336487"/>
                <a:gridCol w="3752698"/>
              </a:tblGrid>
              <a:tr h="351790">
                <a:tc gridSpan="3">
                  <a:txBody>
                    <a:bodyPr/>
                    <a:lstStyle/>
                    <a:p>
                      <a:pPr marL="36195">
                        <a:spcAft>
                          <a:spcPts val="0"/>
                        </a:spcAft>
                      </a:pPr>
                      <a:r>
                        <a:rPr lang="en-GB" sz="2000" b="1" dirty="0">
                          <a:effectLst/>
                        </a:rPr>
                        <a:t>Component 3: </a:t>
                      </a:r>
                      <a:r>
                        <a:rPr lang="en-GB" sz="2000" dirty="0">
                          <a:effectLst/>
                        </a:rPr>
                        <a:t>Organization and implementation of the National Colorectal Cancer Screening Programme on national and regional level improved</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509270">
                <a:tc gridSpan="3">
                  <a:txBody>
                    <a:bodyPr/>
                    <a:lstStyle/>
                    <a:p>
                      <a:pPr marR="36195">
                        <a:spcAft>
                          <a:spcPts val="0"/>
                        </a:spcAft>
                      </a:pPr>
                      <a:r>
                        <a:rPr lang="en-GB" sz="2000" dirty="0">
                          <a:effectLst/>
                        </a:rPr>
                        <a:t> </a:t>
                      </a:r>
                      <a:endParaRPr lang="hr-HR" sz="2000" dirty="0" smtClean="0">
                        <a:effectLst/>
                      </a:endParaRPr>
                    </a:p>
                    <a:p>
                      <a:pPr marR="36195">
                        <a:spcAft>
                          <a:spcPts val="0"/>
                        </a:spcAft>
                      </a:pPr>
                      <a:r>
                        <a:rPr lang="en-GB" sz="2000" b="1" dirty="0" smtClean="0">
                          <a:effectLst/>
                        </a:rPr>
                        <a:t>Activity 3.</a:t>
                      </a:r>
                      <a:r>
                        <a:rPr lang="hr-HR" sz="2000" b="1" dirty="0" smtClean="0">
                          <a:effectLst/>
                        </a:rPr>
                        <a:t>4</a:t>
                      </a:r>
                      <a:endParaRPr lang="hr-HR" sz="2000" dirty="0">
                        <a:effectLst/>
                      </a:endParaRPr>
                    </a:p>
                    <a:p>
                      <a:pPr>
                        <a:spcAft>
                          <a:spcPts val="0"/>
                        </a:spcAft>
                      </a:pPr>
                      <a:r>
                        <a:rPr lang="en-GB" sz="2000" dirty="0">
                          <a:effectLst/>
                        </a:rPr>
                        <a:t> </a:t>
                      </a:r>
                      <a:endParaRPr lang="hr-HR" sz="2000" dirty="0" smtClean="0">
                        <a:effectLst/>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057910">
                <a:tc>
                  <a:txBody>
                    <a:bodyPr/>
                    <a:lstStyle/>
                    <a:p>
                      <a:pPr marL="342900" lvl="0" indent="-342900">
                        <a:spcAft>
                          <a:spcPts val="0"/>
                        </a:spcAft>
                        <a:buFont typeface="Symbol" panose="05050102010706020507" pitchFamily="18" charset="2"/>
                        <a:buChar char=""/>
                        <a:tabLst>
                          <a:tab pos="228600" algn="l"/>
                        </a:tabLst>
                      </a:pPr>
                      <a:r>
                        <a:rPr lang="en-GB" sz="1600">
                          <a:effectLst/>
                          <a:latin typeface="Arial" panose="020B0604020202020204" pitchFamily="34" charset="0"/>
                          <a:ea typeface="Times New Roman" panose="02020603050405020304" pitchFamily="18" charset="0"/>
                        </a:rPr>
                        <a:t>Guidelines for the National Colorectal Cancer Screening Programme prepared and adopted by the relevant authority (e.g. National Committee</a:t>
                      </a:r>
                      <a:r>
                        <a:rPr lang="en-GB" sz="1600" i="1">
                          <a:effectLst/>
                          <a:latin typeface="Arial" panose="020B0604020202020204" pitchFamily="34" charset="0"/>
                          <a:ea typeface="Times New Roman" panose="02020603050405020304" pitchFamily="18" charset="0"/>
                        </a:rPr>
                        <a:t> and/or Ministry of Health)</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1600">
                          <a:effectLst/>
                          <a:latin typeface="Arial" panose="020B0604020202020204" pitchFamily="34" charset="0"/>
                          <a:ea typeface="Calibri" panose="020F0502020204030204" pitchFamily="34" charset="0"/>
                        </a:rPr>
                        <a:t> 10</a:t>
                      </a:r>
                      <a:r>
                        <a:rPr lang="en-GB" sz="1600" b="1">
                          <a:effectLst/>
                          <a:latin typeface="Arial" panose="020B0604020202020204" pitchFamily="34" charset="0"/>
                          <a:ea typeface="Calibri" panose="020F0502020204030204" pitchFamily="34" charset="0"/>
                        </a:rPr>
                        <a:t>0 % fulfilled</a:t>
                      </a:r>
                      <a:endParaRPr lang="hr-HR" sz="160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1600" b="1" dirty="0">
                          <a:effectLst/>
                          <a:latin typeface="Arial" panose="020B0604020202020204" pitchFamily="34" charset="0"/>
                          <a:ea typeface="Times New Roman" panose="02020603050405020304" pitchFamily="18" charset="0"/>
                        </a:rPr>
                        <a:t>Completed. </a:t>
                      </a:r>
                      <a:r>
                        <a:rPr lang="en-GB" sz="1600" dirty="0">
                          <a:effectLst/>
                          <a:latin typeface="Arial" panose="020B0604020202020204" pitchFamily="34" charset="0"/>
                          <a:ea typeface="Times New Roman" panose="02020603050405020304" pitchFamily="18" charset="0"/>
                        </a:rPr>
                        <a:t>Guidelines for the National Colorectal Cancer Screening Programme prepared and adopted by the relevant authority (e.g. National Committee</a:t>
                      </a:r>
                      <a:r>
                        <a:rPr lang="en-GB" sz="1600" i="1" dirty="0">
                          <a:effectLst/>
                          <a:latin typeface="Arial" panose="020B0604020202020204" pitchFamily="34" charset="0"/>
                          <a:ea typeface="Times New Roman" panose="02020603050405020304" pitchFamily="18" charset="0"/>
                        </a:rPr>
                        <a:t> and/or Ministry of Health).</a:t>
                      </a:r>
                      <a:endParaRPr lang="hr-HR" sz="16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92954701"/>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16839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4055000121"/>
              </p:ext>
            </p:extLst>
          </p:nvPr>
        </p:nvGraphicFramePr>
        <p:xfrm>
          <a:off x="457200" y="1616844"/>
          <a:ext cx="8229600" cy="4737844"/>
        </p:xfrm>
        <a:graphic>
          <a:graphicData uri="http://schemas.openxmlformats.org/drawingml/2006/table">
            <a:tbl>
              <a:tblPr>
                <a:tableStyleId>{5C22544A-7EE6-4342-B048-85BDC9FD1C3A}</a:tableStyleId>
              </a:tblPr>
              <a:tblGrid>
                <a:gridCol w="2530624"/>
                <a:gridCol w="1946278"/>
                <a:gridCol w="3752698"/>
              </a:tblGrid>
              <a:tr h="710841">
                <a:tc gridSpan="3">
                  <a:txBody>
                    <a:bodyPr/>
                    <a:lstStyle/>
                    <a:p>
                      <a:pPr marL="36195">
                        <a:spcAft>
                          <a:spcPts val="0"/>
                        </a:spcAft>
                      </a:pPr>
                      <a:r>
                        <a:rPr lang="en-GB" sz="2000" b="1" dirty="0" smtClean="0">
                          <a:effectLst/>
                          <a:latin typeface="+mn-lt"/>
                        </a:rPr>
                        <a:t>Component </a:t>
                      </a:r>
                      <a:r>
                        <a:rPr lang="hr-HR" sz="2000" b="1" dirty="0" smtClean="0">
                          <a:effectLst/>
                          <a:latin typeface="+mn-lt"/>
                        </a:rPr>
                        <a:t>5</a:t>
                      </a:r>
                      <a:r>
                        <a:rPr lang="en-GB" sz="2000" b="1" dirty="0" smtClean="0">
                          <a:effectLst/>
                          <a:latin typeface="+mn-lt"/>
                        </a:rPr>
                        <a:t>: </a:t>
                      </a:r>
                      <a:r>
                        <a:rPr lang="en-GB" sz="2000" kern="1200" dirty="0" smtClean="0">
                          <a:solidFill>
                            <a:schemeClr val="dk1"/>
                          </a:solidFill>
                          <a:effectLst/>
                          <a:latin typeface="+mn-lt"/>
                          <a:ea typeface="+mn-ea"/>
                          <a:cs typeface="+mn-cs"/>
                        </a:rPr>
                        <a:t>Monitoring and reporting of the National Cancer Screening Programmes on national and regional level improved.</a:t>
                      </a:r>
                      <a:endParaRPr lang="hr-HR" sz="2000" dirty="0">
                        <a:effectLst/>
                        <a:latin typeface="+mn-lt"/>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893403">
                <a:tc gridSpan="3">
                  <a:txBody>
                    <a:bodyPr/>
                    <a:lstStyle/>
                    <a:p>
                      <a:pPr marR="36195">
                        <a:spcAft>
                          <a:spcPts val="0"/>
                        </a:spcAft>
                      </a:pPr>
                      <a:r>
                        <a:rPr lang="en-GB" sz="2000" dirty="0">
                          <a:effectLst/>
                          <a:latin typeface="+mn-lt"/>
                        </a:rPr>
                        <a:t> </a:t>
                      </a:r>
                      <a:endParaRPr lang="hr-HR" sz="2000" dirty="0" smtClean="0">
                        <a:effectLst/>
                        <a:latin typeface="+mn-lt"/>
                      </a:endParaRPr>
                    </a:p>
                    <a:p>
                      <a:pPr marR="36195">
                        <a:spcAft>
                          <a:spcPts val="0"/>
                        </a:spcAft>
                      </a:pPr>
                      <a:r>
                        <a:rPr lang="en-GB" sz="2000" b="1" dirty="0" smtClean="0">
                          <a:effectLst/>
                          <a:latin typeface="+mn-lt"/>
                        </a:rPr>
                        <a:t>Activity </a:t>
                      </a:r>
                      <a:r>
                        <a:rPr lang="hr-HR" sz="2000" b="1" dirty="0" smtClean="0">
                          <a:effectLst/>
                          <a:latin typeface="+mn-lt"/>
                        </a:rPr>
                        <a:t>5</a:t>
                      </a:r>
                      <a:r>
                        <a:rPr lang="en-GB" sz="2000" b="1" dirty="0" smtClean="0">
                          <a:effectLst/>
                          <a:latin typeface="+mn-lt"/>
                        </a:rPr>
                        <a:t>.</a:t>
                      </a:r>
                      <a:r>
                        <a:rPr lang="hr-HR" sz="2000" b="1" dirty="0" smtClean="0">
                          <a:effectLst/>
                          <a:latin typeface="+mn-lt"/>
                        </a:rPr>
                        <a:t>5</a:t>
                      </a:r>
                      <a:endParaRPr lang="hr-HR" sz="2000" dirty="0">
                        <a:effectLst/>
                        <a:latin typeface="+mn-lt"/>
                      </a:endParaRPr>
                    </a:p>
                    <a:p>
                      <a:pPr>
                        <a:spcAft>
                          <a:spcPts val="0"/>
                        </a:spcAft>
                      </a:pPr>
                      <a:r>
                        <a:rPr lang="en-GB" sz="2000" dirty="0">
                          <a:effectLst/>
                          <a:latin typeface="+mn-lt"/>
                        </a:rPr>
                        <a:t> </a:t>
                      </a:r>
                      <a:endParaRPr lang="hr-HR" sz="2000" dirty="0" smtClean="0">
                        <a:effectLst/>
                        <a:latin typeface="+mn-lt"/>
                      </a:endParaRPr>
                    </a:p>
                    <a:p>
                      <a:pPr>
                        <a:spcAft>
                          <a:spcPts val="0"/>
                        </a:spcAft>
                      </a:pPr>
                      <a:endParaRPr lang="hr-HR" sz="2000" dirty="0" smtClean="0">
                        <a:effectLst/>
                        <a:latin typeface="+mn-lt"/>
                        <a:ea typeface="Times New Roman" panose="02020603050405020304" pitchFamily="18" charset="0"/>
                      </a:endParaRPr>
                    </a:p>
                    <a:p>
                      <a:pPr>
                        <a:spcAft>
                          <a:spcPts val="0"/>
                        </a:spcAft>
                      </a:pPr>
                      <a:endParaRPr lang="hr-HR" sz="2000" dirty="0" smtClean="0">
                        <a:effectLst/>
                        <a:latin typeface="+mn-lt"/>
                        <a:ea typeface="Times New Roman" panose="02020603050405020304" pitchFamily="18" charset="0"/>
                      </a:endParaRPr>
                    </a:p>
                    <a:p>
                      <a:pPr>
                        <a:spcAft>
                          <a:spcPts val="0"/>
                        </a:spcAft>
                      </a:pPr>
                      <a:endParaRPr lang="hr-HR" sz="2000" dirty="0">
                        <a:effectLst/>
                        <a:latin typeface="+mn-lt"/>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777103">
                <a:tc>
                  <a:txBody>
                    <a:bodyPr/>
                    <a:lstStyle/>
                    <a:p>
                      <a:pPr marL="342900" marR="36195" lvl="0" indent="-342900" algn="just">
                        <a:spcAft>
                          <a:spcPts val="0"/>
                        </a:spcAft>
                        <a:buFont typeface="Symbol" panose="05050102010706020507" pitchFamily="18" charset="2"/>
                        <a:buChar char=""/>
                        <a:tabLst>
                          <a:tab pos="228600" algn="l"/>
                        </a:tabLst>
                      </a:pPr>
                      <a:r>
                        <a:rPr lang="en-GB" sz="2000" i="1" dirty="0">
                          <a:effectLst/>
                          <a:latin typeface="+mn-lt"/>
                          <a:ea typeface="Times New Roman" panose="02020603050405020304" pitchFamily="18" charset="0"/>
                        </a:rPr>
                        <a:t>Screening Register </a:t>
                      </a:r>
                      <a:r>
                        <a:rPr lang="en-GB" sz="2000" dirty="0">
                          <a:effectLst/>
                          <a:latin typeface="+mn-lt"/>
                          <a:ea typeface="Times New Roman" panose="02020603050405020304" pitchFamily="18" charset="0"/>
                        </a:rPr>
                        <a:t>upgraded</a:t>
                      </a:r>
                      <a:endParaRPr lang="hr-HR" sz="2000" dirty="0">
                        <a:effectLst/>
                        <a:latin typeface="+mn-lt"/>
                        <a:ea typeface="Times New Roman" panose="02020603050405020304" pitchFamily="18" charset="0"/>
                      </a:endParaRPr>
                    </a:p>
                  </a:txBody>
                  <a:tcPr marL="0" marR="0" marT="0" marB="0"/>
                </a:tc>
                <a:tc>
                  <a:txBody>
                    <a:bodyPr/>
                    <a:lstStyle/>
                    <a:p>
                      <a:pPr>
                        <a:spcAft>
                          <a:spcPts val="0"/>
                        </a:spcAft>
                      </a:pPr>
                      <a:r>
                        <a:rPr lang="en-GB" sz="2000" dirty="0">
                          <a:effectLst/>
                          <a:latin typeface="+mn-lt"/>
                          <a:ea typeface="Calibri" panose="020F0502020204030204" pitchFamily="34" charset="0"/>
                        </a:rPr>
                        <a:t> </a:t>
                      </a:r>
                      <a:r>
                        <a:rPr lang="hr-HR" sz="2000" dirty="0" smtClean="0">
                          <a:effectLst/>
                          <a:latin typeface="+mn-lt"/>
                          <a:ea typeface="Calibri" panose="020F0502020204030204" pitchFamily="34" charset="0"/>
                        </a:rPr>
                        <a:t>20</a:t>
                      </a:r>
                      <a:r>
                        <a:rPr lang="en-GB" sz="2000" b="1" dirty="0" smtClean="0">
                          <a:effectLst/>
                          <a:latin typeface="+mn-lt"/>
                          <a:ea typeface="Calibri" panose="020F0502020204030204" pitchFamily="34" charset="0"/>
                        </a:rPr>
                        <a:t> </a:t>
                      </a:r>
                      <a:r>
                        <a:rPr lang="en-GB" sz="2000" b="1" dirty="0">
                          <a:effectLst/>
                          <a:latin typeface="+mn-lt"/>
                          <a:ea typeface="Calibri" panose="020F0502020204030204" pitchFamily="34" charset="0"/>
                        </a:rPr>
                        <a:t>% fulfilled</a:t>
                      </a:r>
                      <a:endParaRPr lang="hr-HR" sz="2000" dirty="0">
                        <a:effectLst/>
                        <a:latin typeface="+mn-lt"/>
                        <a:ea typeface="Times New Roman" panose="02020603050405020304" pitchFamily="18" charset="0"/>
                      </a:endParaRPr>
                    </a:p>
                  </a:txBody>
                  <a:tcPr marL="0" marR="0" marT="0" marB="0"/>
                </a:tc>
                <a:tc>
                  <a:txBody>
                    <a:bodyPr/>
                    <a:lstStyle/>
                    <a:p>
                      <a:pPr>
                        <a:spcAft>
                          <a:spcPts val="0"/>
                        </a:spcAft>
                      </a:pPr>
                      <a:r>
                        <a:rPr lang="hr-HR" sz="2000" b="1" dirty="0" err="1" smtClean="0">
                          <a:effectLst/>
                          <a:latin typeface="+mn-lt"/>
                          <a:ea typeface="Times New Roman" panose="02020603050405020304" pitchFamily="18" charset="0"/>
                        </a:rPr>
                        <a:t>Ongoing</a:t>
                      </a:r>
                      <a:r>
                        <a:rPr lang="en-GB" sz="2000" b="1" dirty="0" smtClean="0">
                          <a:effectLst/>
                          <a:latin typeface="+mn-lt"/>
                          <a:ea typeface="Times New Roman" panose="02020603050405020304" pitchFamily="18" charset="0"/>
                        </a:rPr>
                        <a:t>. </a:t>
                      </a:r>
                      <a:r>
                        <a:rPr lang="en-GB" sz="2000" dirty="0">
                          <a:effectLst/>
                          <a:latin typeface="+mn-lt"/>
                          <a:ea typeface="Times New Roman" panose="02020603050405020304" pitchFamily="18" charset="0"/>
                        </a:rPr>
                        <a:t>The documentation for public procurement prepared and procurement procedures for the registry upgrade has been </a:t>
                      </a:r>
                      <a:r>
                        <a:rPr lang="hr-HR" sz="2000" dirty="0" err="1" smtClean="0">
                          <a:effectLst/>
                          <a:latin typeface="+mn-lt"/>
                          <a:ea typeface="Times New Roman" panose="02020603050405020304" pitchFamily="18" charset="0"/>
                        </a:rPr>
                        <a:t>finalised</a:t>
                      </a:r>
                      <a:r>
                        <a:rPr lang="en-GB" sz="2000" dirty="0" smtClean="0">
                          <a:effectLst/>
                          <a:latin typeface="+mn-lt"/>
                          <a:ea typeface="Times New Roman" panose="02020603050405020304" pitchFamily="18" charset="0"/>
                        </a:rPr>
                        <a:t>.</a:t>
                      </a:r>
                      <a:r>
                        <a:rPr lang="hr-HR" sz="2000" dirty="0" smtClean="0">
                          <a:effectLst/>
                          <a:latin typeface="+mn-lt"/>
                          <a:ea typeface="Times New Roman" panose="02020603050405020304" pitchFamily="18" charset="0"/>
                        </a:rPr>
                        <a:t> </a:t>
                      </a:r>
                      <a:r>
                        <a:rPr lang="hr-HR" sz="2000" dirty="0" err="1" smtClean="0">
                          <a:effectLst/>
                          <a:latin typeface="+mn-lt"/>
                          <a:ea typeface="Times New Roman" panose="02020603050405020304" pitchFamily="18" charset="0"/>
                        </a:rPr>
                        <a:t>Contract</a:t>
                      </a:r>
                      <a:r>
                        <a:rPr lang="hr-HR" sz="2000" dirty="0" smtClean="0">
                          <a:effectLst/>
                          <a:latin typeface="+mn-lt"/>
                          <a:ea typeface="Times New Roman" panose="02020603050405020304" pitchFamily="18" charset="0"/>
                        </a:rPr>
                        <a:t> </a:t>
                      </a:r>
                      <a:r>
                        <a:rPr lang="hr-HR" sz="2000" dirty="0" err="1" smtClean="0">
                          <a:effectLst/>
                          <a:latin typeface="+mn-lt"/>
                          <a:ea typeface="Times New Roman" panose="02020603050405020304" pitchFamily="18" charset="0"/>
                        </a:rPr>
                        <a:t>has</a:t>
                      </a:r>
                      <a:r>
                        <a:rPr lang="hr-HR" sz="2000" dirty="0" smtClean="0">
                          <a:effectLst/>
                          <a:latin typeface="+mn-lt"/>
                          <a:ea typeface="Times New Roman" panose="02020603050405020304" pitchFamily="18" charset="0"/>
                        </a:rPr>
                        <a:t> </a:t>
                      </a:r>
                      <a:r>
                        <a:rPr lang="hr-HR" sz="2000" dirty="0" err="1" smtClean="0">
                          <a:effectLst/>
                          <a:latin typeface="+mn-lt"/>
                          <a:ea typeface="Times New Roman" panose="02020603050405020304" pitchFamily="18" charset="0"/>
                        </a:rPr>
                        <a:t>been</a:t>
                      </a:r>
                      <a:r>
                        <a:rPr lang="hr-HR" sz="2000" dirty="0" smtClean="0">
                          <a:effectLst/>
                          <a:latin typeface="+mn-lt"/>
                          <a:ea typeface="Times New Roman" panose="02020603050405020304" pitchFamily="18" charset="0"/>
                        </a:rPr>
                        <a:t> </a:t>
                      </a:r>
                      <a:r>
                        <a:rPr lang="hr-HR" sz="2000" dirty="0" err="1" smtClean="0">
                          <a:effectLst/>
                          <a:latin typeface="+mn-lt"/>
                          <a:ea typeface="Times New Roman" panose="02020603050405020304" pitchFamily="18" charset="0"/>
                        </a:rPr>
                        <a:t>signed</a:t>
                      </a:r>
                      <a:r>
                        <a:rPr lang="hr-HR" sz="2000" dirty="0" smtClean="0">
                          <a:effectLst/>
                          <a:latin typeface="+mn-lt"/>
                          <a:ea typeface="Times New Roman" panose="02020603050405020304" pitchFamily="18" charset="0"/>
                        </a:rPr>
                        <a:t>. Plan for </a:t>
                      </a:r>
                      <a:r>
                        <a:rPr lang="hr-HR" sz="2000" dirty="0" err="1" smtClean="0">
                          <a:effectLst/>
                          <a:latin typeface="+mn-lt"/>
                          <a:ea typeface="Times New Roman" panose="02020603050405020304" pitchFamily="18" charset="0"/>
                        </a:rPr>
                        <a:t>upgrade</a:t>
                      </a:r>
                      <a:r>
                        <a:rPr lang="hr-HR" sz="2000" dirty="0" smtClean="0">
                          <a:effectLst/>
                          <a:latin typeface="+mn-lt"/>
                          <a:ea typeface="Times New Roman" panose="02020603050405020304" pitchFamily="18" charset="0"/>
                        </a:rPr>
                        <a:t> </a:t>
                      </a:r>
                      <a:r>
                        <a:rPr lang="hr-HR" sz="2000" dirty="0" err="1" smtClean="0">
                          <a:effectLst/>
                          <a:latin typeface="+mn-lt"/>
                          <a:ea typeface="Times New Roman" panose="02020603050405020304" pitchFamily="18" charset="0"/>
                        </a:rPr>
                        <a:t>prepared</a:t>
                      </a:r>
                      <a:r>
                        <a:rPr lang="hr-HR" sz="2000" dirty="0" smtClean="0">
                          <a:effectLst/>
                          <a:latin typeface="+mn-lt"/>
                          <a:ea typeface="Times New Roman" panose="02020603050405020304" pitchFamily="18" charset="0"/>
                        </a:rPr>
                        <a:t> (One </a:t>
                      </a:r>
                      <a:r>
                        <a:rPr lang="hr-HR" sz="2000" dirty="0" err="1" smtClean="0">
                          <a:effectLst/>
                          <a:latin typeface="+mn-lt"/>
                          <a:ea typeface="Times New Roman" panose="02020603050405020304" pitchFamily="18" charset="0"/>
                        </a:rPr>
                        <a:t>mission</a:t>
                      </a:r>
                      <a:r>
                        <a:rPr lang="hr-HR" sz="2000" dirty="0" smtClean="0">
                          <a:effectLst/>
                          <a:latin typeface="+mn-lt"/>
                          <a:ea typeface="Times New Roman" panose="02020603050405020304" pitchFamily="18" charset="0"/>
                        </a:rPr>
                        <a:t> </a:t>
                      </a:r>
                      <a:r>
                        <a:rPr lang="hr-HR" sz="2000" dirty="0" err="1" smtClean="0">
                          <a:effectLst/>
                          <a:latin typeface="+mn-lt"/>
                          <a:ea typeface="Times New Roman" panose="02020603050405020304" pitchFamily="18" charset="0"/>
                        </a:rPr>
                        <a:t>implemented</a:t>
                      </a:r>
                      <a:r>
                        <a:rPr lang="hr-HR" sz="2000" dirty="0" smtClean="0">
                          <a:effectLst/>
                          <a:latin typeface="+mn-lt"/>
                          <a:ea typeface="Times New Roman" panose="02020603050405020304" pitchFamily="18" charset="0"/>
                        </a:rPr>
                        <a:t>). </a:t>
                      </a:r>
                      <a:r>
                        <a:rPr lang="en-GB" sz="2000" b="1" dirty="0" smtClean="0">
                          <a:effectLst/>
                          <a:latin typeface="+mn-lt"/>
                          <a:ea typeface="Times New Roman" panose="02020603050405020304" pitchFamily="18" charset="0"/>
                        </a:rPr>
                        <a:t> </a:t>
                      </a:r>
                      <a:r>
                        <a:rPr lang="hr-HR" sz="2000" b="1" dirty="0" err="1" smtClean="0">
                          <a:effectLst/>
                          <a:latin typeface="+mn-lt"/>
                          <a:ea typeface="Times New Roman" panose="02020603050405020304" pitchFamily="18" charset="0"/>
                        </a:rPr>
                        <a:t>Upgrade</a:t>
                      </a:r>
                      <a:r>
                        <a:rPr lang="hr-HR" sz="2000" b="1" dirty="0" smtClean="0">
                          <a:effectLst/>
                          <a:latin typeface="+mn-lt"/>
                          <a:ea typeface="Times New Roman" panose="02020603050405020304" pitchFamily="18" charset="0"/>
                        </a:rPr>
                        <a:t> </a:t>
                      </a:r>
                      <a:r>
                        <a:rPr lang="hr-HR" sz="2000" b="1" dirty="0" err="1" smtClean="0">
                          <a:effectLst/>
                          <a:latin typeface="+mn-lt"/>
                          <a:ea typeface="Times New Roman" panose="02020603050405020304" pitchFamily="18" charset="0"/>
                        </a:rPr>
                        <a:t>is</a:t>
                      </a:r>
                      <a:r>
                        <a:rPr lang="hr-HR" sz="2000" b="1" dirty="0" smtClean="0">
                          <a:effectLst/>
                          <a:latin typeface="+mn-lt"/>
                          <a:ea typeface="Times New Roman" panose="02020603050405020304" pitchFamily="18" charset="0"/>
                        </a:rPr>
                        <a:t> </a:t>
                      </a:r>
                      <a:r>
                        <a:rPr lang="hr-HR" sz="2000" b="1" dirty="0" err="1" smtClean="0">
                          <a:effectLst/>
                          <a:latin typeface="+mn-lt"/>
                          <a:ea typeface="Times New Roman" panose="02020603050405020304" pitchFamily="18" charset="0"/>
                        </a:rPr>
                        <a:t>ongoing</a:t>
                      </a:r>
                      <a:r>
                        <a:rPr lang="hr-HR" sz="2000" b="1" dirty="0" smtClean="0">
                          <a:effectLst/>
                          <a:latin typeface="+mn-lt"/>
                          <a:ea typeface="Times New Roman" panose="02020603050405020304" pitchFamily="18" charset="0"/>
                        </a:rPr>
                        <a:t>.</a:t>
                      </a:r>
                      <a:endParaRPr lang="hr-HR" sz="2000" dirty="0">
                        <a:effectLst/>
                        <a:latin typeface="+mn-lt"/>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1350095"/>
              </p:ext>
            </p:extLst>
          </p:nvPr>
        </p:nvGraphicFramePr>
        <p:xfrm>
          <a:off x="457200" y="3260328"/>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110860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664" y="2420888"/>
            <a:ext cx="6624736" cy="1143000"/>
          </a:xfrm>
        </p:spPr>
        <p:txBody>
          <a:bodyPr>
            <a:normAutofit fontScale="90000"/>
          </a:bodyPr>
          <a:lstStyle/>
          <a:p>
            <a:r>
              <a:rPr lang="hr-HR" b="1" dirty="0" smtClean="0"/>
              <a:t/>
            </a:r>
            <a:br>
              <a:rPr lang="hr-HR" b="1" dirty="0" smtClean="0"/>
            </a:br>
            <a:r>
              <a:rPr lang="hr-HR" b="1" dirty="0" smtClean="0"/>
              <a:t>CRO SCREENING</a:t>
            </a:r>
            <a:r>
              <a:rPr lang="hr-HR" dirty="0" smtClean="0"/>
              <a:t/>
            </a:r>
            <a:br>
              <a:rPr lang="hr-HR" dirty="0" smtClean="0"/>
            </a:br>
            <a:r>
              <a:rPr lang="hr-HR" sz="4000" dirty="0" smtClean="0"/>
              <a:t>Twinning project activities and results in </a:t>
            </a:r>
            <a:r>
              <a:rPr lang="hr-HR" sz="4000" dirty="0" err="1" smtClean="0"/>
              <a:t>the</a:t>
            </a:r>
            <a:r>
              <a:rPr lang="hr-HR" sz="4000" dirty="0" smtClean="0"/>
              <a:t> 2nd reporting period </a:t>
            </a:r>
            <a:br>
              <a:rPr lang="hr-HR" sz="4000" dirty="0" smtClean="0"/>
            </a:br>
            <a:r>
              <a:rPr lang="hr-HR" sz="3100" dirty="0" smtClean="0"/>
              <a:t>(1 June 2016 – 31 August 2016) </a:t>
            </a:r>
            <a:endParaRPr lang="en-US" sz="3100" dirty="0"/>
          </a:p>
        </p:txBody>
      </p:sp>
      <p:sp>
        <p:nvSpPr>
          <p:cNvPr id="3" name="Title 1"/>
          <p:cNvSpPr txBox="1">
            <a:spLocks/>
          </p:cNvSpPr>
          <p:nvPr/>
        </p:nvSpPr>
        <p:spPr>
          <a:xfrm>
            <a:off x="1331640" y="4869160"/>
            <a:ext cx="6624736"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b="1" dirty="0" smtClean="0"/>
              <a:t>Prof. dr. Giedrius Vanagas</a:t>
            </a:r>
          </a:p>
          <a:p>
            <a:r>
              <a:rPr lang="hr-HR" dirty="0" err="1" smtClean="0"/>
              <a:t>Resident</a:t>
            </a:r>
            <a:r>
              <a:rPr lang="hr-HR" dirty="0" smtClean="0"/>
              <a:t> </a:t>
            </a:r>
            <a:r>
              <a:rPr lang="hr-HR" dirty="0" err="1" smtClean="0"/>
              <a:t>Twinning</a:t>
            </a:r>
            <a:r>
              <a:rPr lang="hr-HR" dirty="0" smtClean="0"/>
              <a:t> </a:t>
            </a:r>
            <a:r>
              <a:rPr lang="hr-HR" dirty="0" err="1" smtClean="0"/>
              <a:t>Adviser</a:t>
            </a:r>
            <a:r>
              <a:rPr lang="hr-HR" dirty="0" smtClean="0"/>
              <a:t> (RTA)</a:t>
            </a:r>
            <a:br>
              <a:rPr lang="hr-HR"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a:t>
            </a:r>
            <a:r>
              <a:rPr lang="en-US" dirty="0" err="1" smtClean="0"/>
              <a:t>dherence</a:t>
            </a:r>
            <a:r>
              <a:rPr lang="en-US" dirty="0" smtClean="0"/>
              <a:t> </a:t>
            </a:r>
            <a:r>
              <a:rPr lang="en-US" dirty="0"/>
              <a:t>to time schedule</a:t>
            </a:r>
            <a:endParaRPr lang="lt-LT" b="1" dirty="0"/>
          </a:p>
        </p:txBody>
      </p:sp>
      <p:graphicFrame>
        <p:nvGraphicFramePr>
          <p:cNvPr id="4" name="Table 3"/>
          <p:cNvGraphicFramePr>
            <a:graphicFrameLocks noGrp="1"/>
          </p:cNvGraphicFramePr>
          <p:nvPr>
            <p:extLst>
              <p:ext uri="{D42A27DB-BD31-4B8C-83A1-F6EECF244321}">
                <p14:modId xmlns:p14="http://schemas.microsoft.com/office/powerpoint/2010/main" val="1721979826"/>
              </p:ext>
            </p:extLst>
          </p:nvPr>
        </p:nvGraphicFramePr>
        <p:xfrm>
          <a:off x="323524" y="1503622"/>
          <a:ext cx="8424939" cy="5237736"/>
        </p:xfrm>
        <a:graphic>
          <a:graphicData uri="http://schemas.openxmlformats.org/drawingml/2006/table">
            <a:tbl>
              <a:tblPr firstRow="1" firstCol="1" bandRow="1">
                <a:tableStyleId>{5C22544A-7EE6-4342-B048-85BDC9FD1C3A}</a:tableStyleId>
              </a:tblPr>
              <a:tblGrid>
                <a:gridCol w="1604403"/>
                <a:gridCol w="1136756"/>
                <a:gridCol w="1136756"/>
                <a:gridCol w="1136756"/>
                <a:gridCol w="1136756"/>
                <a:gridCol w="1136756"/>
                <a:gridCol w="1136756"/>
              </a:tblGrid>
              <a:tr h="187062">
                <a:tc rowSpan="2">
                  <a:txBody>
                    <a:bodyPr/>
                    <a:lstStyle/>
                    <a:p>
                      <a:pPr algn="ctr">
                        <a:spcAft>
                          <a:spcPts val="0"/>
                        </a:spcAft>
                      </a:pPr>
                      <a:r>
                        <a:rPr lang="en-GB" sz="900" dirty="0">
                          <a:effectLst/>
                        </a:rPr>
                        <a:t>Activities</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gridSpan="6">
                  <a:txBody>
                    <a:bodyPr/>
                    <a:lstStyle/>
                    <a:p>
                      <a:pPr algn="ctr">
                        <a:spcAft>
                          <a:spcPts val="0"/>
                        </a:spcAft>
                      </a:pPr>
                      <a:r>
                        <a:rPr lang="en-GB" sz="900">
                          <a:effectLst/>
                        </a:rPr>
                        <a:t>Months</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187062">
                <a:tc vMerge="1">
                  <a:txBody>
                    <a:bodyPr/>
                    <a:lstStyle/>
                    <a:p>
                      <a:endParaRPr lang="hr-HR"/>
                    </a:p>
                  </a:txBody>
                  <a:tcPr/>
                </a:tc>
                <a:tc>
                  <a:txBody>
                    <a:bodyPr/>
                    <a:lstStyle/>
                    <a:p>
                      <a:pPr algn="ctr">
                        <a:spcAft>
                          <a:spcPts val="0"/>
                        </a:spcAft>
                      </a:pPr>
                      <a:r>
                        <a:rPr lang="en-GB" sz="900" dirty="0">
                          <a:effectLst/>
                        </a:rPr>
                        <a:t>June</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dirty="0">
                          <a:effectLst/>
                        </a:rPr>
                        <a:t>July</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dirty="0">
                          <a:effectLst/>
                        </a:rPr>
                        <a:t>August</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dirty="0">
                          <a:effectLst/>
                        </a:rPr>
                        <a:t>September</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hr-HR" sz="900" dirty="0" err="1" smtClean="0">
                          <a:effectLst/>
                        </a:rPr>
                        <a:t>October</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hr-HR" sz="900" dirty="0" err="1" smtClean="0">
                          <a:effectLst/>
                        </a:rPr>
                        <a:t>November</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0.1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0.2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dirty="0">
                          <a:effectLst/>
                        </a:rPr>
                        <a:t>1.1</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r>
              <a:tr h="187062">
                <a:tc>
                  <a:txBody>
                    <a:bodyPr/>
                    <a:lstStyle/>
                    <a:p>
                      <a:pPr algn="ctr">
                        <a:spcAft>
                          <a:spcPts val="0"/>
                        </a:spcAft>
                      </a:pPr>
                      <a:r>
                        <a:rPr lang="en-GB" sz="900">
                          <a:effectLst/>
                        </a:rPr>
                        <a:t>1.2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1.3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1.4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2.1</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r>
              <a:tr h="187062">
                <a:tc>
                  <a:txBody>
                    <a:bodyPr/>
                    <a:lstStyle/>
                    <a:p>
                      <a:pPr algn="ctr">
                        <a:spcAft>
                          <a:spcPts val="0"/>
                        </a:spcAft>
                      </a:pPr>
                      <a:r>
                        <a:rPr lang="en-GB" sz="900">
                          <a:effectLst/>
                        </a:rPr>
                        <a:t>2.2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2.3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2.4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3.1</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r>
              <a:tr h="187062">
                <a:tc>
                  <a:txBody>
                    <a:bodyPr/>
                    <a:lstStyle/>
                    <a:p>
                      <a:pPr algn="ctr">
                        <a:spcAft>
                          <a:spcPts val="0"/>
                        </a:spcAft>
                      </a:pPr>
                      <a:r>
                        <a:rPr lang="en-GB" sz="900">
                          <a:effectLst/>
                        </a:rPr>
                        <a:t>3.2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3.3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3.4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solidFill>
                            <a:schemeClr val="tx2"/>
                          </a:solidFill>
                          <a:effectLst/>
                        </a:rPr>
                        <a:t> </a:t>
                      </a:r>
                      <a:endParaRPr lang="hr-HR" sz="1000" dirty="0">
                        <a:solidFill>
                          <a:schemeClr val="tx2"/>
                        </a:solidFill>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solidFill>
                            <a:schemeClr val="tx2"/>
                          </a:solidFill>
                          <a:effectLst/>
                        </a:rPr>
                        <a:t> </a:t>
                      </a:r>
                      <a:endParaRPr lang="hr-HR" sz="1000" dirty="0">
                        <a:solidFill>
                          <a:schemeClr val="tx2"/>
                        </a:solidFill>
                        <a:effectLst/>
                        <a:latin typeface="Times New Roman" panose="02020603050405020304" pitchFamily="18" charset="0"/>
                        <a:ea typeface="Times New Roman" panose="02020603050405020304" pitchFamily="18" charset="0"/>
                      </a:endParaRPr>
                    </a:p>
                  </a:txBody>
                  <a:tcPr marL="58191" marR="58191" marT="0" marB="0" anchor="b">
                    <a:solidFill>
                      <a:srgbClr val="FFFF00"/>
                    </a:solidFill>
                  </a:tcPr>
                </a:tc>
                <a:tc>
                  <a:txBody>
                    <a:bodyPr/>
                    <a:lstStyle/>
                    <a:p>
                      <a:pPr>
                        <a:spcAft>
                          <a:spcPts val="0"/>
                        </a:spcAft>
                      </a:pPr>
                      <a:r>
                        <a:rPr lang="en-GB" sz="900" dirty="0">
                          <a:solidFill>
                            <a:schemeClr val="tx2"/>
                          </a:solidFill>
                          <a:effectLst/>
                        </a:rPr>
                        <a:t> </a:t>
                      </a:r>
                      <a:endParaRPr lang="hr-HR" sz="1000" dirty="0">
                        <a:solidFill>
                          <a:schemeClr val="tx2"/>
                        </a:solidFill>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FF00"/>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4.5</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4.6</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4.7</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FF00"/>
                    </a:solidFill>
                  </a:tcPr>
                </a:tc>
              </a:tr>
              <a:tr h="187062">
                <a:tc>
                  <a:txBody>
                    <a:bodyPr/>
                    <a:lstStyle/>
                    <a:p>
                      <a:pPr algn="ctr">
                        <a:spcAft>
                          <a:spcPts val="0"/>
                        </a:spcAft>
                      </a:pPr>
                      <a:r>
                        <a:rPr lang="en-GB" sz="900">
                          <a:effectLst/>
                        </a:rPr>
                        <a:t>5.1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5.2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FF00"/>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r>
              <a:tr h="187062">
                <a:tc>
                  <a:txBody>
                    <a:bodyPr/>
                    <a:lstStyle/>
                    <a:p>
                      <a:pPr algn="ctr">
                        <a:spcAft>
                          <a:spcPts val="0"/>
                        </a:spcAft>
                      </a:pPr>
                      <a:r>
                        <a:rPr lang="en-GB" sz="900">
                          <a:effectLst/>
                        </a:rPr>
                        <a:t>5.3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accent1">
                        <a:lumMod val="20000"/>
                        <a:lumOff val="8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FF00"/>
                    </a:solidFill>
                  </a:tcPr>
                </a:tc>
              </a:tr>
              <a:tr h="187062">
                <a:tc>
                  <a:txBody>
                    <a:bodyPr/>
                    <a:lstStyle/>
                    <a:p>
                      <a:pPr algn="ctr">
                        <a:spcAft>
                          <a:spcPts val="0"/>
                        </a:spcAft>
                      </a:pPr>
                      <a:r>
                        <a:rPr lang="en-GB" sz="900">
                          <a:effectLst/>
                        </a:rPr>
                        <a:t>5.4</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bg2">
                        <a:lumMod val="50000"/>
                      </a:schemeClr>
                    </a:solidFill>
                  </a:tcPr>
                </a:tc>
              </a:tr>
              <a:tr h="187062">
                <a:tc>
                  <a:txBody>
                    <a:bodyPr/>
                    <a:lstStyle/>
                    <a:p>
                      <a:pPr algn="ctr">
                        <a:spcAft>
                          <a:spcPts val="0"/>
                        </a:spcAft>
                      </a:pPr>
                      <a:r>
                        <a:rPr lang="en-GB" sz="900">
                          <a:effectLst/>
                        </a:rPr>
                        <a:t>5.5</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828920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Future </a:t>
            </a:r>
            <a:r>
              <a:rPr lang="hr-HR" dirty="0" err="1" smtClean="0"/>
              <a:t>activities</a:t>
            </a:r>
            <a:endParaRPr lang="hr-HR" dirty="0"/>
          </a:p>
        </p:txBody>
      </p:sp>
      <p:sp>
        <p:nvSpPr>
          <p:cNvPr id="3" name="Content Placeholder 2"/>
          <p:cNvSpPr>
            <a:spLocks noGrp="1"/>
          </p:cNvSpPr>
          <p:nvPr>
            <p:ph idx="1"/>
          </p:nvPr>
        </p:nvSpPr>
        <p:spPr/>
        <p:txBody>
          <a:bodyPr>
            <a:normAutofit fontScale="92500" lnSpcReduction="20000"/>
          </a:bodyPr>
          <a:lstStyle/>
          <a:p>
            <a:r>
              <a:rPr lang="hr-HR" dirty="0"/>
              <a:t>3</a:t>
            </a:r>
            <a:r>
              <a:rPr lang="hr-HR" dirty="0" smtClean="0"/>
              <a:t> </a:t>
            </a:r>
            <a:r>
              <a:rPr lang="hr-HR" dirty="0" err="1" smtClean="0"/>
              <a:t>quarter</a:t>
            </a:r>
            <a:r>
              <a:rPr lang="hr-HR" dirty="0" smtClean="0"/>
              <a:t>:</a:t>
            </a:r>
          </a:p>
          <a:p>
            <a:pPr lvl="1"/>
            <a:r>
              <a:rPr lang="hr-HR" dirty="0" smtClean="0">
                <a:solidFill>
                  <a:schemeClr val="tx2"/>
                </a:solidFill>
              </a:rPr>
              <a:t>4.1 </a:t>
            </a:r>
            <a:r>
              <a:rPr lang="hr-HR" dirty="0" err="1">
                <a:solidFill>
                  <a:schemeClr val="tx2"/>
                </a:solidFill>
              </a:rPr>
              <a:t>Mission</a:t>
            </a:r>
            <a:r>
              <a:rPr lang="hr-HR" dirty="0">
                <a:solidFill>
                  <a:schemeClr val="tx2"/>
                </a:solidFill>
              </a:rPr>
              <a:t> (</a:t>
            </a:r>
            <a:r>
              <a:rPr lang="hr-HR" dirty="0" smtClean="0">
                <a:solidFill>
                  <a:schemeClr val="tx2"/>
                </a:solidFill>
              </a:rPr>
              <a:t>29 August– 2 </a:t>
            </a:r>
            <a:r>
              <a:rPr lang="hr-HR" dirty="0" err="1" smtClean="0">
                <a:solidFill>
                  <a:schemeClr val="tx2"/>
                </a:solidFill>
              </a:rPr>
              <a:t>Sept</a:t>
            </a:r>
            <a:r>
              <a:rPr lang="hr-HR" dirty="0" smtClean="0">
                <a:solidFill>
                  <a:schemeClr val="tx2"/>
                </a:solidFill>
              </a:rPr>
              <a:t>, </a:t>
            </a:r>
            <a:r>
              <a:rPr lang="hr-HR" dirty="0">
                <a:solidFill>
                  <a:schemeClr val="tx2"/>
                </a:solidFill>
              </a:rPr>
              <a:t>2016</a:t>
            </a:r>
            <a:r>
              <a:rPr lang="hr-HR" dirty="0" smtClean="0">
                <a:solidFill>
                  <a:schemeClr val="tx2"/>
                </a:solidFill>
              </a:rPr>
              <a:t>);</a:t>
            </a:r>
            <a:endParaRPr lang="hr-HR" dirty="0">
              <a:solidFill>
                <a:schemeClr val="tx2"/>
              </a:solidFill>
            </a:endParaRPr>
          </a:p>
          <a:p>
            <a:pPr lvl="1"/>
            <a:r>
              <a:rPr lang="hr-HR" dirty="0" smtClean="0">
                <a:solidFill>
                  <a:schemeClr val="tx2"/>
                </a:solidFill>
              </a:rPr>
              <a:t>5.1 Mission (5-9 Sept, </a:t>
            </a:r>
            <a:r>
              <a:rPr lang="hr-HR" dirty="0">
                <a:solidFill>
                  <a:schemeClr val="tx2"/>
                </a:solidFill>
              </a:rPr>
              <a:t>2016</a:t>
            </a:r>
            <a:r>
              <a:rPr lang="hr-HR" dirty="0" smtClean="0">
                <a:solidFill>
                  <a:schemeClr val="tx2"/>
                </a:solidFill>
              </a:rPr>
              <a:t>);</a:t>
            </a:r>
          </a:p>
          <a:p>
            <a:pPr lvl="1"/>
            <a:r>
              <a:rPr lang="hr-HR" dirty="0" smtClean="0">
                <a:solidFill>
                  <a:schemeClr val="tx2"/>
                </a:solidFill>
              </a:rPr>
              <a:t>4.6 Mission (19-23 Sept, </a:t>
            </a:r>
            <a:r>
              <a:rPr lang="hr-HR" dirty="0">
                <a:solidFill>
                  <a:schemeClr val="tx2"/>
                </a:solidFill>
              </a:rPr>
              <a:t>2016</a:t>
            </a:r>
            <a:r>
              <a:rPr lang="hr-HR" dirty="0" smtClean="0">
                <a:solidFill>
                  <a:schemeClr val="tx2"/>
                </a:solidFill>
              </a:rPr>
              <a:t>);</a:t>
            </a:r>
            <a:endParaRPr lang="hr-HR" dirty="0">
              <a:solidFill>
                <a:schemeClr val="tx2"/>
              </a:solidFill>
            </a:endParaRPr>
          </a:p>
          <a:p>
            <a:pPr lvl="1"/>
            <a:r>
              <a:rPr lang="hr-HR" dirty="0" smtClean="0"/>
              <a:t>4.2 Mission (3-7 Oct, </a:t>
            </a:r>
            <a:r>
              <a:rPr lang="hr-HR" dirty="0"/>
              <a:t>2016</a:t>
            </a:r>
            <a:r>
              <a:rPr lang="hr-HR" dirty="0" smtClean="0"/>
              <a:t>);</a:t>
            </a:r>
          </a:p>
          <a:p>
            <a:pPr lvl="1"/>
            <a:r>
              <a:rPr lang="hr-HR" dirty="0" smtClean="0"/>
              <a:t>5.2 Mission (10-14 </a:t>
            </a:r>
            <a:r>
              <a:rPr lang="hr-HR" dirty="0"/>
              <a:t>Oct, 2016</a:t>
            </a:r>
            <a:r>
              <a:rPr lang="hr-HR" dirty="0" smtClean="0"/>
              <a:t>);</a:t>
            </a:r>
            <a:endParaRPr lang="hr-HR" dirty="0"/>
          </a:p>
          <a:p>
            <a:pPr lvl="1"/>
            <a:r>
              <a:rPr lang="hr-HR" dirty="0" smtClean="0"/>
              <a:t> 4.4 Mission (24-28 </a:t>
            </a:r>
            <a:r>
              <a:rPr lang="hr-HR" dirty="0"/>
              <a:t>Oct, 2016</a:t>
            </a:r>
            <a:r>
              <a:rPr lang="hr-HR" dirty="0" smtClean="0"/>
              <a:t>);</a:t>
            </a:r>
          </a:p>
          <a:p>
            <a:pPr lvl="1"/>
            <a:r>
              <a:rPr lang="hr-HR" dirty="0" smtClean="0"/>
              <a:t>5.3 Mission (7-11 and 14-18 Nov, </a:t>
            </a:r>
            <a:r>
              <a:rPr lang="hr-HR" dirty="0"/>
              <a:t>2016</a:t>
            </a:r>
            <a:r>
              <a:rPr lang="hr-HR" dirty="0" smtClean="0"/>
              <a:t>);</a:t>
            </a:r>
          </a:p>
          <a:p>
            <a:pPr lvl="1"/>
            <a:r>
              <a:rPr lang="hr-HR" dirty="0" smtClean="0"/>
              <a:t>4.7 </a:t>
            </a:r>
            <a:r>
              <a:rPr lang="hr-HR" dirty="0" err="1" smtClean="0"/>
              <a:t>Mission</a:t>
            </a:r>
            <a:r>
              <a:rPr lang="hr-HR" dirty="0" smtClean="0"/>
              <a:t> (23-25 Nov, 2016)</a:t>
            </a:r>
          </a:p>
          <a:p>
            <a:pPr marL="457200" lvl="1" indent="0">
              <a:buNone/>
            </a:pPr>
            <a:endParaRPr lang="hr-HR" dirty="0" smtClean="0"/>
          </a:p>
          <a:p>
            <a:pPr marL="457200" lvl="1" indent="0">
              <a:buNone/>
            </a:pPr>
            <a:r>
              <a:rPr lang="hr-HR" dirty="0" smtClean="0"/>
              <a:t>Total</a:t>
            </a:r>
            <a:r>
              <a:rPr lang="hr-HR" dirty="0"/>
              <a:t>: </a:t>
            </a:r>
            <a:r>
              <a:rPr lang="hr-HR" dirty="0" smtClean="0"/>
              <a:t>33 </a:t>
            </a:r>
            <a:r>
              <a:rPr lang="hr-HR" dirty="0" err="1"/>
              <a:t>Missions</a:t>
            </a:r>
            <a:r>
              <a:rPr lang="hr-HR" dirty="0"/>
              <a:t>, </a:t>
            </a:r>
            <a:r>
              <a:rPr lang="hr-HR" dirty="0" smtClean="0"/>
              <a:t>157 </a:t>
            </a:r>
            <a:r>
              <a:rPr lang="hr-HR" dirty="0" err="1"/>
              <a:t>expert</a:t>
            </a:r>
            <a:r>
              <a:rPr lang="hr-HR" dirty="0"/>
              <a:t> </a:t>
            </a:r>
            <a:r>
              <a:rPr lang="hr-HR" dirty="0" err="1"/>
              <a:t>days</a:t>
            </a:r>
            <a:endParaRPr lang="hr-HR" dirty="0"/>
          </a:p>
          <a:p>
            <a:pPr marL="457200" lvl="1" indent="0">
              <a:buNone/>
            </a:pPr>
            <a:endParaRPr lang="hr-HR" dirty="0"/>
          </a:p>
          <a:p>
            <a:pPr lvl="1"/>
            <a:endParaRPr lang="hr-HR" dirty="0"/>
          </a:p>
          <a:p>
            <a:pPr lvl="1"/>
            <a:endParaRPr lang="hr-HR" dirty="0"/>
          </a:p>
          <a:p>
            <a:pPr marL="457200" lvl="1" indent="0">
              <a:buNone/>
            </a:pP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839840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Future </a:t>
            </a:r>
            <a:r>
              <a:rPr lang="hr-HR" dirty="0" err="1" smtClean="0"/>
              <a:t>activities</a:t>
            </a:r>
            <a:endParaRPr lang="hr-HR" dirty="0"/>
          </a:p>
        </p:txBody>
      </p:sp>
      <p:sp>
        <p:nvSpPr>
          <p:cNvPr id="3" name="Content Placeholder 2"/>
          <p:cNvSpPr>
            <a:spLocks noGrp="1"/>
          </p:cNvSpPr>
          <p:nvPr>
            <p:ph idx="1"/>
          </p:nvPr>
        </p:nvSpPr>
        <p:spPr>
          <a:xfrm>
            <a:off x="457200" y="1600200"/>
            <a:ext cx="8229600" cy="4997152"/>
          </a:xfrm>
        </p:spPr>
        <p:txBody>
          <a:bodyPr>
            <a:normAutofit/>
          </a:bodyPr>
          <a:lstStyle/>
          <a:p>
            <a:r>
              <a:rPr lang="hr-HR" dirty="0" smtClean="0"/>
              <a:t>4 </a:t>
            </a:r>
            <a:r>
              <a:rPr lang="hr-HR" dirty="0" err="1" smtClean="0"/>
              <a:t>quarter</a:t>
            </a:r>
            <a:r>
              <a:rPr lang="hr-HR" dirty="0" smtClean="0"/>
              <a:t>:</a:t>
            </a:r>
          </a:p>
          <a:p>
            <a:r>
              <a:rPr lang="hr-HR" dirty="0" err="1" smtClean="0"/>
              <a:t>Regional</a:t>
            </a:r>
            <a:r>
              <a:rPr lang="hr-HR" dirty="0" smtClean="0"/>
              <a:t> </a:t>
            </a:r>
            <a:r>
              <a:rPr lang="hr-HR" dirty="0" err="1" smtClean="0"/>
              <a:t>trainings</a:t>
            </a:r>
            <a:r>
              <a:rPr lang="hr-HR" dirty="0" smtClean="0"/>
              <a:t> </a:t>
            </a:r>
            <a:r>
              <a:rPr lang="hr-HR" dirty="0" err="1" smtClean="0"/>
              <a:t>Act</a:t>
            </a:r>
            <a:r>
              <a:rPr lang="hr-HR" dirty="0" smtClean="0"/>
              <a:t> 4.3</a:t>
            </a:r>
          </a:p>
          <a:p>
            <a:pPr lvl="2"/>
            <a:r>
              <a:rPr lang="hr-HR" dirty="0" err="1" smtClean="0"/>
              <a:t>January</a:t>
            </a:r>
            <a:r>
              <a:rPr lang="hr-HR" dirty="0" smtClean="0"/>
              <a:t> </a:t>
            </a:r>
            <a:r>
              <a:rPr lang="lt-LT" dirty="0" smtClean="0"/>
              <a:t>18-25 </a:t>
            </a:r>
            <a:r>
              <a:rPr lang="lt-LT" dirty="0"/>
              <a:t>(</a:t>
            </a:r>
            <a:r>
              <a:rPr lang="lt-LT" dirty="0" smtClean="0"/>
              <a:t>Zagreb-Split)</a:t>
            </a:r>
            <a:endParaRPr lang="hr-HR" dirty="0"/>
          </a:p>
          <a:p>
            <a:pPr lvl="2"/>
            <a:r>
              <a:rPr lang="hr-HR" dirty="0" err="1" smtClean="0"/>
              <a:t>February</a:t>
            </a:r>
            <a:r>
              <a:rPr lang="hr-HR" dirty="0" smtClean="0"/>
              <a:t> </a:t>
            </a:r>
            <a:r>
              <a:rPr lang="lt-LT" dirty="0" smtClean="0"/>
              <a:t>1-8 </a:t>
            </a:r>
            <a:r>
              <a:rPr lang="lt-LT" dirty="0"/>
              <a:t>(</a:t>
            </a:r>
            <a:r>
              <a:rPr lang="lt-LT" dirty="0" smtClean="0"/>
              <a:t>Rijeka-Osijek)</a:t>
            </a:r>
            <a:endParaRPr lang="hr-HR" dirty="0"/>
          </a:p>
          <a:p>
            <a:pPr marL="342900" lvl="1" indent="-342900">
              <a:buFont typeface="Arial" pitchFamily="34" charset="0"/>
              <a:buChar char="•"/>
            </a:pPr>
            <a:r>
              <a:rPr lang="hr-HR" dirty="0" err="1"/>
              <a:t>Regional</a:t>
            </a:r>
            <a:r>
              <a:rPr lang="hr-HR" dirty="0"/>
              <a:t> </a:t>
            </a:r>
            <a:r>
              <a:rPr lang="hr-HR" dirty="0" err="1"/>
              <a:t>trainings</a:t>
            </a:r>
            <a:r>
              <a:rPr lang="hr-HR" dirty="0"/>
              <a:t> </a:t>
            </a:r>
            <a:r>
              <a:rPr lang="hr-HR" dirty="0" err="1"/>
              <a:t>Act</a:t>
            </a:r>
            <a:r>
              <a:rPr lang="hr-HR" dirty="0"/>
              <a:t> </a:t>
            </a:r>
            <a:r>
              <a:rPr lang="hr-HR" dirty="0" smtClean="0"/>
              <a:t>4.5</a:t>
            </a:r>
          </a:p>
          <a:p>
            <a:pPr lvl="2"/>
            <a:r>
              <a:rPr lang="hr-HR" dirty="0" err="1"/>
              <a:t>February</a:t>
            </a:r>
            <a:r>
              <a:rPr lang="hr-HR" dirty="0"/>
              <a:t> </a:t>
            </a:r>
            <a:r>
              <a:rPr lang="lt-LT" dirty="0"/>
              <a:t>15-22 (Zagreb-Split)</a:t>
            </a:r>
            <a:endParaRPr lang="hr-HR" dirty="0"/>
          </a:p>
          <a:p>
            <a:pPr lvl="2"/>
            <a:r>
              <a:rPr lang="hr-HR" dirty="0" err="1"/>
              <a:t>March</a:t>
            </a:r>
            <a:r>
              <a:rPr lang="hr-HR" dirty="0"/>
              <a:t> </a:t>
            </a:r>
            <a:r>
              <a:rPr lang="lt-LT" dirty="0"/>
              <a:t>8-15 (Rijeka-Osijek)</a:t>
            </a:r>
            <a:endParaRPr lang="hr-HR" dirty="0"/>
          </a:p>
          <a:p>
            <a:pPr marL="342900" lvl="1" indent="-342900">
              <a:buFont typeface="Arial" pitchFamily="34" charset="0"/>
              <a:buChar char="•"/>
            </a:pPr>
            <a:r>
              <a:rPr lang="hr-HR" dirty="0" err="1" smtClean="0"/>
              <a:t>Activity</a:t>
            </a:r>
            <a:r>
              <a:rPr lang="hr-HR" dirty="0" smtClean="0"/>
              <a:t> </a:t>
            </a:r>
            <a:r>
              <a:rPr lang="hr-HR" dirty="0"/>
              <a:t>5.5 </a:t>
            </a:r>
            <a:r>
              <a:rPr lang="hr-HR" dirty="0" err="1"/>
              <a:t>in</a:t>
            </a:r>
            <a:r>
              <a:rPr lang="hr-HR" dirty="0"/>
              <a:t> </a:t>
            </a:r>
            <a:r>
              <a:rPr lang="hr-HR" dirty="0" err="1"/>
              <a:t>March</a:t>
            </a:r>
            <a:r>
              <a:rPr lang="hr-HR" dirty="0"/>
              <a:t> </a:t>
            </a:r>
            <a:r>
              <a:rPr lang="hr-HR" dirty="0" smtClean="0"/>
              <a:t>20-24, 2017</a:t>
            </a:r>
            <a:endParaRPr lang="hr-HR" dirty="0"/>
          </a:p>
          <a:p>
            <a:pPr marL="457200" lvl="1" indent="0">
              <a:buNone/>
            </a:pPr>
            <a:endParaRPr lang="hr-HR" dirty="0" smtClean="0"/>
          </a:p>
          <a:p>
            <a:pPr marL="457200" lvl="1" indent="0">
              <a:buNone/>
            </a:pPr>
            <a:r>
              <a:rPr lang="hr-HR" dirty="0" smtClean="0"/>
              <a:t>Total</a:t>
            </a:r>
            <a:r>
              <a:rPr lang="hr-HR" dirty="0"/>
              <a:t>: </a:t>
            </a:r>
            <a:r>
              <a:rPr lang="hr-HR" dirty="0" smtClean="0"/>
              <a:t>13 </a:t>
            </a:r>
            <a:r>
              <a:rPr lang="hr-HR" dirty="0" err="1"/>
              <a:t>Missions</a:t>
            </a:r>
            <a:r>
              <a:rPr lang="hr-HR" dirty="0"/>
              <a:t>, </a:t>
            </a:r>
            <a:r>
              <a:rPr lang="hr-HR" dirty="0" smtClean="0"/>
              <a:t>77 </a:t>
            </a:r>
            <a:r>
              <a:rPr lang="hr-HR" dirty="0" err="1"/>
              <a:t>expert</a:t>
            </a:r>
            <a:r>
              <a:rPr lang="hr-HR" dirty="0"/>
              <a:t> </a:t>
            </a:r>
            <a:r>
              <a:rPr lang="hr-HR" dirty="0" err="1"/>
              <a:t>days</a:t>
            </a:r>
            <a:endParaRPr lang="hr-HR" dirty="0"/>
          </a:p>
          <a:p>
            <a:pPr marL="457200" lvl="1" indent="0">
              <a:buNone/>
            </a:pPr>
            <a:endParaRPr lang="hr-HR" dirty="0"/>
          </a:p>
          <a:p>
            <a:pPr lvl="1"/>
            <a:endParaRPr lang="hr-HR" dirty="0"/>
          </a:p>
          <a:p>
            <a:pPr lvl="1"/>
            <a:endParaRPr lang="hr-HR" dirty="0"/>
          </a:p>
          <a:p>
            <a:pPr marL="457200" lvl="1" indent="0">
              <a:buNone/>
            </a:pP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039063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a:t>
            </a:r>
            <a:r>
              <a:rPr lang="en-US" dirty="0" err="1" smtClean="0"/>
              <a:t>verall</a:t>
            </a:r>
            <a:r>
              <a:rPr lang="en-US" dirty="0" smtClean="0"/>
              <a:t> </a:t>
            </a:r>
            <a:r>
              <a:rPr lang="en-US" dirty="0"/>
              <a:t>assessment of progress</a:t>
            </a:r>
            <a:endParaRPr lang="hr-HR" dirty="0"/>
          </a:p>
        </p:txBody>
      </p:sp>
      <p:sp>
        <p:nvSpPr>
          <p:cNvPr id="3" name="Content Placeholder 2"/>
          <p:cNvSpPr>
            <a:spLocks noGrp="1"/>
          </p:cNvSpPr>
          <p:nvPr>
            <p:ph idx="1"/>
          </p:nvPr>
        </p:nvSpPr>
        <p:spPr>
          <a:xfrm>
            <a:off x="457200" y="1417638"/>
            <a:ext cx="8471826" cy="4819674"/>
          </a:xfrm>
        </p:spPr>
        <p:txBody>
          <a:bodyPr>
            <a:normAutofit fontScale="70000" lnSpcReduction="20000"/>
          </a:bodyPr>
          <a:lstStyle/>
          <a:p>
            <a:r>
              <a:rPr lang="hr-HR" b="1" dirty="0" smtClean="0"/>
              <a:t>22 </a:t>
            </a:r>
            <a:r>
              <a:rPr lang="hr-HR" b="1" dirty="0"/>
              <a:t>STE missions, total </a:t>
            </a:r>
            <a:r>
              <a:rPr lang="hr-HR" b="1" dirty="0" smtClean="0"/>
              <a:t>98 </a:t>
            </a:r>
            <a:r>
              <a:rPr lang="hr-HR" b="1" dirty="0"/>
              <a:t>working days.</a:t>
            </a:r>
          </a:p>
          <a:p>
            <a:r>
              <a:rPr lang="en-GB" dirty="0" smtClean="0"/>
              <a:t>Up </a:t>
            </a:r>
            <a:r>
              <a:rPr lang="en-GB" dirty="0"/>
              <a:t>to date we are </a:t>
            </a:r>
            <a:r>
              <a:rPr lang="en-GB" b="1" dirty="0"/>
              <a:t>fully implemented </a:t>
            </a:r>
            <a:r>
              <a:rPr lang="en-GB" dirty="0"/>
              <a:t>1-2-3 components. Started our activities in 4&amp;5 components. </a:t>
            </a:r>
            <a:endParaRPr lang="hr-HR" dirty="0" smtClean="0"/>
          </a:p>
          <a:p>
            <a:pPr lvl="1"/>
            <a:r>
              <a:rPr lang="hr-HR" b="1" dirty="0" smtClean="0"/>
              <a:t>Progress</a:t>
            </a:r>
            <a:r>
              <a:rPr lang="en-GB" dirty="0" smtClean="0"/>
              <a:t>: </a:t>
            </a:r>
            <a:r>
              <a:rPr lang="en-GB" dirty="0"/>
              <a:t>54% of project mandatory results (13 out of 24 mandatory results). </a:t>
            </a:r>
            <a:endParaRPr lang="hr-HR" dirty="0" smtClean="0"/>
          </a:p>
          <a:p>
            <a:pPr lvl="1"/>
            <a:r>
              <a:rPr lang="hr-HR" dirty="0"/>
              <a:t>T</a:t>
            </a:r>
            <a:r>
              <a:rPr lang="en-GB" dirty="0" err="1" smtClean="0"/>
              <a:t>otal</a:t>
            </a:r>
            <a:r>
              <a:rPr lang="en-GB" dirty="0" smtClean="0"/>
              <a:t> </a:t>
            </a:r>
            <a:r>
              <a:rPr lang="en-GB" dirty="0"/>
              <a:t>amount of </a:t>
            </a:r>
            <a:r>
              <a:rPr lang="en-GB" dirty="0" smtClean="0"/>
              <a:t>working days</a:t>
            </a:r>
            <a:r>
              <a:rPr lang="hr-HR" dirty="0" smtClean="0"/>
              <a:t> </a:t>
            </a:r>
            <a:r>
              <a:rPr lang="en-GB" dirty="0" smtClean="0"/>
              <a:t>174,5 </a:t>
            </a:r>
            <a:r>
              <a:rPr lang="en-GB" dirty="0"/>
              <a:t>out of 409 planned in total, it is 43% of all working days planned.</a:t>
            </a:r>
            <a:endParaRPr lang="hr-HR" dirty="0"/>
          </a:p>
          <a:p>
            <a:pPr lvl="0"/>
            <a:r>
              <a:rPr lang="hr-HR" dirty="0"/>
              <a:t>1 </a:t>
            </a:r>
            <a:r>
              <a:rPr lang="hr-HR" dirty="0" err="1"/>
              <a:t>Addendum</a:t>
            </a:r>
            <a:r>
              <a:rPr lang="hr-HR" dirty="0"/>
              <a:t>, 1</a:t>
            </a:r>
            <a:r>
              <a:rPr lang="en-GB" dirty="0"/>
              <a:t> Side Letters and 1 Operative Side letter have been issued. </a:t>
            </a:r>
            <a:endParaRPr lang="hr-HR" dirty="0"/>
          </a:p>
          <a:p>
            <a:r>
              <a:rPr lang="hr-HR" b="1" dirty="0" err="1"/>
              <a:t>Good</a:t>
            </a:r>
            <a:r>
              <a:rPr lang="hr-HR" b="1" dirty="0"/>
              <a:t> </a:t>
            </a:r>
            <a:r>
              <a:rPr lang="hr-HR" b="1" dirty="0" err="1"/>
              <a:t>and</a:t>
            </a:r>
            <a:r>
              <a:rPr lang="hr-HR" b="1" dirty="0"/>
              <a:t> </a:t>
            </a:r>
            <a:r>
              <a:rPr lang="hr-HR" b="1" dirty="0" err="1"/>
              <a:t>efficient</a:t>
            </a:r>
            <a:r>
              <a:rPr lang="hr-HR" b="1" dirty="0"/>
              <a:t> </a:t>
            </a:r>
            <a:r>
              <a:rPr lang="hr-HR" b="1" dirty="0" err="1"/>
              <a:t>collaboration</a:t>
            </a:r>
            <a:r>
              <a:rPr lang="hr-HR" b="1" dirty="0"/>
              <a:t> </a:t>
            </a:r>
            <a:r>
              <a:rPr lang="hr-HR" dirty="0" err="1"/>
              <a:t>with</a:t>
            </a:r>
            <a:r>
              <a:rPr lang="hr-HR" dirty="0"/>
              <a:t> HZJZ </a:t>
            </a:r>
            <a:r>
              <a:rPr lang="hr-HR" dirty="0" err="1"/>
              <a:t>and</a:t>
            </a:r>
            <a:r>
              <a:rPr lang="hr-HR" dirty="0"/>
              <a:t> </a:t>
            </a:r>
            <a:r>
              <a:rPr lang="hr-HR" dirty="0" err="1"/>
              <a:t>MoH</a:t>
            </a:r>
            <a:r>
              <a:rPr lang="hr-HR" dirty="0"/>
              <a:t> </a:t>
            </a:r>
            <a:r>
              <a:rPr lang="hr-HR" dirty="0" err="1"/>
              <a:t>staff</a:t>
            </a:r>
            <a:r>
              <a:rPr lang="hr-HR" dirty="0"/>
              <a:t> </a:t>
            </a:r>
            <a:r>
              <a:rPr lang="hr-HR" dirty="0" err="1"/>
              <a:t>in</a:t>
            </a:r>
            <a:r>
              <a:rPr lang="hr-HR" dirty="0"/>
              <a:t> </a:t>
            </a:r>
            <a:r>
              <a:rPr lang="hr-HR" dirty="0" err="1"/>
              <a:t>preparation</a:t>
            </a:r>
            <a:r>
              <a:rPr lang="hr-HR" dirty="0"/>
              <a:t> </a:t>
            </a:r>
            <a:r>
              <a:rPr lang="hr-HR" dirty="0" err="1"/>
              <a:t>of</a:t>
            </a:r>
            <a:r>
              <a:rPr lang="hr-HR" dirty="0"/>
              <a:t> STE </a:t>
            </a:r>
            <a:r>
              <a:rPr lang="hr-HR" dirty="0" err="1"/>
              <a:t>missions</a:t>
            </a:r>
            <a:r>
              <a:rPr lang="hr-HR" dirty="0"/>
              <a:t> </a:t>
            </a:r>
            <a:r>
              <a:rPr lang="hr-HR" dirty="0" err="1"/>
              <a:t>and</a:t>
            </a:r>
            <a:r>
              <a:rPr lang="hr-HR" dirty="0"/>
              <a:t> </a:t>
            </a:r>
            <a:r>
              <a:rPr lang="hr-HR" dirty="0" err="1"/>
              <a:t>round</a:t>
            </a:r>
            <a:r>
              <a:rPr lang="hr-HR" dirty="0"/>
              <a:t> table</a:t>
            </a:r>
            <a:r>
              <a:rPr lang="hr-HR" dirty="0" smtClean="0"/>
              <a:t>;</a:t>
            </a:r>
            <a:endParaRPr lang="hr-HR" dirty="0"/>
          </a:p>
          <a:p>
            <a:r>
              <a:rPr lang="hr-HR" b="1" dirty="0" err="1" smtClean="0"/>
              <a:t>Added</a:t>
            </a:r>
            <a:r>
              <a:rPr lang="hr-HR" b="1" dirty="0" smtClean="0"/>
              <a:t> </a:t>
            </a:r>
            <a:r>
              <a:rPr lang="hr-HR" b="1" dirty="0"/>
              <a:t>value: </a:t>
            </a:r>
            <a:r>
              <a:rPr lang="hr-HR" dirty="0"/>
              <a:t>as a</a:t>
            </a:r>
            <a:r>
              <a:rPr lang="hr-HR" dirty="0" smtClean="0"/>
              <a:t> </a:t>
            </a:r>
            <a:r>
              <a:rPr lang="hr-HR" dirty="0"/>
              <a:t>result of previous </a:t>
            </a:r>
            <a:r>
              <a:rPr lang="hr-HR" dirty="0" smtClean="0"/>
              <a:t>missions, we initiated </a:t>
            </a:r>
            <a:r>
              <a:rPr lang="hr-HR" dirty="0" err="1" smtClean="0"/>
              <a:t>the</a:t>
            </a:r>
            <a:r>
              <a:rPr lang="hr-HR" dirty="0" smtClean="0"/>
              <a:t> </a:t>
            </a:r>
            <a:r>
              <a:rPr lang="hr-HR" dirty="0" err="1" smtClean="0"/>
              <a:t>Parlamentary</a:t>
            </a:r>
            <a:r>
              <a:rPr lang="hr-HR" dirty="0" smtClean="0"/>
              <a:t> </a:t>
            </a:r>
            <a:r>
              <a:rPr lang="hr-HR" dirty="0" err="1"/>
              <a:t>Declaration</a:t>
            </a:r>
            <a:r>
              <a:rPr lang="hr-HR" dirty="0"/>
              <a:t> </a:t>
            </a:r>
            <a:r>
              <a:rPr lang="hr-HR" dirty="0" smtClean="0"/>
              <a:t>on </a:t>
            </a:r>
            <a:r>
              <a:rPr lang="hr-HR" dirty="0"/>
              <a:t>improvement of </a:t>
            </a:r>
            <a:r>
              <a:rPr lang="hr-HR" dirty="0" err="1"/>
              <a:t>Cancer</a:t>
            </a:r>
            <a:r>
              <a:rPr lang="hr-HR" dirty="0"/>
              <a:t> </a:t>
            </a:r>
            <a:r>
              <a:rPr lang="hr-HR" dirty="0" smtClean="0"/>
              <a:t>care;</a:t>
            </a:r>
            <a:endParaRPr lang="hr-HR" dirty="0"/>
          </a:p>
          <a:p>
            <a:r>
              <a:rPr lang="hr-HR" b="1" dirty="0" err="1" smtClean="0"/>
              <a:t>Aiming</a:t>
            </a:r>
            <a:r>
              <a:rPr lang="hr-HR" b="1" dirty="0" smtClean="0"/>
              <a:t> </a:t>
            </a:r>
            <a:r>
              <a:rPr lang="hr-HR" dirty="0" smtClean="0"/>
              <a:t>to </a:t>
            </a:r>
            <a:r>
              <a:rPr lang="hr-HR" dirty="0" err="1" smtClean="0"/>
              <a:t>be</a:t>
            </a:r>
            <a:r>
              <a:rPr lang="hr-HR" dirty="0" smtClean="0"/>
              <a:t> </a:t>
            </a:r>
            <a:r>
              <a:rPr lang="hr-HR" dirty="0" err="1" smtClean="0"/>
              <a:t>achieved</a:t>
            </a:r>
            <a:r>
              <a:rPr lang="hr-HR" dirty="0" smtClean="0"/>
              <a:t> 80% of project </a:t>
            </a:r>
            <a:r>
              <a:rPr lang="hr-HR" dirty="0" err="1" smtClean="0"/>
              <a:t>mandatory</a:t>
            </a:r>
            <a:r>
              <a:rPr lang="hr-HR" dirty="0" smtClean="0"/>
              <a:t> </a:t>
            </a:r>
            <a:r>
              <a:rPr lang="hr-HR" dirty="0" err="1" smtClean="0"/>
              <a:t>results</a:t>
            </a:r>
            <a:r>
              <a:rPr lang="hr-HR" dirty="0" smtClean="0"/>
              <a:t> </a:t>
            </a:r>
            <a:r>
              <a:rPr lang="hr-HR" dirty="0" err="1" smtClean="0"/>
              <a:t>until</a:t>
            </a:r>
            <a:r>
              <a:rPr lang="hr-HR" dirty="0" smtClean="0"/>
              <a:t> </a:t>
            </a:r>
            <a:r>
              <a:rPr lang="hr-HR" dirty="0" err="1" smtClean="0"/>
              <a:t>end</a:t>
            </a:r>
            <a:r>
              <a:rPr lang="hr-HR" dirty="0" smtClean="0"/>
              <a:t> </a:t>
            </a:r>
            <a:r>
              <a:rPr lang="hr-HR" dirty="0" err="1" smtClean="0"/>
              <a:t>of</a:t>
            </a:r>
            <a:r>
              <a:rPr lang="hr-HR" dirty="0" smtClean="0"/>
              <a:t> 3rd </a:t>
            </a:r>
            <a:r>
              <a:rPr lang="hr-HR" dirty="0" err="1" smtClean="0"/>
              <a:t>quater</a:t>
            </a:r>
            <a:r>
              <a:rPr lang="hr-HR" dirty="0" smtClean="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769982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Visibility</a:t>
            </a:r>
            <a:endParaRPr lang="en-US" dirty="0"/>
          </a:p>
        </p:txBody>
      </p:sp>
      <p:sp>
        <p:nvSpPr>
          <p:cNvPr id="3" name="Content Placeholder 2"/>
          <p:cNvSpPr>
            <a:spLocks noGrp="1"/>
          </p:cNvSpPr>
          <p:nvPr>
            <p:ph idx="1"/>
          </p:nvPr>
        </p:nvSpPr>
        <p:spPr>
          <a:xfrm>
            <a:off x="457200" y="1417638"/>
            <a:ext cx="8471826" cy="2011362"/>
          </a:xfrm>
        </p:spPr>
        <p:txBody>
          <a:bodyPr>
            <a:normAutofit/>
          </a:bodyPr>
          <a:lstStyle/>
          <a:p>
            <a:r>
              <a:rPr lang="en-GB" sz="2800" dirty="0" smtClean="0"/>
              <a:t>The </a:t>
            </a:r>
            <a:r>
              <a:rPr lang="en-GB" sz="2800" dirty="0"/>
              <a:t>project webpage has been launched and updated. The webpage aims to disseminate information and news from project activities. Web page can be accessed on: </a:t>
            </a:r>
            <a:r>
              <a:rPr lang="en-GB" sz="2800" u="sng" dirty="0">
                <a:hlinkClick r:id="rId2"/>
              </a:rPr>
              <a:t>http://croscreening.hzjz.hr/</a:t>
            </a:r>
            <a:r>
              <a:rPr lang="en-GB" sz="2800" dirty="0"/>
              <a:t> </a:t>
            </a:r>
            <a:endParaRPr lang="hr-HR"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pic>
        <p:nvPicPr>
          <p:cNvPr id="4" name="Picture 3">
            <a:hlinkClick r:id="rId4"/>
          </p:cNvPr>
          <p:cNvPicPr>
            <a:picLocks noChangeAspect="1"/>
          </p:cNvPicPr>
          <p:nvPr/>
        </p:nvPicPr>
        <p:blipFill>
          <a:blip r:embed="rId5"/>
          <a:stretch>
            <a:fillRect/>
          </a:stretch>
        </p:blipFill>
        <p:spPr>
          <a:xfrm>
            <a:off x="1835696" y="3429000"/>
            <a:ext cx="5003032" cy="3126895"/>
          </a:xfrm>
          <a:prstGeom prst="rect">
            <a:avLst/>
          </a:prstGeom>
        </p:spPr>
      </p:pic>
    </p:spTree>
    <p:extLst>
      <p:ext uri="{BB962C8B-B14F-4D97-AF65-F5344CB8AC3E}">
        <p14:creationId xmlns:p14="http://schemas.microsoft.com/office/powerpoint/2010/main" val="2533700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r>
              <a:rPr lang="hr-HR" dirty="0"/>
              <a:t> </a:t>
            </a:r>
            <a:r>
              <a:rPr lang="hr-HR" dirty="0" err="1"/>
              <a:t>and</a:t>
            </a:r>
            <a:r>
              <a:rPr lang="hr-HR" dirty="0"/>
              <a:t> </a:t>
            </a:r>
            <a:r>
              <a:rPr lang="hr-HR" dirty="0" err="1"/>
              <a:t>problems</a:t>
            </a:r>
            <a:endParaRPr lang="hr-HR" dirty="0"/>
          </a:p>
        </p:txBody>
      </p:sp>
      <p:sp>
        <p:nvSpPr>
          <p:cNvPr id="3" name="Content Placeholder 2"/>
          <p:cNvSpPr>
            <a:spLocks noGrp="1"/>
          </p:cNvSpPr>
          <p:nvPr>
            <p:ph idx="1"/>
          </p:nvPr>
        </p:nvSpPr>
        <p:spPr/>
        <p:txBody>
          <a:bodyPr>
            <a:normAutofit fontScale="92500" lnSpcReduction="20000"/>
          </a:bodyPr>
          <a:lstStyle/>
          <a:p>
            <a:r>
              <a:rPr lang="en-GB" sz="2800" dirty="0"/>
              <a:t>The BC PL has been changed. </a:t>
            </a:r>
            <a:r>
              <a:rPr lang="en-GB" sz="2800" dirty="0" err="1"/>
              <a:t>Ms.</a:t>
            </a:r>
            <a:r>
              <a:rPr lang="en-GB" sz="2800" dirty="0"/>
              <a:t> Dinka Nakić took this responsibility over </a:t>
            </a:r>
            <a:r>
              <a:rPr lang="en-GB" sz="2800" dirty="0" err="1"/>
              <a:t>Mr.</a:t>
            </a:r>
            <a:r>
              <a:rPr lang="en-GB" sz="2800" dirty="0"/>
              <a:t> Ranko Stevanović. The management of the project goes smoothly. In general, the cooperation between Partners since the beginning of the project has been efficient. </a:t>
            </a:r>
            <a:endParaRPr lang="hr-HR" sz="2800" dirty="0"/>
          </a:p>
          <a:p>
            <a:r>
              <a:rPr lang="hr-HR" sz="2800" dirty="0" err="1"/>
              <a:t>Summer</a:t>
            </a:r>
            <a:r>
              <a:rPr lang="hr-HR" sz="2800" dirty="0"/>
              <a:t> time (</a:t>
            </a:r>
            <a:r>
              <a:rPr lang="hr-HR" sz="2800" dirty="0" err="1"/>
              <a:t>and</a:t>
            </a:r>
            <a:r>
              <a:rPr lang="hr-HR" sz="2800" dirty="0"/>
              <a:t> </a:t>
            </a:r>
            <a:r>
              <a:rPr lang="hr-HR" sz="2800" dirty="0" err="1"/>
              <a:t>the</a:t>
            </a:r>
            <a:r>
              <a:rPr lang="hr-HR" sz="2800" dirty="0"/>
              <a:t> </a:t>
            </a:r>
            <a:r>
              <a:rPr lang="hr-HR" sz="2800" dirty="0" err="1"/>
              <a:t>vacation</a:t>
            </a:r>
            <a:r>
              <a:rPr lang="hr-HR" sz="2800" dirty="0"/>
              <a:t> period) </a:t>
            </a:r>
            <a:r>
              <a:rPr lang="hr-HR" sz="2800" dirty="0" err="1"/>
              <a:t>made</a:t>
            </a:r>
            <a:r>
              <a:rPr lang="hr-HR" sz="2800" dirty="0"/>
              <a:t> </a:t>
            </a:r>
            <a:r>
              <a:rPr lang="hr-HR" sz="2800" dirty="0" err="1"/>
              <a:t>it</a:t>
            </a:r>
            <a:r>
              <a:rPr lang="hr-HR" sz="2800" dirty="0"/>
              <a:t> </a:t>
            </a:r>
            <a:r>
              <a:rPr lang="hr-HR" sz="2800" dirty="0" err="1"/>
              <a:t>impossible</a:t>
            </a:r>
            <a:r>
              <a:rPr lang="hr-HR" sz="2800" dirty="0"/>
              <a:t> to </a:t>
            </a:r>
            <a:r>
              <a:rPr lang="hr-HR" sz="2800" dirty="0" err="1"/>
              <a:t>implement</a:t>
            </a:r>
            <a:r>
              <a:rPr lang="hr-HR" sz="2800" dirty="0"/>
              <a:t> </a:t>
            </a:r>
            <a:r>
              <a:rPr lang="hr-HR" sz="2800" dirty="0" err="1"/>
              <a:t>expert</a:t>
            </a:r>
            <a:r>
              <a:rPr lang="hr-HR" sz="2800" dirty="0"/>
              <a:t> </a:t>
            </a:r>
            <a:r>
              <a:rPr lang="hr-HR" sz="2800" dirty="0" err="1"/>
              <a:t>missions</a:t>
            </a:r>
            <a:r>
              <a:rPr lang="hr-HR" sz="2800" dirty="0"/>
              <a:t> </a:t>
            </a:r>
            <a:r>
              <a:rPr lang="hr-HR" sz="2800" dirty="0" err="1"/>
              <a:t>during</a:t>
            </a:r>
            <a:r>
              <a:rPr lang="hr-HR" sz="2800" dirty="0"/>
              <a:t> </a:t>
            </a:r>
            <a:r>
              <a:rPr lang="hr-HR" sz="2800" dirty="0" err="1"/>
              <a:t>that</a:t>
            </a:r>
            <a:r>
              <a:rPr lang="hr-HR" sz="2800" dirty="0"/>
              <a:t> period. </a:t>
            </a:r>
            <a:r>
              <a:rPr lang="hr-HR" sz="2800" dirty="0" err="1"/>
              <a:t>According</a:t>
            </a:r>
            <a:r>
              <a:rPr lang="hr-HR" sz="2800" dirty="0"/>
              <a:t> to </a:t>
            </a:r>
            <a:r>
              <a:rPr lang="hr-HR" sz="2800" dirty="0" err="1"/>
              <a:t>this</a:t>
            </a:r>
            <a:r>
              <a:rPr lang="hr-HR" sz="2800" dirty="0"/>
              <a:t> </a:t>
            </a:r>
            <a:r>
              <a:rPr lang="hr-HR" sz="2800" dirty="0" err="1"/>
              <a:t>we</a:t>
            </a:r>
            <a:r>
              <a:rPr lang="hr-HR" sz="2800" dirty="0"/>
              <a:t> had to </a:t>
            </a:r>
            <a:r>
              <a:rPr lang="hr-HR" sz="2800" dirty="0" err="1"/>
              <a:t>adjust</a:t>
            </a:r>
            <a:r>
              <a:rPr lang="hr-HR" sz="2800" dirty="0"/>
              <a:t> </a:t>
            </a:r>
            <a:r>
              <a:rPr lang="hr-HR" sz="2800" dirty="0" err="1"/>
              <a:t>our</a:t>
            </a:r>
            <a:r>
              <a:rPr lang="hr-HR" sz="2800" dirty="0"/>
              <a:t> </a:t>
            </a:r>
            <a:r>
              <a:rPr lang="hr-HR" sz="2800" dirty="0" err="1"/>
              <a:t>activity</a:t>
            </a:r>
            <a:r>
              <a:rPr lang="hr-HR" sz="2800" dirty="0"/>
              <a:t> plan. </a:t>
            </a:r>
          </a:p>
          <a:p>
            <a:r>
              <a:rPr lang="en-GB" sz="2800" dirty="0"/>
              <a:t>The 1</a:t>
            </a:r>
            <a:r>
              <a:rPr lang="en-GB" sz="2800" baseline="30000" dirty="0"/>
              <a:t>st</a:t>
            </a:r>
            <a:r>
              <a:rPr lang="en-GB" sz="2800" dirty="0"/>
              <a:t> activity report has been submitted to CFCA on 13 June, 2016. Up to date no comments has been received, report requires to be approved. </a:t>
            </a:r>
            <a:endParaRPr lang="hr-HR"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3114989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25760"/>
            <a:ext cx="8229600" cy="990600"/>
          </a:xfrm>
        </p:spPr>
        <p:txBody>
          <a:bodyPr/>
          <a:lstStyle/>
          <a:p>
            <a:r>
              <a:rPr lang="hr-HR" dirty="0" err="1" smtClean="0"/>
              <a:t>Risk</a:t>
            </a:r>
            <a:r>
              <a:rPr lang="hr-HR" dirty="0" smtClean="0"/>
              <a:t> management </a:t>
            </a:r>
            <a:r>
              <a:rPr lang="hr-HR" dirty="0" err="1" smtClean="0"/>
              <a:t>issues</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0902708"/>
              </p:ext>
            </p:extLst>
          </p:nvPr>
        </p:nvGraphicFramePr>
        <p:xfrm>
          <a:off x="251520" y="1116360"/>
          <a:ext cx="8712968" cy="5192959"/>
        </p:xfrm>
        <a:graphic>
          <a:graphicData uri="http://schemas.openxmlformats.org/drawingml/2006/table">
            <a:tbl>
              <a:tblPr firstRow="1" bandRow="1">
                <a:tableStyleId>{5C22544A-7EE6-4342-B048-85BDC9FD1C3A}</a:tableStyleId>
              </a:tblPr>
              <a:tblGrid>
                <a:gridCol w="3672408"/>
                <a:gridCol w="5040560"/>
              </a:tblGrid>
              <a:tr h="525778">
                <a:tc>
                  <a:txBody>
                    <a:bodyPr/>
                    <a:lstStyle/>
                    <a:p>
                      <a:r>
                        <a:rPr lang="hr-HR" dirty="0" err="1" smtClean="0"/>
                        <a:t>Risk</a:t>
                      </a:r>
                      <a:endParaRPr lang="hr-HR" dirty="0"/>
                    </a:p>
                  </a:txBody>
                  <a:tcPr/>
                </a:tc>
                <a:tc>
                  <a:txBody>
                    <a:bodyPr/>
                    <a:lstStyle/>
                    <a:p>
                      <a:r>
                        <a:rPr lang="hr-HR" dirty="0" smtClean="0"/>
                        <a:t>Management </a:t>
                      </a:r>
                      <a:r>
                        <a:rPr lang="hr-HR" dirty="0" err="1" smtClean="0"/>
                        <a:t>actions</a:t>
                      </a:r>
                      <a:r>
                        <a:rPr lang="hr-HR" dirty="0" smtClean="0"/>
                        <a:t> </a:t>
                      </a:r>
                      <a:r>
                        <a:rPr lang="hr-HR" dirty="0" err="1" smtClean="0"/>
                        <a:t>should</a:t>
                      </a:r>
                      <a:r>
                        <a:rPr lang="hr-HR" dirty="0" smtClean="0"/>
                        <a:t> </a:t>
                      </a:r>
                      <a:r>
                        <a:rPr lang="hr-HR" dirty="0" err="1" smtClean="0"/>
                        <a:t>be</a:t>
                      </a:r>
                      <a:r>
                        <a:rPr lang="hr-HR" dirty="0" smtClean="0"/>
                        <a:t> </a:t>
                      </a:r>
                      <a:r>
                        <a:rPr lang="hr-HR" dirty="0" err="1" smtClean="0"/>
                        <a:t>taken</a:t>
                      </a:r>
                      <a:endParaRPr lang="hr-HR" dirty="0"/>
                    </a:p>
                  </a:txBody>
                  <a:tcPr/>
                </a:tc>
              </a:tr>
              <a:tr h="1296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smtClean="0">
                          <a:solidFill>
                            <a:schemeClr val="dk1"/>
                          </a:solidFill>
                          <a:effectLst/>
                          <a:latin typeface="+mn-lt"/>
                          <a:ea typeface="+mn-ea"/>
                          <a:cs typeface="+mn-cs"/>
                        </a:rPr>
                        <a:t>Availability of the </a:t>
                      </a:r>
                      <a:r>
                        <a:rPr lang="hr-HR" sz="1800" kern="1200" smtClean="0">
                          <a:solidFill>
                            <a:schemeClr val="dk1"/>
                          </a:solidFill>
                          <a:effectLst/>
                          <a:latin typeface="+mn-lt"/>
                          <a:ea typeface="+mn-ea"/>
                          <a:cs typeface="+mn-cs"/>
                        </a:rPr>
                        <a:t>BC and MS</a:t>
                      </a:r>
                      <a:r>
                        <a:rPr lang="en-GB" sz="1800" kern="1200" smtClean="0">
                          <a:solidFill>
                            <a:schemeClr val="dk1"/>
                          </a:solidFill>
                          <a:effectLst/>
                          <a:latin typeface="+mn-lt"/>
                          <a:ea typeface="+mn-ea"/>
                          <a:cs typeface="+mn-cs"/>
                        </a:rPr>
                        <a:t> experts is not ensured.</a:t>
                      </a:r>
                      <a:endParaRPr lang="hr-HR" sz="1800" kern="1200" smtClean="0">
                        <a:solidFill>
                          <a:schemeClr val="dk1"/>
                        </a:solidFill>
                        <a:effectLst/>
                        <a:latin typeface="+mn-lt"/>
                        <a:ea typeface="+mn-ea"/>
                        <a:cs typeface="+mn-cs"/>
                      </a:endParaRPr>
                    </a:p>
                  </a:txBody>
                  <a:tcPr/>
                </a:tc>
                <a:tc>
                  <a:txBody>
                    <a:bodyPr/>
                    <a:lstStyle/>
                    <a:p>
                      <a:r>
                        <a:rPr lang="hr-HR" dirty="0" smtClean="0"/>
                        <a:t>The planing</a:t>
                      </a:r>
                      <a:r>
                        <a:rPr lang="hr-HR" baseline="0" dirty="0" smtClean="0"/>
                        <a:t> of mission dates in advance (2-3 monts before mission). BC and MS PL should be taking responsibility to ensure availability of experts.</a:t>
                      </a:r>
                      <a:endParaRPr lang="hr-HR" dirty="0"/>
                    </a:p>
                  </a:txBody>
                  <a:tcPr/>
                </a:tc>
              </a:tr>
              <a:tr h="1685371">
                <a:tc>
                  <a:txBody>
                    <a:bodyPr/>
                    <a:lstStyle/>
                    <a:p>
                      <a:pPr lvl="0"/>
                      <a:r>
                        <a:rPr lang="en-GB" sz="1800" kern="1200" dirty="0" smtClean="0">
                          <a:solidFill>
                            <a:schemeClr val="dk1"/>
                          </a:solidFill>
                          <a:effectLst/>
                          <a:latin typeface="+mn-lt"/>
                          <a:ea typeface="+mn-ea"/>
                          <a:cs typeface="+mn-cs"/>
                        </a:rPr>
                        <a:t>Relevant stakeholders do not succeed to ensure the active participation in the planned activities;</a:t>
                      </a:r>
                      <a:endParaRPr lang="hr-HR" sz="1800" kern="1200" dirty="0" smtClean="0">
                        <a:solidFill>
                          <a:schemeClr val="dk1"/>
                        </a:solidFill>
                        <a:effectLst/>
                        <a:latin typeface="+mn-lt"/>
                        <a:ea typeface="+mn-ea"/>
                        <a:cs typeface="+mn-cs"/>
                      </a:endParaRPr>
                    </a:p>
                  </a:txBody>
                  <a:tcPr/>
                </a:tc>
                <a:tc>
                  <a:txBody>
                    <a:bodyPr/>
                    <a:lstStyle/>
                    <a:p>
                      <a:r>
                        <a:rPr lang="hr-HR" dirty="0" smtClean="0"/>
                        <a:t>The planning</a:t>
                      </a:r>
                      <a:r>
                        <a:rPr lang="hr-HR" baseline="0" dirty="0" smtClean="0"/>
                        <a:t> of mission dates in advance should ensure timely invitations and replacements if necessary.</a:t>
                      </a:r>
                      <a:endParaRPr lang="hr-HR" dirty="0"/>
                    </a:p>
                  </a:txBody>
                  <a:tcPr/>
                </a:tc>
              </a:tr>
              <a:tr h="1685371">
                <a:tc>
                  <a:txBody>
                    <a:bodyPr/>
                    <a:lstStyle/>
                    <a:p>
                      <a:pPr lvl="0"/>
                      <a:r>
                        <a:rPr lang="en-GB" sz="1800" kern="1200" dirty="0" smtClean="0">
                          <a:solidFill>
                            <a:schemeClr val="dk1"/>
                          </a:solidFill>
                          <a:effectLst/>
                          <a:latin typeface="+mn-lt"/>
                          <a:ea typeface="+mn-ea"/>
                          <a:cs typeface="+mn-cs"/>
                        </a:rPr>
                        <a:t>Adequate experts are not available for the </a:t>
                      </a:r>
                      <a:r>
                        <a:rPr lang="hr-HR" sz="1800" kern="1200" dirty="0" err="1" smtClean="0">
                          <a:solidFill>
                            <a:schemeClr val="dk1"/>
                          </a:solidFill>
                          <a:effectLst/>
                          <a:latin typeface="+mn-lt"/>
                          <a:ea typeface="+mn-ea"/>
                          <a:cs typeface="+mn-cs"/>
                        </a:rPr>
                        <a:t>trainings</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and</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workshops</a:t>
                      </a:r>
                      <a:r>
                        <a:rPr lang="en-GB" sz="1800" kern="1200" dirty="0" smtClean="0">
                          <a:solidFill>
                            <a:schemeClr val="dk1"/>
                          </a:solidFill>
                          <a:effectLst/>
                          <a:latin typeface="+mn-lt"/>
                          <a:ea typeface="+mn-ea"/>
                          <a:cs typeface="+mn-cs"/>
                        </a:rPr>
                        <a:t>;</a:t>
                      </a:r>
                      <a:endParaRPr lang="hr-HR" sz="1800" kern="1200" dirty="0" smtClean="0">
                        <a:solidFill>
                          <a:schemeClr val="dk1"/>
                        </a:solidFill>
                        <a:effectLst/>
                        <a:latin typeface="+mn-lt"/>
                        <a:ea typeface="+mn-ea"/>
                        <a:cs typeface="+mn-cs"/>
                      </a:endParaRPr>
                    </a:p>
                  </a:txBody>
                  <a:tcPr/>
                </a:tc>
                <a:tc>
                  <a:txBody>
                    <a:bodyPr/>
                    <a:lstStyle/>
                    <a:p>
                      <a:r>
                        <a:rPr lang="hr-HR" dirty="0" smtClean="0"/>
                        <a:t>Invitations and information to the participants has to be sent far in advance. We already</a:t>
                      </a:r>
                      <a:r>
                        <a:rPr lang="hr-HR" baseline="0" dirty="0" smtClean="0"/>
                        <a:t> </a:t>
                      </a:r>
                      <a:r>
                        <a:rPr lang="hr-HR" dirty="0" smtClean="0"/>
                        <a:t>asked BC to prepare lists of participants and define target groups for trainings in component 4.</a:t>
                      </a:r>
                      <a:endParaRPr lang="hr-HR" dirty="0"/>
                    </a:p>
                  </a:txBody>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59322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Next</a:t>
            </a:r>
            <a:r>
              <a:rPr lang="hr-HR" dirty="0" smtClean="0"/>
              <a:t> PSC </a:t>
            </a:r>
            <a:r>
              <a:rPr lang="hr-HR" dirty="0" err="1" smtClean="0"/>
              <a:t>meeting</a:t>
            </a:r>
            <a:endParaRPr lang="hr-HR" dirty="0"/>
          </a:p>
        </p:txBody>
      </p:sp>
      <p:sp>
        <p:nvSpPr>
          <p:cNvPr id="3" name="Content Placeholder 2"/>
          <p:cNvSpPr>
            <a:spLocks noGrp="1"/>
          </p:cNvSpPr>
          <p:nvPr>
            <p:ph idx="1"/>
          </p:nvPr>
        </p:nvSpPr>
        <p:spPr>
          <a:xfrm>
            <a:off x="457200" y="2276872"/>
            <a:ext cx="8229600" cy="3849291"/>
          </a:xfrm>
        </p:spPr>
        <p:txBody>
          <a:bodyPr/>
          <a:lstStyle/>
          <a:p>
            <a:pPr marL="0" indent="0" algn="ctr">
              <a:buNone/>
            </a:pPr>
            <a:r>
              <a:rPr lang="hr-HR" dirty="0" smtClean="0"/>
              <a:t>Date proposal: </a:t>
            </a:r>
          </a:p>
          <a:p>
            <a:pPr marL="0" indent="0">
              <a:buNone/>
            </a:pPr>
            <a:endParaRPr lang="hr-HR" b="1" dirty="0"/>
          </a:p>
          <a:p>
            <a:pPr marL="0" indent="0" algn="ctr">
              <a:buNone/>
            </a:pPr>
            <a:r>
              <a:rPr lang="hr-HR" b="1" dirty="0" smtClean="0"/>
              <a:t>21 </a:t>
            </a:r>
            <a:r>
              <a:rPr lang="hr-HR" b="1" dirty="0" err="1" smtClean="0"/>
              <a:t>December</a:t>
            </a:r>
            <a:r>
              <a:rPr lang="hr-HR" b="1" dirty="0" smtClean="0"/>
              <a:t> 2016</a:t>
            </a:r>
            <a:endParaRPr lang="hr-HR"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52144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8453884" cy="5635923"/>
          </a:xfrm>
          <a:prstGeom prst="rect">
            <a:avLst/>
          </a:prstGeom>
        </p:spPr>
      </p:pic>
      <p:sp>
        <p:nvSpPr>
          <p:cNvPr id="8" name="Title 7"/>
          <p:cNvSpPr>
            <a:spLocks noGrp="1"/>
          </p:cNvSpPr>
          <p:nvPr>
            <p:ph type="title"/>
          </p:nvPr>
        </p:nvSpPr>
        <p:spPr>
          <a:xfrm>
            <a:off x="179512" y="2332"/>
            <a:ext cx="8229600" cy="1143000"/>
          </a:xfrm>
        </p:spPr>
        <p:txBody>
          <a:bodyPr/>
          <a:lstStyle/>
          <a:p>
            <a:r>
              <a:rPr lang="hr-HR" dirty="0" smtClean="0"/>
              <a:t>Some </a:t>
            </a:r>
            <a:r>
              <a:rPr lang="hr-HR" dirty="0" err="1" smtClean="0"/>
              <a:t>moments</a:t>
            </a:r>
            <a:r>
              <a:rPr lang="hr-HR" dirty="0" smtClean="0"/>
              <a:t> </a:t>
            </a:r>
            <a:r>
              <a:rPr lang="hr-HR" dirty="0" err="1" smtClean="0"/>
              <a:t>from</a:t>
            </a:r>
            <a:r>
              <a:rPr lang="hr-HR" dirty="0" smtClean="0"/>
              <a:t> 1 PSC</a:t>
            </a:r>
            <a:endParaRPr lang="hr-HR" dirty="0"/>
          </a:p>
        </p:txBody>
      </p:sp>
    </p:spTree>
    <p:extLst>
      <p:ext uri="{BB962C8B-B14F-4D97-AF65-F5344CB8AC3E}">
        <p14:creationId xmlns:p14="http://schemas.microsoft.com/office/powerpoint/2010/main" val="646426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980728"/>
            <a:ext cx="8558596" cy="5705731"/>
          </a:xfrm>
          <a:prstGeom prst="rect">
            <a:avLst/>
          </a:prstGeom>
        </p:spPr>
      </p:pic>
      <p:sp>
        <p:nvSpPr>
          <p:cNvPr id="3" name="Title 7"/>
          <p:cNvSpPr txBox="1">
            <a:spLocks/>
          </p:cNvSpPr>
          <p:nvPr/>
        </p:nvSpPr>
        <p:spPr>
          <a:xfrm>
            <a:off x="191716"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mtClean="0"/>
              <a:t>Some moments from 1 PSC</a:t>
            </a:r>
            <a:endParaRPr lang="hr-HR" dirty="0"/>
          </a:p>
        </p:txBody>
      </p:sp>
    </p:spTree>
    <p:extLst>
      <p:ext uri="{BB962C8B-B14F-4D97-AF65-F5344CB8AC3E}">
        <p14:creationId xmlns:p14="http://schemas.microsoft.com/office/powerpoint/2010/main" val="427595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in the reporting period</a:t>
            </a:r>
            <a:endParaRPr lang="en-US" dirty="0"/>
          </a:p>
        </p:txBody>
      </p:sp>
      <p:sp>
        <p:nvSpPr>
          <p:cNvPr id="3" name="Content Placeholder 2"/>
          <p:cNvSpPr>
            <a:spLocks noGrp="1"/>
          </p:cNvSpPr>
          <p:nvPr>
            <p:ph idx="1"/>
          </p:nvPr>
        </p:nvSpPr>
        <p:spPr>
          <a:xfrm>
            <a:off x="457200" y="2060848"/>
            <a:ext cx="8471826" cy="3672408"/>
          </a:xfrm>
        </p:spPr>
        <p:txBody>
          <a:bodyPr>
            <a:normAutofit/>
          </a:bodyPr>
          <a:lstStyle/>
          <a:p>
            <a:r>
              <a:rPr lang="hr-HR" sz="2800" dirty="0" smtClean="0"/>
              <a:t>22</a:t>
            </a:r>
            <a:r>
              <a:rPr lang="en-US" sz="2800" dirty="0" smtClean="0"/>
              <a:t> STE missions, total </a:t>
            </a:r>
            <a:r>
              <a:rPr lang="hr-HR" sz="2800" dirty="0" smtClean="0"/>
              <a:t>98</a:t>
            </a:r>
            <a:r>
              <a:rPr lang="en-US" sz="2800" dirty="0" smtClean="0"/>
              <a:t> working days.</a:t>
            </a:r>
          </a:p>
          <a:p>
            <a:r>
              <a:rPr lang="en-GB" sz="2800" dirty="0"/>
              <a:t>1 Addendum on BC PL change has been issued.</a:t>
            </a:r>
            <a:endParaRPr lang="hr-HR" sz="2800" dirty="0"/>
          </a:p>
          <a:p>
            <a:pPr lvl="0"/>
            <a:r>
              <a:rPr lang="en-GB" sz="2800" dirty="0" smtClean="0"/>
              <a:t>1 </a:t>
            </a:r>
            <a:r>
              <a:rPr lang="en-GB" sz="2800" dirty="0"/>
              <a:t>Operative Side letter have been issued. </a:t>
            </a:r>
            <a:endParaRPr lang="hr-HR" sz="2800" dirty="0"/>
          </a:p>
          <a:p>
            <a:pPr lvl="0"/>
            <a:r>
              <a:rPr lang="en-GB" sz="2800" dirty="0" smtClean="0"/>
              <a:t>1 </a:t>
            </a:r>
            <a:r>
              <a:rPr lang="en-GB" sz="2800" dirty="0"/>
              <a:t>Side Letter </a:t>
            </a:r>
            <a:endParaRPr lang="hr-HR" sz="28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3308278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996952"/>
            <a:ext cx="6912768" cy="3240360"/>
          </a:xfrm>
        </p:spPr>
        <p:txBody>
          <a:bodyPr>
            <a:normAutofit/>
          </a:bodyPr>
          <a:lstStyle/>
          <a:p>
            <a:pPr algn="l"/>
            <a:r>
              <a:rPr lang="hr-HR" sz="2000" b="1" dirty="0" err="1" smtClean="0"/>
              <a:t>Resident</a:t>
            </a:r>
            <a:r>
              <a:rPr lang="hr-HR" sz="2000" b="1" dirty="0" smtClean="0"/>
              <a:t> </a:t>
            </a:r>
            <a:r>
              <a:rPr lang="hr-HR" sz="2000" b="1" dirty="0" err="1"/>
              <a:t>Twinning</a:t>
            </a:r>
            <a:r>
              <a:rPr lang="hr-HR" sz="2000" b="1" dirty="0"/>
              <a:t> </a:t>
            </a:r>
            <a:r>
              <a:rPr lang="hr-HR" sz="2000" b="1" dirty="0" err="1"/>
              <a:t>Adviser</a:t>
            </a:r>
            <a:r>
              <a:rPr lang="hr-HR" sz="2000" b="1" dirty="0"/>
              <a:t> (RTA</a:t>
            </a:r>
            <a:r>
              <a:rPr lang="hr-HR" sz="2000" b="1" dirty="0" smtClean="0"/>
              <a:t>): </a:t>
            </a:r>
            <a:br>
              <a:rPr lang="hr-HR" sz="2000" b="1" dirty="0" smtClean="0"/>
            </a:br>
            <a:r>
              <a:rPr lang="hr-HR" sz="2000" dirty="0" smtClean="0"/>
              <a:t>Prof. Giedrius Vanagas (LUHS)</a:t>
            </a:r>
            <a:br>
              <a:rPr lang="hr-HR" sz="2000" dirty="0" smtClean="0"/>
            </a:br>
            <a:r>
              <a:rPr lang="hr-HR" sz="2000" dirty="0" smtClean="0"/>
              <a:t/>
            </a:r>
            <a:br>
              <a:rPr lang="hr-HR" sz="2000" dirty="0" smtClean="0"/>
            </a:br>
            <a:r>
              <a:rPr lang="hr-HR" sz="2000" dirty="0" smtClean="0"/>
              <a:t>T. +385-1-4863371</a:t>
            </a:r>
            <a:br>
              <a:rPr lang="hr-HR" sz="2000" dirty="0" smtClean="0"/>
            </a:br>
            <a:r>
              <a:rPr lang="hr-HR" sz="2000" dirty="0" smtClean="0"/>
              <a:t>mob. +385-95-7309806</a:t>
            </a:r>
            <a:br>
              <a:rPr lang="hr-HR" sz="2000" dirty="0" smtClean="0"/>
            </a:br>
            <a:r>
              <a:rPr lang="hr-HR" sz="2000" dirty="0" smtClean="0"/>
              <a:t/>
            </a:r>
            <a:br>
              <a:rPr lang="hr-HR" sz="2000" dirty="0" smtClean="0"/>
            </a:br>
            <a:r>
              <a:rPr lang="hr-HR" sz="2000" dirty="0" smtClean="0">
                <a:hlinkClick r:id="rId3"/>
              </a:rPr>
              <a:t>giedrius.vanagas@hzjz.hr</a:t>
            </a:r>
            <a:r>
              <a:rPr lang="hr-HR" sz="2000" dirty="0" smtClean="0"/>
              <a:t/>
            </a:r>
            <a:br>
              <a:rPr lang="hr-HR" sz="2000" dirty="0" smtClean="0"/>
            </a:b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a:t>
            </a:r>
            <a:r>
              <a:rPr lang="en-US" dirty="0" err="1" smtClean="0"/>
              <a:t>ctivities</a:t>
            </a:r>
            <a:r>
              <a:rPr lang="en-US" dirty="0" smtClean="0"/>
              <a:t> </a:t>
            </a:r>
            <a:r>
              <a:rPr lang="en-US" dirty="0"/>
              <a:t>in the reporting period</a:t>
            </a:r>
            <a:endParaRPr lang="hr-HR" dirty="0"/>
          </a:p>
        </p:txBody>
      </p:sp>
      <p:sp>
        <p:nvSpPr>
          <p:cNvPr id="3" name="Content Placeholder 2"/>
          <p:cNvSpPr>
            <a:spLocks noGrp="1"/>
          </p:cNvSpPr>
          <p:nvPr>
            <p:ph idx="1"/>
          </p:nvPr>
        </p:nvSpPr>
        <p:spPr>
          <a:xfrm>
            <a:off x="457200" y="1503636"/>
            <a:ext cx="8229600" cy="571202"/>
          </a:xfrm>
        </p:spPr>
        <p:txBody>
          <a:bodyPr>
            <a:normAutofit lnSpcReduction="10000"/>
          </a:bodyPr>
          <a:lstStyle/>
          <a:p>
            <a:r>
              <a:rPr lang="hr-HR" dirty="0" smtClean="0"/>
              <a:t>22 STE missions, total 98 working days.</a:t>
            </a:r>
            <a:endParaRPr lang="lt-LT"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41674"/>
            <a:ext cx="7355160" cy="4666530"/>
          </a:xfrm>
          <a:prstGeom prst="rect">
            <a:avLst/>
          </a:prstGeom>
          <a:noFill/>
          <a:ln>
            <a:noFill/>
          </a:ln>
        </p:spPr>
      </p:pic>
    </p:spTree>
    <p:extLst>
      <p:ext uri="{BB962C8B-B14F-4D97-AF65-F5344CB8AC3E}">
        <p14:creationId xmlns:p14="http://schemas.microsoft.com/office/powerpoint/2010/main" val="74341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sp>
        <p:nvSpPr>
          <p:cNvPr id="4" name="Content Placeholder 3"/>
          <p:cNvSpPr>
            <a:spLocks noGrp="1"/>
          </p:cNvSpPr>
          <p:nvPr>
            <p:ph idx="1"/>
          </p:nvPr>
        </p:nvSpPr>
        <p:spPr/>
        <p:txBody>
          <a:bodyPr>
            <a:normAutofit/>
          </a:bodyPr>
          <a:lstStyle/>
          <a:p>
            <a:r>
              <a:rPr lang="hr-HR" dirty="0" err="1" smtClean="0"/>
              <a:t>We</a:t>
            </a:r>
            <a:r>
              <a:rPr lang="hr-HR" dirty="0" smtClean="0"/>
              <a:t> </a:t>
            </a:r>
            <a:r>
              <a:rPr lang="hr-HR" dirty="0" err="1" smtClean="0"/>
              <a:t>have</a:t>
            </a:r>
            <a:r>
              <a:rPr lang="hr-HR" dirty="0" smtClean="0"/>
              <a:t> </a:t>
            </a:r>
            <a:r>
              <a:rPr lang="hr-HR" dirty="0" err="1" smtClean="0"/>
              <a:t>started</a:t>
            </a:r>
            <a:r>
              <a:rPr lang="hr-HR" dirty="0" smtClean="0"/>
              <a:t> </a:t>
            </a:r>
            <a:r>
              <a:rPr lang="hr-HR" dirty="0" err="1" smtClean="0"/>
              <a:t>activities</a:t>
            </a:r>
            <a:r>
              <a:rPr lang="hr-HR" dirty="0" smtClean="0"/>
              <a:t> </a:t>
            </a:r>
            <a:r>
              <a:rPr lang="hr-HR" dirty="0" err="1" smtClean="0"/>
              <a:t>in</a:t>
            </a:r>
            <a:r>
              <a:rPr lang="hr-HR" dirty="0" smtClean="0"/>
              <a:t> 4/5 </a:t>
            </a:r>
            <a:r>
              <a:rPr lang="hr-HR" dirty="0" err="1" smtClean="0"/>
              <a:t>components</a:t>
            </a:r>
            <a:r>
              <a:rPr lang="hr-HR" dirty="0"/>
              <a:t>;</a:t>
            </a:r>
            <a:endParaRPr lang="hr-HR" dirty="0" smtClean="0"/>
          </a:p>
          <a:p>
            <a:pPr lvl="1"/>
            <a:r>
              <a:rPr lang="hr-HR" dirty="0" smtClean="0"/>
              <a:t>In </a:t>
            </a:r>
            <a:r>
              <a:rPr lang="hr-HR" dirty="0" err="1" smtClean="0"/>
              <a:t>this</a:t>
            </a:r>
            <a:r>
              <a:rPr lang="hr-HR" dirty="0" smtClean="0"/>
              <a:t> </a:t>
            </a:r>
            <a:r>
              <a:rPr lang="hr-HR" dirty="0" err="1" smtClean="0"/>
              <a:t>reporting</a:t>
            </a:r>
            <a:r>
              <a:rPr lang="hr-HR" dirty="0" smtClean="0"/>
              <a:t> period </a:t>
            </a:r>
            <a:r>
              <a:rPr lang="hr-HR" dirty="0" err="1" smtClean="0"/>
              <a:t>fully</a:t>
            </a:r>
            <a:r>
              <a:rPr lang="hr-HR" dirty="0" smtClean="0"/>
              <a:t> </a:t>
            </a:r>
            <a:r>
              <a:rPr lang="hr-HR" dirty="0" err="1" smtClean="0"/>
              <a:t>achieved</a:t>
            </a:r>
            <a:r>
              <a:rPr lang="hr-HR" dirty="0" smtClean="0"/>
              <a:t> </a:t>
            </a:r>
            <a:r>
              <a:rPr lang="hr-HR" dirty="0" err="1" smtClean="0"/>
              <a:t>mandatory</a:t>
            </a:r>
            <a:r>
              <a:rPr lang="hr-HR" dirty="0" smtClean="0"/>
              <a:t> </a:t>
            </a:r>
            <a:r>
              <a:rPr lang="hr-HR" dirty="0" err="1" smtClean="0"/>
              <a:t>results</a:t>
            </a:r>
            <a:r>
              <a:rPr lang="hr-HR" dirty="0" smtClean="0"/>
              <a:t> </a:t>
            </a:r>
            <a:r>
              <a:rPr lang="hr-HR" dirty="0" err="1" smtClean="0"/>
              <a:t>in</a:t>
            </a:r>
            <a:r>
              <a:rPr lang="hr-HR" dirty="0" smtClean="0"/>
              <a:t> 10 </a:t>
            </a:r>
            <a:r>
              <a:rPr lang="hr-HR" dirty="0" err="1" smtClean="0"/>
              <a:t>activities</a:t>
            </a:r>
            <a:r>
              <a:rPr lang="hr-HR" dirty="0" smtClean="0"/>
              <a:t>;</a:t>
            </a:r>
          </a:p>
          <a:p>
            <a:pPr lvl="2"/>
            <a:r>
              <a:rPr lang="hr-HR" dirty="0" smtClean="0"/>
              <a:t>3 </a:t>
            </a:r>
            <a:r>
              <a:rPr lang="hr-HR" dirty="0" err="1" smtClean="0"/>
              <a:t>Reports</a:t>
            </a:r>
            <a:r>
              <a:rPr lang="hr-HR" dirty="0" smtClean="0"/>
              <a:t> </a:t>
            </a:r>
            <a:r>
              <a:rPr lang="hr-HR" dirty="0" err="1" smtClean="0"/>
              <a:t>with</a:t>
            </a:r>
            <a:r>
              <a:rPr lang="hr-HR" dirty="0" smtClean="0"/>
              <a:t> </a:t>
            </a:r>
            <a:r>
              <a:rPr lang="hr-HR" dirty="0" err="1" smtClean="0"/>
              <a:t>recommendations</a:t>
            </a:r>
            <a:r>
              <a:rPr lang="hr-HR" dirty="0" smtClean="0"/>
              <a:t> on </a:t>
            </a:r>
            <a:r>
              <a:rPr lang="hr-HR" dirty="0" err="1" smtClean="0"/>
              <a:t>improvement</a:t>
            </a:r>
            <a:endParaRPr lang="hr-HR" dirty="0" smtClean="0"/>
          </a:p>
          <a:p>
            <a:pPr lvl="2"/>
            <a:r>
              <a:rPr lang="hr-HR" dirty="0" smtClean="0"/>
              <a:t>3 </a:t>
            </a:r>
            <a:r>
              <a:rPr lang="hr-HR" dirty="0" err="1" smtClean="0"/>
              <a:t>Round</a:t>
            </a:r>
            <a:r>
              <a:rPr lang="hr-HR" dirty="0" smtClean="0"/>
              <a:t> </a:t>
            </a:r>
            <a:r>
              <a:rPr lang="hr-HR" dirty="0" err="1" smtClean="0"/>
              <a:t>tables</a:t>
            </a:r>
            <a:r>
              <a:rPr lang="hr-HR" dirty="0" smtClean="0"/>
              <a:t> </a:t>
            </a:r>
            <a:r>
              <a:rPr lang="hr-HR" dirty="0" err="1" smtClean="0"/>
              <a:t>with</a:t>
            </a:r>
            <a:r>
              <a:rPr lang="hr-HR" dirty="0" smtClean="0"/>
              <a:t> </a:t>
            </a:r>
            <a:r>
              <a:rPr lang="hr-HR" dirty="0" err="1" smtClean="0"/>
              <a:t>stackeholders</a:t>
            </a:r>
            <a:endParaRPr lang="hr-HR" dirty="0" smtClean="0"/>
          </a:p>
          <a:p>
            <a:pPr lvl="2"/>
            <a:r>
              <a:rPr lang="hr-HR" dirty="0" err="1" smtClean="0"/>
              <a:t>Guidelines</a:t>
            </a:r>
            <a:r>
              <a:rPr lang="hr-HR" dirty="0" smtClean="0"/>
              <a:t> for </a:t>
            </a:r>
            <a:r>
              <a:rPr lang="hr-HR" dirty="0" err="1" smtClean="0"/>
              <a:t>breast</a:t>
            </a:r>
            <a:r>
              <a:rPr lang="hr-HR" dirty="0" smtClean="0"/>
              <a:t>, </a:t>
            </a:r>
            <a:r>
              <a:rPr lang="hr-HR" dirty="0" err="1" smtClean="0"/>
              <a:t>cervical</a:t>
            </a:r>
            <a:r>
              <a:rPr lang="hr-HR" dirty="0" smtClean="0"/>
              <a:t> </a:t>
            </a:r>
            <a:r>
              <a:rPr lang="hr-HR" dirty="0" err="1" smtClean="0"/>
              <a:t>and</a:t>
            </a:r>
            <a:r>
              <a:rPr lang="hr-HR" dirty="0" smtClean="0"/>
              <a:t> </a:t>
            </a:r>
            <a:r>
              <a:rPr lang="hr-HR" dirty="0" err="1" smtClean="0"/>
              <a:t>colorectal</a:t>
            </a:r>
            <a:r>
              <a:rPr lang="hr-HR" dirty="0" smtClean="0"/>
              <a:t> NSP</a:t>
            </a:r>
          </a:p>
          <a:p>
            <a:pPr lvl="2"/>
            <a:r>
              <a:rPr lang="hr-HR" dirty="0" err="1" smtClean="0"/>
              <a:t>Technical</a:t>
            </a:r>
            <a:r>
              <a:rPr lang="hr-HR" dirty="0" smtClean="0"/>
              <a:t> </a:t>
            </a:r>
            <a:r>
              <a:rPr lang="hr-HR" dirty="0" err="1" smtClean="0"/>
              <a:t>specifications</a:t>
            </a:r>
            <a:r>
              <a:rPr lang="hr-HR" dirty="0" smtClean="0"/>
              <a:t> for </a:t>
            </a:r>
            <a:r>
              <a:rPr lang="hr-HR" dirty="0" err="1" smtClean="0"/>
              <a:t>registry</a:t>
            </a:r>
            <a:r>
              <a:rPr lang="hr-HR" dirty="0" smtClean="0"/>
              <a:t> </a:t>
            </a:r>
            <a:r>
              <a:rPr lang="hr-HR" dirty="0" err="1" smtClean="0"/>
              <a:t>upgrade</a:t>
            </a:r>
            <a:endParaRPr lang="hr-HR" dirty="0" smtClean="0"/>
          </a:p>
          <a:p>
            <a:pPr lvl="1"/>
            <a:r>
              <a:rPr lang="hr-HR" dirty="0" smtClean="0"/>
              <a:t>2 </a:t>
            </a:r>
            <a:r>
              <a:rPr lang="hr-HR" dirty="0" err="1" smtClean="0"/>
              <a:t>activities</a:t>
            </a:r>
            <a:r>
              <a:rPr lang="hr-HR" dirty="0" smtClean="0"/>
              <a:t> </a:t>
            </a:r>
            <a:r>
              <a:rPr lang="hr-HR" dirty="0" err="1" smtClean="0"/>
              <a:t>implemented</a:t>
            </a:r>
            <a:r>
              <a:rPr lang="hr-HR" dirty="0" smtClean="0"/>
              <a:t> </a:t>
            </a:r>
            <a:r>
              <a:rPr lang="hr-HR" dirty="0" err="1" smtClean="0"/>
              <a:t>in</a:t>
            </a:r>
            <a:r>
              <a:rPr lang="hr-HR" dirty="0" smtClean="0"/>
              <a:t> </a:t>
            </a:r>
            <a:r>
              <a:rPr lang="hr-HR" dirty="0" err="1" smtClean="0"/>
              <a:t>September</a:t>
            </a:r>
            <a:endParaRPr lang="hr-HR" dirty="0" smtClean="0"/>
          </a:p>
          <a:p>
            <a:pPr lvl="1"/>
            <a:r>
              <a:rPr lang="hr-HR" dirty="0" smtClean="0"/>
              <a:t>1 </a:t>
            </a:r>
            <a:r>
              <a:rPr lang="hr-HR" dirty="0" err="1" smtClean="0"/>
              <a:t>activity</a:t>
            </a:r>
            <a:r>
              <a:rPr lang="hr-HR" dirty="0" smtClean="0"/>
              <a:t> </a:t>
            </a:r>
            <a:r>
              <a:rPr lang="hr-HR" dirty="0" err="1" smtClean="0"/>
              <a:t>just</a:t>
            </a:r>
            <a:r>
              <a:rPr lang="hr-HR" dirty="0" smtClean="0"/>
              <a:t> </a:t>
            </a:r>
            <a:r>
              <a:rPr lang="hr-HR" dirty="0" err="1" smtClean="0"/>
              <a:t>started</a:t>
            </a:r>
            <a:r>
              <a:rPr lang="hr-HR" dirty="0" smtClean="0"/>
              <a:t> </a:t>
            </a:r>
            <a:r>
              <a:rPr lang="hr-HR" dirty="0" err="1" smtClean="0"/>
              <a:t>this</a:t>
            </a:r>
            <a:r>
              <a:rPr lang="hr-HR" dirty="0" smtClean="0"/>
              <a:t> </a:t>
            </a:r>
            <a:r>
              <a:rPr lang="hr-HR" dirty="0" err="1" smtClean="0"/>
              <a:t>week</a:t>
            </a:r>
            <a:r>
              <a:rPr lang="hr-HR" dirty="0" smtClean="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475206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002" y="2831316"/>
            <a:ext cx="6021040" cy="40140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6" y="3004915"/>
            <a:ext cx="5760640" cy="38404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104" y="0"/>
            <a:ext cx="6935794" cy="357301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5" y="-9004"/>
            <a:ext cx="5373029" cy="3582020"/>
          </a:xfrm>
          <a:prstGeom prst="rect">
            <a:avLst/>
          </a:prstGeom>
        </p:spPr>
      </p:pic>
      <p:sp>
        <p:nvSpPr>
          <p:cNvPr id="14" name="Title 13"/>
          <p:cNvSpPr>
            <a:spLocks noGrp="1"/>
          </p:cNvSpPr>
          <p:nvPr>
            <p:ph type="title"/>
          </p:nvPr>
        </p:nvSpPr>
        <p:spPr>
          <a:xfrm>
            <a:off x="689042" y="3004915"/>
            <a:ext cx="8229600" cy="778470"/>
          </a:xfrm>
        </p:spPr>
        <p:txBody>
          <a:bodyPr/>
          <a:lstStyle/>
          <a:p>
            <a:r>
              <a:rPr lang="hr-HR" dirty="0" err="1" smtClean="0">
                <a:solidFill>
                  <a:srgbClr val="FFFF00"/>
                </a:solidFill>
              </a:rPr>
              <a:t>Round</a:t>
            </a:r>
            <a:r>
              <a:rPr lang="hr-HR" dirty="0" smtClean="0">
                <a:solidFill>
                  <a:srgbClr val="FFFF00"/>
                </a:solidFill>
              </a:rPr>
              <a:t> </a:t>
            </a:r>
            <a:r>
              <a:rPr lang="hr-HR" dirty="0" err="1" smtClean="0">
                <a:solidFill>
                  <a:srgbClr val="FFFF00"/>
                </a:solidFill>
              </a:rPr>
              <a:t>tables</a:t>
            </a:r>
            <a:r>
              <a:rPr lang="hr-HR" dirty="0" smtClean="0">
                <a:solidFill>
                  <a:srgbClr val="FFFF00"/>
                </a:solidFill>
              </a:rPr>
              <a:t> </a:t>
            </a:r>
            <a:r>
              <a:rPr lang="hr-HR" dirty="0" err="1" smtClean="0">
                <a:solidFill>
                  <a:srgbClr val="FFFF00"/>
                </a:solidFill>
              </a:rPr>
              <a:t>with</a:t>
            </a:r>
            <a:r>
              <a:rPr lang="hr-HR" dirty="0" smtClean="0">
                <a:solidFill>
                  <a:srgbClr val="FFFF00"/>
                </a:solidFill>
              </a:rPr>
              <a:t> </a:t>
            </a:r>
            <a:r>
              <a:rPr lang="hr-HR" dirty="0" err="1" smtClean="0">
                <a:solidFill>
                  <a:srgbClr val="FFFF00"/>
                </a:solidFill>
              </a:rPr>
              <a:t>stackeholders</a:t>
            </a:r>
            <a:endParaRPr lang="hr-HR" dirty="0">
              <a:solidFill>
                <a:srgbClr val="FFFF00"/>
              </a:solidFill>
            </a:endParaRPr>
          </a:p>
        </p:txBody>
      </p:sp>
    </p:spTree>
    <p:extLst>
      <p:ext uri="{BB962C8B-B14F-4D97-AF65-F5344CB8AC3E}">
        <p14:creationId xmlns:p14="http://schemas.microsoft.com/office/powerpoint/2010/main" val="18835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8" y="0"/>
            <a:ext cx="6297620" cy="40770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548" y="2492896"/>
            <a:ext cx="5962452" cy="4365104"/>
          </a:xfrm>
          <a:prstGeom prst="rect">
            <a:avLst/>
          </a:prstGeom>
        </p:spPr>
      </p:pic>
      <p:sp>
        <p:nvSpPr>
          <p:cNvPr id="7" name="Title 6"/>
          <p:cNvSpPr>
            <a:spLocks noGrp="1"/>
          </p:cNvSpPr>
          <p:nvPr>
            <p:ph type="title"/>
          </p:nvPr>
        </p:nvSpPr>
        <p:spPr>
          <a:xfrm>
            <a:off x="232250" y="2276872"/>
            <a:ext cx="7480176" cy="1143000"/>
          </a:xfrm>
        </p:spPr>
        <p:txBody>
          <a:bodyPr/>
          <a:lstStyle/>
          <a:p>
            <a:r>
              <a:rPr lang="hr-HR" dirty="0" err="1" smtClean="0">
                <a:solidFill>
                  <a:srgbClr val="FFFF00"/>
                </a:solidFill>
              </a:rPr>
              <a:t>Work</a:t>
            </a:r>
            <a:r>
              <a:rPr lang="hr-HR" dirty="0" smtClean="0">
                <a:solidFill>
                  <a:srgbClr val="FFFF00"/>
                </a:solidFill>
              </a:rPr>
              <a:t> on NSP </a:t>
            </a:r>
            <a:r>
              <a:rPr lang="hr-HR" dirty="0" err="1" smtClean="0">
                <a:solidFill>
                  <a:srgbClr val="FFFF00"/>
                </a:solidFill>
              </a:rPr>
              <a:t>guidelines</a:t>
            </a:r>
            <a:endParaRPr lang="hr-HR" dirty="0">
              <a:solidFill>
                <a:srgbClr val="FFFF00"/>
              </a:solidFill>
            </a:endParaRPr>
          </a:p>
        </p:txBody>
      </p:sp>
    </p:spTree>
    <p:extLst>
      <p:ext uri="{BB962C8B-B14F-4D97-AF65-F5344CB8AC3E}">
        <p14:creationId xmlns:p14="http://schemas.microsoft.com/office/powerpoint/2010/main" val="88876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 y="2544369"/>
            <a:ext cx="6948264" cy="43136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4280"/>
            <a:ext cx="6516216" cy="3895702"/>
          </a:xfrm>
          <a:prstGeom prst="rect">
            <a:avLst/>
          </a:prstGeom>
        </p:spPr>
      </p:pic>
      <p:sp>
        <p:nvSpPr>
          <p:cNvPr id="5" name="Title 6"/>
          <p:cNvSpPr txBox="1">
            <a:spLocks/>
          </p:cNvSpPr>
          <p:nvPr/>
        </p:nvSpPr>
        <p:spPr>
          <a:xfrm>
            <a:off x="-27260" y="2757144"/>
            <a:ext cx="878497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err="1" smtClean="0">
                <a:solidFill>
                  <a:srgbClr val="FFFF00"/>
                </a:solidFill>
              </a:rPr>
              <a:t>Initiation</a:t>
            </a:r>
            <a:r>
              <a:rPr lang="hr-HR" dirty="0" smtClean="0">
                <a:solidFill>
                  <a:srgbClr val="FFFF00"/>
                </a:solidFill>
              </a:rPr>
              <a:t> </a:t>
            </a:r>
            <a:r>
              <a:rPr lang="hr-HR" dirty="0" err="1" smtClean="0">
                <a:solidFill>
                  <a:srgbClr val="FFFF00"/>
                </a:solidFill>
              </a:rPr>
              <a:t>of</a:t>
            </a:r>
            <a:r>
              <a:rPr lang="hr-HR" dirty="0" smtClean="0">
                <a:solidFill>
                  <a:srgbClr val="FFFF00"/>
                </a:solidFill>
              </a:rPr>
              <a:t> </a:t>
            </a:r>
            <a:r>
              <a:rPr lang="hr-HR" dirty="0" err="1" smtClean="0">
                <a:solidFill>
                  <a:srgbClr val="FFFF00"/>
                </a:solidFill>
              </a:rPr>
              <a:t>Parlamentary</a:t>
            </a:r>
            <a:r>
              <a:rPr lang="hr-HR" dirty="0" smtClean="0">
                <a:solidFill>
                  <a:srgbClr val="FFFF00"/>
                </a:solidFill>
              </a:rPr>
              <a:t> </a:t>
            </a:r>
            <a:r>
              <a:rPr lang="hr-HR" dirty="0" err="1" smtClean="0">
                <a:solidFill>
                  <a:srgbClr val="FFFF00"/>
                </a:solidFill>
              </a:rPr>
              <a:t>declaration</a:t>
            </a:r>
            <a:r>
              <a:rPr lang="hr-HR" dirty="0" smtClean="0">
                <a:solidFill>
                  <a:srgbClr val="FFFF00"/>
                </a:solidFill>
              </a:rPr>
              <a:t> </a:t>
            </a:r>
            <a:r>
              <a:rPr lang="hr-HR" dirty="0" err="1" smtClean="0">
                <a:solidFill>
                  <a:srgbClr val="FFFF00"/>
                </a:solidFill>
              </a:rPr>
              <a:t>against</a:t>
            </a:r>
            <a:r>
              <a:rPr lang="hr-HR" dirty="0" smtClean="0">
                <a:solidFill>
                  <a:srgbClr val="FFFF00"/>
                </a:solidFill>
              </a:rPr>
              <a:t> </a:t>
            </a:r>
            <a:r>
              <a:rPr lang="hr-HR" dirty="0" err="1" smtClean="0">
                <a:solidFill>
                  <a:srgbClr val="FFFF00"/>
                </a:solidFill>
              </a:rPr>
              <a:t>cancer</a:t>
            </a:r>
            <a:endParaRPr lang="hr-HR" dirty="0">
              <a:solidFill>
                <a:srgbClr val="FFFF00"/>
              </a:solidFill>
            </a:endParaRPr>
          </a:p>
        </p:txBody>
      </p:sp>
    </p:spTree>
    <p:extLst>
      <p:ext uri="{BB962C8B-B14F-4D97-AF65-F5344CB8AC3E}">
        <p14:creationId xmlns:p14="http://schemas.microsoft.com/office/powerpoint/2010/main" val="31982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2 </a:t>
            </a:r>
            <a:r>
              <a:rPr lang="hr-HR" dirty="0" err="1" smtClean="0"/>
              <a:t>quarter</a:t>
            </a:r>
            <a:r>
              <a:rPr lang="hr-HR" dirty="0" smtClean="0"/>
              <a:t> </a:t>
            </a:r>
            <a:r>
              <a:rPr lang="hr-HR" dirty="0" err="1"/>
              <a:t>m</a:t>
            </a:r>
            <a:r>
              <a:rPr lang="hr-HR" dirty="0" err="1" smtClean="0"/>
              <a:t>issions</a:t>
            </a:r>
            <a:endParaRPr lang="hr-HR" dirty="0"/>
          </a:p>
        </p:txBody>
      </p:sp>
      <p:sp>
        <p:nvSpPr>
          <p:cNvPr id="3" name="Content Placeholder 2"/>
          <p:cNvSpPr>
            <a:spLocks noGrp="1"/>
          </p:cNvSpPr>
          <p:nvPr>
            <p:ph idx="1"/>
          </p:nvPr>
        </p:nvSpPr>
        <p:spPr/>
        <p:txBody>
          <a:bodyPr/>
          <a:lstStyle/>
          <a:p>
            <a:pPr lvl="1"/>
            <a:r>
              <a:rPr lang="hr-HR" dirty="0" smtClean="0"/>
              <a:t>1.2; 2.2 and 3.2 Missions (7-10 June 2016);</a:t>
            </a:r>
          </a:p>
          <a:p>
            <a:pPr lvl="1"/>
            <a:r>
              <a:rPr lang="hr-HR" dirty="0"/>
              <a:t>5.5 Mission (27 June – 1 </a:t>
            </a:r>
            <a:r>
              <a:rPr lang="hr-HR" dirty="0" smtClean="0"/>
              <a:t>July </a:t>
            </a:r>
            <a:r>
              <a:rPr lang="hr-HR" dirty="0"/>
              <a:t>2016</a:t>
            </a:r>
            <a:r>
              <a:rPr lang="hr-HR" dirty="0" smtClean="0"/>
              <a:t>);</a:t>
            </a:r>
            <a:endParaRPr lang="hr-HR" dirty="0"/>
          </a:p>
          <a:p>
            <a:pPr lvl="1"/>
            <a:r>
              <a:rPr lang="hr-HR" dirty="0" smtClean="0"/>
              <a:t>1.3; 2.3 </a:t>
            </a:r>
            <a:r>
              <a:rPr lang="hr-HR" dirty="0"/>
              <a:t>and </a:t>
            </a:r>
            <a:r>
              <a:rPr lang="hr-HR" dirty="0" smtClean="0"/>
              <a:t>3.3 Missions (28 June – 1 July </a:t>
            </a:r>
            <a:r>
              <a:rPr lang="hr-HR" dirty="0"/>
              <a:t>2016</a:t>
            </a:r>
            <a:r>
              <a:rPr lang="hr-HR" dirty="0" smtClean="0"/>
              <a:t>);</a:t>
            </a:r>
          </a:p>
          <a:p>
            <a:pPr lvl="1"/>
            <a:r>
              <a:rPr lang="hr-HR" dirty="0" smtClean="0"/>
              <a:t>1.4; 2.4 </a:t>
            </a:r>
            <a:r>
              <a:rPr lang="hr-HR" dirty="0"/>
              <a:t>and </a:t>
            </a:r>
            <a:r>
              <a:rPr lang="hr-HR" dirty="0" smtClean="0"/>
              <a:t>3.4 Missions (4-8 July </a:t>
            </a:r>
            <a:r>
              <a:rPr lang="hr-HR" dirty="0"/>
              <a:t>2016</a:t>
            </a:r>
            <a:r>
              <a:rPr lang="hr-HR" dirty="0" smtClean="0"/>
              <a:t>).</a:t>
            </a:r>
            <a:endParaRPr lang="hr-HR" dirty="0"/>
          </a:p>
          <a:p>
            <a:pPr lvl="1"/>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421755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1776</Words>
  <Application>Microsoft Office PowerPoint</Application>
  <PresentationFormat>On-screen Show (4:3)</PresentationFormat>
  <Paragraphs>426</Paragraphs>
  <Slides>30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Times New Roman</vt:lpstr>
      <vt:lpstr>Office Theme</vt:lpstr>
      <vt:lpstr>PowerPoint Presentation</vt:lpstr>
      <vt:lpstr> CRO SCREENING Twinning project activities and results in the 2nd reporting period  (1 June 2016 – 31 August 2016) </vt:lpstr>
      <vt:lpstr>Activities in the reporting period</vt:lpstr>
      <vt:lpstr>Activities in the reporting period</vt:lpstr>
      <vt:lpstr>Achievement of mandatory results</vt:lpstr>
      <vt:lpstr>Round tables with stackeholders</vt:lpstr>
      <vt:lpstr>Work on NSP guidelines</vt:lpstr>
      <vt:lpstr>PowerPoint Presentation</vt:lpstr>
      <vt:lpstr>2 quarter missions</vt:lpstr>
      <vt:lpstr>Achievement of mandatory results</vt:lpstr>
      <vt:lpstr>Achievement of mandatory results</vt:lpstr>
      <vt:lpstr>Achievement of mandatory results</vt:lpstr>
      <vt:lpstr>Achievement of mandatory results</vt:lpstr>
      <vt:lpstr>Achievement of mandatory results</vt:lpstr>
      <vt:lpstr>Achievement of mandatory results</vt:lpstr>
      <vt:lpstr>Achievement of mandatory results</vt:lpstr>
      <vt:lpstr>Achievement of mandatory results</vt:lpstr>
      <vt:lpstr>Achievement of mandatory results</vt:lpstr>
      <vt:lpstr>Achievement of mandatory results</vt:lpstr>
      <vt:lpstr>Adherence to time schedule</vt:lpstr>
      <vt:lpstr>Future activities</vt:lpstr>
      <vt:lpstr>Future activities</vt:lpstr>
      <vt:lpstr>Overall assessment of progress</vt:lpstr>
      <vt:lpstr>Visibility</vt:lpstr>
      <vt:lpstr>Issues and problems</vt:lpstr>
      <vt:lpstr>Risk management issues</vt:lpstr>
      <vt:lpstr>Next PSC meeting</vt:lpstr>
      <vt:lpstr>Some moments from 1 PSC</vt:lpstr>
      <vt:lpstr>PowerPoint Presentation</vt:lpstr>
      <vt:lpstr>Resident Twinning Adviser (RTA):  Prof. Giedrius Vanagas (LUHS)  T. +385-1-4863371 mob. +385-95-7309806  giedrius.vanagas@hzjz.hr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Dizainas1</dc:creator>
  <cp:lastModifiedBy>Helena Trbušić</cp:lastModifiedBy>
  <cp:revision>80</cp:revision>
  <dcterms:created xsi:type="dcterms:W3CDTF">2015-06-10T10:27:16Z</dcterms:created>
  <dcterms:modified xsi:type="dcterms:W3CDTF">2016-10-10T09:49:57Z</dcterms:modified>
</cp:coreProperties>
</file>