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Lst>
  <p:notesMasterIdLst>
    <p:notesMasterId r:id="rId40"/>
  </p:notesMasterIdLst>
  <p:sldIdLst>
    <p:sldId id="337" r:id="rId3"/>
    <p:sldId id="256" r:id="rId4"/>
    <p:sldId id="265" r:id="rId5"/>
    <p:sldId id="338" r:id="rId6"/>
    <p:sldId id="357" r:id="rId7"/>
    <p:sldId id="343" r:id="rId8"/>
    <p:sldId id="344" r:id="rId9"/>
    <p:sldId id="342" r:id="rId10"/>
    <p:sldId id="366" r:id="rId11"/>
    <p:sldId id="264" r:id="rId12"/>
    <p:sldId id="352" r:id="rId13"/>
    <p:sldId id="370" r:id="rId14"/>
    <p:sldId id="369" r:id="rId15"/>
    <p:sldId id="368" r:id="rId16"/>
    <p:sldId id="371" r:id="rId17"/>
    <p:sldId id="350" r:id="rId18"/>
    <p:sldId id="351" r:id="rId19"/>
    <p:sldId id="359" r:id="rId20"/>
    <p:sldId id="360" r:id="rId21"/>
    <p:sldId id="361" r:id="rId22"/>
    <p:sldId id="364" r:id="rId23"/>
    <p:sldId id="363" r:id="rId24"/>
    <p:sldId id="362" r:id="rId25"/>
    <p:sldId id="259" r:id="rId26"/>
    <p:sldId id="356" r:id="rId27"/>
    <p:sldId id="313" r:id="rId28"/>
    <p:sldId id="365" r:id="rId29"/>
    <p:sldId id="367" r:id="rId30"/>
    <p:sldId id="286" r:id="rId31"/>
    <p:sldId id="312" r:id="rId32"/>
    <p:sldId id="257" r:id="rId33"/>
    <p:sldId id="276" r:id="rId34"/>
    <p:sldId id="275" r:id="rId35"/>
    <p:sldId id="345" r:id="rId36"/>
    <p:sldId id="346" r:id="rId37"/>
    <p:sldId id="372" r:id="rId38"/>
    <p:sldId id="373" r:id="rId39"/>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966" y="90"/>
      </p:cViewPr>
      <p:guideLst>
        <p:guide orient="horz" pos="2160"/>
        <p:guide pos="2880"/>
      </p:guideLst>
    </p:cSldViewPr>
  </p:slideViewPr>
  <p:notesTextViewPr>
    <p:cViewPr>
      <p:scale>
        <a:sx n="1" d="1"/>
        <a:sy n="1" d="1"/>
      </p:scale>
      <p:origin x="0" y="0"/>
    </p:cViewPr>
  </p:notesTextViewPr>
  <p:sorterViewPr>
    <p:cViewPr>
      <p:scale>
        <a:sx n="100" d="100"/>
        <a:sy n="100" d="100"/>
      </p:scale>
      <p:origin x="0" y="-141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5ABB3-1CE4-4088-A7C5-E9BDE696A07A}" type="datetimeFigureOut">
              <a:rPr lang="en-US" smtClean="0"/>
              <a:t>2/9/2017</a:t>
            </a:fld>
            <a:endParaRPr lang="en-US"/>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D9526B-F7A4-4A67-988F-D4F9BF268621}" type="slidenum">
              <a:rPr lang="en-US" smtClean="0"/>
              <a:t>‹#›</a:t>
            </a:fld>
            <a:endParaRPr lang="en-US"/>
          </a:p>
        </p:txBody>
      </p:sp>
    </p:spTree>
    <p:extLst>
      <p:ext uri="{BB962C8B-B14F-4D97-AF65-F5344CB8AC3E}">
        <p14:creationId xmlns:p14="http://schemas.microsoft.com/office/powerpoint/2010/main" val="28217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143000" y="1122363"/>
            <a:ext cx="6858000" cy="2387600"/>
          </a:xfrm>
        </p:spPr>
        <p:txBody>
          <a:bodyPr anchor="b"/>
          <a:lstStyle>
            <a:lvl1pPr algn="ctr">
              <a:defRPr sz="6000"/>
            </a:lvl1pPr>
          </a:lstStyle>
          <a:p>
            <a:r>
              <a:rPr lang="lt-LT" smtClean="0"/>
              <a:t>Spustelėję redag. ruoš. pavad. stilių</a:t>
            </a:r>
            <a:endParaRPr lang="lt-LT"/>
          </a:p>
        </p:txBody>
      </p:sp>
      <p:sp>
        <p:nvSpPr>
          <p:cNvPr id="3" name="Antrinis pavadinima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97A67913-F25F-4203-968B-A96BD3A25059}" type="datetimeFigureOut">
              <a:rPr lang="lt-LT" smtClean="0"/>
              <a:t>2017.02.09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F232847-AB3C-422D-ADBF-8D88B0BF5AD2}" type="slidenum">
              <a:rPr lang="lt-LT" smtClean="0"/>
              <a:t>‹#›</a:t>
            </a:fld>
            <a:endParaRPr lang="lt-LT"/>
          </a:p>
        </p:txBody>
      </p:sp>
    </p:spTree>
    <p:extLst>
      <p:ext uri="{BB962C8B-B14F-4D97-AF65-F5344CB8AC3E}">
        <p14:creationId xmlns:p14="http://schemas.microsoft.com/office/powerpoint/2010/main" val="56550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97A67913-F25F-4203-968B-A96BD3A25059}" type="datetimeFigureOut">
              <a:rPr lang="lt-LT" smtClean="0"/>
              <a:t>2017.02.09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F232847-AB3C-422D-ADBF-8D88B0BF5AD2}" type="slidenum">
              <a:rPr lang="lt-LT" smtClean="0"/>
              <a:t>‹#›</a:t>
            </a:fld>
            <a:endParaRPr lang="lt-LT"/>
          </a:p>
        </p:txBody>
      </p:sp>
    </p:spTree>
    <p:extLst>
      <p:ext uri="{BB962C8B-B14F-4D97-AF65-F5344CB8AC3E}">
        <p14:creationId xmlns:p14="http://schemas.microsoft.com/office/powerpoint/2010/main" val="172219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543675" y="365125"/>
            <a:ext cx="1971675" cy="5811838"/>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628650" y="365125"/>
            <a:ext cx="5800725" cy="5811838"/>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97A67913-F25F-4203-968B-A96BD3A25059}" type="datetimeFigureOut">
              <a:rPr lang="lt-LT" smtClean="0"/>
              <a:t>2017.02.09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F232847-AB3C-422D-ADBF-8D88B0BF5AD2}" type="slidenum">
              <a:rPr lang="lt-LT" smtClean="0"/>
              <a:t>‹#›</a:t>
            </a:fld>
            <a:endParaRPr lang="lt-LT"/>
          </a:p>
        </p:txBody>
      </p:sp>
    </p:spTree>
    <p:extLst>
      <p:ext uri="{BB962C8B-B14F-4D97-AF65-F5344CB8AC3E}">
        <p14:creationId xmlns:p14="http://schemas.microsoft.com/office/powerpoint/2010/main" val="723848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47CDBB-0700-4D11-9113-C4BB70EC6EBA}" type="datetimeFigureOut">
              <a:rPr lang="en-US" smtClean="0">
                <a:solidFill>
                  <a:prstClr val="black">
                    <a:tint val="75000"/>
                  </a:prstClr>
                </a:solidFill>
              </a:rPr>
              <a:pPr/>
              <a:t>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98FD92-71CD-4B88-AB2D-8981EF11D4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338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47CDBB-0700-4D11-9113-C4BB70EC6EBA}" type="datetimeFigureOut">
              <a:rPr lang="en-US" smtClean="0">
                <a:solidFill>
                  <a:prstClr val="black">
                    <a:tint val="75000"/>
                  </a:prstClr>
                </a:solidFill>
              </a:rPr>
              <a:pPr/>
              <a:t>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98FD92-71CD-4B88-AB2D-8981EF11D4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08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47CDBB-0700-4D11-9113-C4BB70EC6EBA}" type="datetimeFigureOut">
              <a:rPr lang="en-US" smtClean="0">
                <a:solidFill>
                  <a:prstClr val="black">
                    <a:tint val="75000"/>
                  </a:prstClr>
                </a:solidFill>
              </a:rPr>
              <a:pPr/>
              <a:t>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98FD92-71CD-4B88-AB2D-8981EF11D4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956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47CDBB-0700-4D11-9113-C4BB70EC6EBA}" type="datetimeFigureOut">
              <a:rPr lang="en-US" smtClean="0">
                <a:solidFill>
                  <a:prstClr val="black">
                    <a:tint val="75000"/>
                  </a:prstClr>
                </a:solidFill>
              </a:rPr>
              <a:pPr/>
              <a:t>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98FD92-71CD-4B88-AB2D-8981EF11D4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670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47CDBB-0700-4D11-9113-C4BB70EC6EBA}" type="datetimeFigureOut">
              <a:rPr lang="en-US" smtClean="0">
                <a:solidFill>
                  <a:prstClr val="black">
                    <a:tint val="75000"/>
                  </a:prstClr>
                </a:solidFill>
              </a:rPr>
              <a:pPr/>
              <a:t>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98FD92-71CD-4B88-AB2D-8981EF11D4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421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47CDBB-0700-4D11-9113-C4BB70EC6EBA}" type="datetimeFigureOut">
              <a:rPr lang="en-US" smtClean="0">
                <a:solidFill>
                  <a:prstClr val="black">
                    <a:tint val="75000"/>
                  </a:prstClr>
                </a:solidFill>
              </a:rPr>
              <a:pPr/>
              <a:t>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98FD92-71CD-4B88-AB2D-8981EF11D4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500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7CDBB-0700-4D11-9113-C4BB70EC6EBA}" type="datetimeFigureOut">
              <a:rPr lang="en-US" smtClean="0">
                <a:solidFill>
                  <a:prstClr val="black">
                    <a:tint val="75000"/>
                  </a:prstClr>
                </a:solidFill>
              </a:rPr>
              <a:pPr/>
              <a:t>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98FD92-71CD-4B88-AB2D-8981EF11D4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674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47CDBB-0700-4D11-9113-C4BB70EC6EBA}" type="datetimeFigureOut">
              <a:rPr lang="en-US" smtClean="0">
                <a:solidFill>
                  <a:prstClr val="black">
                    <a:tint val="75000"/>
                  </a:prstClr>
                </a:solidFill>
              </a:rPr>
              <a:pPr/>
              <a:t>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98FD92-71CD-4B88-AB2D-8981EF11D4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69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97A67913-F25F-4203-968B-A96BD3A25059}" type="datetimeFigureOut">
              <a:rPr lang="lt-LT" smtClean="0"/>
              <a:t>2017.02.09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F232847-AB3C-422D-ADBF-8D88B0BF5AD2}" type="slidenum">
              <a:rPr lang="lt-LT" smtClean="0"/>
              <a:t>‹#›</a:t>
            </a:fld>
            <a:endParaRPr lang="lt-LT"/>
          </a:p>
        </p:txBody>
      </p:sp>
    </p:spTree>
    <p:extLst>
      <p:ext uri="{BB962C8B-B14F-4D97-AF65-F5344CB8AC3E}">
        <p14:creationId xmlns:p14="http://schemas.microsoft.com/office/powerpoint/2010/main" val="3324084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47CDBB-0700-4D11-9113-C4BB70EC6EBA}" type="datetimeFigureOut">
              <a:rPr lang="en-US" smtClean="0">
                <a:solidFill>
                  <a:prstClr val="black">
                    <a:tint val="75000"/>
                  </a:prstClr>
                </a:solidFill>
              </a:rPr>
              <a:pPr/>
              <a:t>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98FD92-71CD-4B88-AB2D-8981EF11D4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064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47CDBB-0700-4D11-9113-C4BB70EC6EBA}" type="datetimeFigureOut">
              <a:rPr lang="en-US" smtClean="0">
                <a:solidFill>
                  <a:prstClr val="black">
                    <a:tint val="75000"/>
                  </a:prstClr>
                </a:solidFill>
              </a:rPr>
              <a:pPr/>
              <a:t>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98FD92-71CD-4B88-AB2D-8981EF11D4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2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47CDBB-0700-4D11-9113-C4BB70EC6EBA}" type="datetimeFigureOut">
              <a:rPr lang="en-US" smtClean="0">
                <a:solidFill>
                  <a:prstClr val="black">
                    <a:tint val="75000"/>
                  </a:prstClr>
                </a:solidFill>
              </a:rPr>
              <a:pPr/>
              <a:t>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98FD92-71CD-4B88-AB2D-8981EF11D4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68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623888" y="1709739"/>
            <a:ext cx="78867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97A67913-F25F-4203-968B-A96BD3A25059}" type="datetimeFigureOut">
              <a:rPr lang="lt-LT" smtClean="0"/>
              <a:t>2017.02.09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F232847-AB3C-422D-ADBF-8D88B0BF5AD2}" type="slidenum">
              <a:rPr lang="lt-LT" smtClean="0"/>
              <a:t>‹#›</a:t>
            </a:fld>
            <a:endParaRPr lang="lt-LT"/>
          </a:p>
        </p:txBody>
      </p:sp>
    </p:spTree>
    <p:extLst>
      <p:ext uri="{BB962C8B-B14F-4D97-AF65-F5344CB8AC3E}">
        <p14:creationId xmlns:p14="http://schemas.microsoft.com/office/powerpoint/2010/main" val="347308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628650" y="1825625"/>
            <a:ext cx="38862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29150" y="1825625"/>
            <a:ext cx="38862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97A67913-F25F-4203-968B-A96BD3A25059}" type="datetimeFigureOut">
              <a:rPr lang="lt-LT" smtClean="0"/>
              <a:t>2017.02.09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F232847-AB3C-422D-ADBF-8D88B0BF5AD2}" type="slidenum">
              <a:rPr lang="lt-LT" smtClean="0"/>
              <a:t>‹#›</a:t>
            </a:fld>
            <a:endParaRPr lang="lt-LT"/>
          </a:p>
        </p:txBody>
      </p:sp>
    </p:spTree>
    <p:extLst>
      <p:ext uri="{BB962C8B-B14F-4D97-AF65-F5344CB8AC3E}">
        <p14:creationId xmlns:p14="http://schemas.microsoft.com/office/powerpoint/2010/main" val="2979248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629841" y="365126"/>
            <a:ext cx="78867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629842" y="2505075"/>
            <a:ext cx="3868340"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29150" y="2505075"/>
            <a:ext cx="3887391"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97A67913-F25F-4203-968B-A96BD3A25059}" type="datetimeFigureOut">
              <a:rPr lang="lt-LT" smtClean="0"/>
              <a:t>2017.02.09</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6F232847-AB3C-422D-ADBF-8D88B0BF5AD2}" type="slidenum">
              <a:rPr lang="lt-LT" smtClean="0"/>
              <a:t>‹#›</a:t>
            </a:fld>
            <a:endParaRPr lang="lt-LT"/>
          </a:p>
        </p:txBody>
      </p:sp>
    </p:spTree>
    <p:extLst>
      <p:ext uri="{BB962C8B-B14F-4D97-AF65-F5344CB8AC3E}">
        <p14:creationId xmlns:p14="http://schemas.microsoft.com/office/powerpoint/2010/main" val="335118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97A67913-F25F-4203-968B-A96BD3A25059}" type="datetimeFigureOut">
              <a:rPr lang="lt-LT" smtClean="0"/>
              <a:t>2017.02.09</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6F232847-AB3C-422D-ADBF-8D88B0BF5AD2}" type="slidenum">
              <a:rPr lang="lt-LT" smtClean="0"/>
              <a:t>‹#›</a:t>
            </a:fld>
            <a:endParaRPr lang="lt-LT"/>
          </a:p>
        </p:txBody>
      </p:sp>
    </p:spTree>
    <p:extLst>
      <p:ext uri="{BB962C8B-B14F-4D97-AF65-F5344CB8AC3E}">
        <p14:creationId xmlns:p14="http://schemas.microsoft.com/office/powerpoint/2010/main" val="99684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97A67913-F25F-4203-968B-A96BD3A25059}" type="datetimeFigureOut">
              <a:rPr lang="lt-LT" smtClean="0"/>
              <a:t>2017.02.09</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6F232847-AB3C-422D-ADBF-8D88B0BF5AD2}" type="slidenum">
              <a:rPr lang="lt-LT" smtClean="0"/>
              <a:t>‹#›</a:t>
            </a:fld>
            <a:endParaRPr lang="lt-LT"/>
          </a:p>
        </p:txBody>
      </p:sp>
    </p:spTree>
    <p:extLst>
      <p:ext uri="{BB962C8B-B14F-4D97-AF65-F5344CB8AC3E}">
        <p14:creationId xmlns:p14="http://schemas.microsoft.com/office/powerpoint/2010/main" val="1741100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629841" y="457200"/>
            <a:ext cx="2949178"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97A67913-F25F-4203-968B-A96BD3A25059}" type="datetimeFigureOut">
              <a:rPr lang="lt-LT" smtClean="0"/>
              <a:t>2017.02.09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F232847-AB3C-422D-ADBF-8D88B0BF5AD2}" type="slidenum">
              <a:rPr lang="lt-LT" smtClean="0"/>
              <a:t>‹#›</a:t>
            </a:fld>
            <a:endParaRPr lang="lt-LT"/>
          </a:p>
        </p:txBody>
      </p:sp>
    </p:spTree>
    <p:extLst>
      <p:ext uri="{BB962C8B-B14F-4D97-AF65-F5344CB8AC3E}">
        <p14:creationId xmlns:p14="http://schemas.microsoft.com/office/powerpoint/2010/main" val="4193119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629841" y="457200"/>
            <a:ext cx="2949178"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97A67913-F25F-4203-968B-A96BD3A25059}" type="datetimeFigureOut">
              <a:rPr lang="lt-LT" smtClean="0"/>
              <a:t>2017.02.09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F232847-AB3C-422D-ADBF-8D88B0BF5AD2}" type="slidenum">
              <a:rPr lang="lt-LT" smtClean="0"/>
              <a:t>‹#›</a:t>
            </a:fld>
            <a:endParaRPr lang="lt-LT"/>
          </a:p>
        </p:txBody>
      </p:sp>
    </p:spTree>
    <p:extLst>
      <p:ext uri="{BB962C8B-B14F-4D97-AF65-F5344CB8AC3E}">
        <p14:creationId xmlns:p14="http://schemas.microsoft.com/office/powerpoint/2010/main" val="412287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67913-F25F-4203-968B-A96BD3A25059}" type="datetimeFigureOut">
              <a:rPr lang="lt-LT" smtClean="0"/>
              <a:t>2017.02.09</a:t>
            </a:fld>
            <a:endParaRPr lang="lt-LT"/>
          </a:p>
        </p:txBody>
      </p:sp>
      <p:sp>
        <p:nvSpPr>
          <p:cNvPr id="5" name="Poraštės vietos rezervavimo ženklas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32847-AB3C-422D-ADBF-8D88B0BF5AD2}" type="slidenum">
              <a:rPr lang="lt-LT" smtClean="0"/>
              <a:t>‹#›</a:t>
            </a:fld>
            <a:endParaRPr lang="lt-LT"/>
          </a:p>
        </p:txBody>
      </p:sp>
    </p:spTree>
    <p:extLst>
      <p:ext uri="{BB962C8B-B14F-4D97-AF65-F5344CB8AC3E}">
        <p14:creationId xmlns:p14="http://schemas.microsoft.com/office/powerpoint/2010/main" val="390297470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7CDBB-0700-4D11-9113-C4BB70EC6EBA}" type="datetimeFigureOut">
              <a:rPr lang="en-US" smtClean="0">
                <a:solidFill>
                  <a:prstClr val="black">
                    <a:tint val="75000"/>
                  </a:prstClr>
                </a:solidFill>
              </a:rPr>
              <a:pPr/>
              <a:t>2/9/2017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8FD92-71CD-4B88-AB2D-8981EF11D4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4600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611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err="1" smtClean="0"/>
              <a:t>Performance</a:t>
            </a:r>
            <a:r>
              <a:rPr lang="lt-LT" dirty="0" smtClean="0"/>
              <a:t> </a:t>
            </a:r>
            <a:r>
              <a:rPr lang="lt-LT" dirty="0" err="1" smtClean="0"/>
              <a:t>of</a:t>
            </a:r>
            <a:r>
              <a:rPr lang="lt-LT" dirty="0" smtClean="0"/>
              <a:t> </a:t>
            </a:r>
            <a:r>
              <a:rPr lang="lt-LT" dirty="0" err="1" smtClean="0"/>
              <a:t>endoscopists</a:t>
            </a:r>
            <a:r>
              <a:rPr lang="lt-LT" dirty="0" smtClean="0"/>
              <a:t> </a:t>
            </a:r>
            <a:endParaRPr lang="lt-LT" dirty="0"/>
          </a:p>
        </p:txBody>
      </p:sp>
      <p:sp>
        <p:nvSpPr>
          <p:cNvPr id="3" name="Turinio vietos rezervavimo ženklas 2"/>
          <p:cNvSpPr>
            <a:spLocks noGrp="1"/>
          </p:cNvSpPr>
          <p:nvPr>
            <p:ph idx="1"/>
          </p:nvPr>
        </p:nvSpPr>
        <p:spPr/>
        <p:txBody>
          <a:bodyPr>
            <a:normAutofit fontScale="92500" lnSpcReduction="10000"/>
          </a:bodyPr>
          <a:lstStyle/>
          <a:p>
            <a:r>
              <a:rPr lang="en-US" dirty="0" smtClean="0"/>
              <a:t>It is recommended that the annual number of procedures performed by an </a:t>
            </a:r>
            <a:r>
              <a:rPr lang="en-US" dirty="0" err="1" smtClean="0"/>
              <a:t>endoscopist</a:t>
            </a:r>
            <a:r>
              <a:rPr lang="en-US" dirty="0" smtClean="0"/>
              <a:t> is recorded to ensure that the sample size for key performance indicators is sufficient  </a:t>
            </a:r>
          </a:p>
          <a:p>
            <a:r>
              <a:rPr lang="en-US" dirty="0" smtClean="0"/>
              <a:t>Each </a:t>
            </a:r>
            <a:r>
              <a:rPr lang="en-US" dirty="0" err="1" smtClean="0"/>
              <a:t>endoscopist</a:t>
            </a:r>
            <a:r>
              <a:rPr lang="en-US" dirty="0" smtClean="0"/>
              <a:t> participating in a colorectal cancer screening </a:t>
            </a:r>
            <a:r>
              <a:rPr lang="en-US" dirty="0" err="1" smtClean="0"/>
              <a:t>programme</a:t>
            </a:r>
            <a:r>
              <a:rPr lang="en-US" dirty="0" smtClean="0"/>
              <a:t> should undertake to perform at least 300 procedures per year to ensure there is a sufficient sample size to assess competence. A higher volume of procedures is desirable</a:t>
            </a:r>
          </a:p>
          <a:p>
            <a:r>
              <a:rPr lang="en-US" dirty="0" smtClean="0"/>
              <a:t> Services should be planned such that individual </a:t>
            </a:r>
            <a:r>
              <a:rPr lang="en-US" dirty="0" err="1" smtClean="0"/>
              <a:t>endoscopists</a:t>
            </a:r>
            <a:r>
              <a:rPr lang="en-US" dirty="0" smtClean="0"/>
              <a:t> achieve a desirable volume of procedures (&gt;300/ year) </a:t>
            </a:r>
            <a:endParaRPr lang="lt-LT" dirty="0"/>
          </a:p>
        </p:txBody>
      </p:sp>
    </p:spTree>
    <p:extLst>
      <p:ext uri="{BB962C8B-B14F-4D97-AF65-F5344CB8AC3E}">
        <p14:creationId xmlns:p14="http://schemas.microsoft.com/office/powerpoint/2010/main" val="919429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err="1" smtClean="0"/>
              <a:t>Bowel</a:t>
            </a:r>
            <a:r>
              <a:rPr lang="lt-LT" dirty="0" smtClean="0"/>
              <a:t> </a:t>
            </a:r>
            <a:r>
              <a:rPr lang="lt-LT" dirty="0" err="1" smtClean="0"/>
              <a:t>preparation</a:t>
            </a:r>
            <a:r>
              <a:rPr lang="lt-LT" dirty="0" smtClean="0"/>
              <a:t> </a:t>
            </a:r>
            <a:r>
              <a:rPr lang="lt-LT" dirty="0" err="1" smtClean="0"/>
              <a:t>quality</a:t>
            </a:r>
            <a:endParaRPr lang="lt-LT" dirty="0"/>
          </a:p>
        </p:txBody>
      </p:sp>
      <p:sp>
        <p:nvSpPr>
          <p:cNvPr id="3" name="Turinio vietos rezervavimo ženklas 2"/>
          <p:cNvSpPr>
            <a:spLocks noGrp="1"/>
          </p:cNvSpPr>
          <p:nvPr>
            <p:ph idx="1"/>
          </p:nvPr>
        </p:nvSpPr>
        <p:spPr/>
        <p:txBody>
          <a:bodyPr>
            <a:normAutofit/>
          </a:bodyPr>
          <a:lstStyle/>
          <a:p>
            <a:r>
              <a:rPr lang="en-US" dirty="0"/>
              <a:t>Another quality measure that affects adenoma detection is </a:t>
            </a:r>
            <a:r>
              <a:rPr lang="en-US" dirty="0" smtClean="0"/>
              <a:t>the</a:t>
            </a:r>
            <a:r>
              <a:rPr lang="lt-LT" dirty="0" smtClean="0"/>
              <a:t> </a:t>
            </a:r>
            <a:r>
              <a:rPr lang="en-US" dirty="0" smtClean="0"/>
              <a:t>quality </a:t>
            </a:r>
            <a:r>
              <a:rPr lang="en-US" dirty="0"/>
              <a:t>of the bowel preparation. </a:t>
            </a:r>
            <a:endParaRPr lang="lt-LT" dirty="0" smtClean="0"/>
          </a:p>
          <a:p>
            <a:r>
              <a:rPr lang="en-US" dirty="0" smtClean="0"/>
              <a:t>An </a:t>
            </a:r>
            <a:r>
              <a:rPr lang="en-US" dirty="0"/>
              <a:t>adequate colon </a:t>
            </a:r>
            <a:r>
              <a:rPr lang="en-US" dirty="0" smtClean="0"/>
              <a:t>preparation </a:t>
            </a:r>
            <a:r>
              <a:rPr lang="en-US" dirty="0"/>
              <a:t>is vital to ensure complete mucosal inspection. It has </a:t>
            </a:r>
            <a:r>
              <a:rPr lang="en-US" dirty="0" smtClean="0"/>
              <a:t>been</a:t>
            </a:r>
            <a:r>
              <a:rPr lang="lt-LT" dirty="0" smtClean="0"/>
              <a:t> </a:t>
            </a:r>
            <a:r>
              <a:rPr lang="en-US" dirty="0" smtClean="0"/>
              <a:t>reported </a:t>
            </a:r>
            <a:r>
              <a:rPr lang="en-US" dirty="0"/>
              <a:t>that only three quarter of colonoscopies have </a:t>
            </a:r>
            <a:r>
              <a:rPr lang="en-US" dirty="0" smtClean="0"/>
              <a:t>an</a:t>
            </a:r>
            <a:r>
              <a:rPr lang="lt-LT" dirty="0" smtClean="0"/>
              <a:t> </a:t>
            </a:r>
            <a:r>
              <a:rPr lang="en-US" dirty="0" smtClean="0"/>
              <a:t>adequate </a:t>
            </a:r>
            <a:r>
              <a:rPr lang="en-US" dirty="0"/>
              <a:t>colon preparation.</a:t>
            </a:r>
          </a:p>
          <a:p>
            <a:r>
              <a:rPr lang="en-US" dirty="0" smtClean="0"/>
              <a:t>High </a:t>
            </a:r>
            <a:r>
              <a:rPr lang="en-US" dirty="0"/>
              <a:t>rates of missed </a:t>
            </a:r>
            <a:r>
              <a:rPr lang="en-US" dirty="0" smtClean="0"/>
              <a:t>adenomas </a:t>
            </a:r>
            <a:r>
              <a:rPr lang="en-US" dirty="0"/>
              <a:t>and advanced neoplasia have been observed in </a:t>
            </a:r>
            <a:r>
              <a:rPr lang="en-US" dirty="0" smtClean="0"/>
              <a:t>patients</a:t>
            </a:r>
            <a:r>
              <a:rPr lang="lt-LT" dirty="0" smtClean="0"/>
              <a:t> </a:t>
            </a:r>
            <a:r>
              <a:rPr lang="en-US" dirty="0" smtClean="0"/>
              <a:t>with </a:t>
            </a:r>
            <a:r>
              <a:rPr lang="en-US" dirty="0"/>
              <a:t>suboptimal colon preparations</a:t>
            </a:r>
            <a:r>
              <a:rPr lang="en-US" dirty="0" smtClean="0"/>
              <a:t>.</a:t>
            </a:r>
          </a:p>
        </p:txBody>
      </p:sp>
    </p:spTree>
    <p:extLst>
      <p:ext uri="{BB962C8B-B14F-4D97-AF65-F5344CB8AC3E}">
        <p14:creationId xmlns:p14="http://schemas.microsoft.com/office/powerpoint/2010/main" val="2686829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Sli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488" y="1548927"/>
            <a:ext cx="6631002" cy="4973251"/>
          </a:xfrm>
          <a:prstGeom prst="rect">
            <a:avLst/>
          </a:prstGeom>
          <a:noFill/>
          <a:extLst>
            <a:ext uri="{909E8E84-426E-40DD-AFC4-6F175D3DCCD1}">
              <a14:hiddenFill xmlns:a14="http://schemas.microsoft.com/office/drawing/2010/main">
                <a:solidFill>
                  <a:srgbClr val="FFFFFF"/>
                </a:solidFill>
              </a14:hiddenFill>
            </a:ext>
          </a:extLst>
        </p:spPr>
      </p:pic>
      <p:sp>
        <p:nvSpPr>
          <p:cNvPr id="2" name="Antraštė 1"/>
          <p:cNvSpPr>
            <a:spLocks noGrp="1"/>
          </p:cNvSpPr>
          <p:nvPr>
            <p:ph type="title"/>
          </p:nvPr>
        </p:nvSpPr>
        <p:spPr/>
        <p:txBody>
          <a:bodyPr>
            <a:normAutofit fontScale="90000"/>
          </a:bodyPr>
          <a:lstStyle/>
          <a:p>
            <a:r>
              <a:rPr lang="en-GB" dirty="0"/>
              <a:t>Boston bowel preparation score is the most popular validated </a:t>
            </a:r>
            <a:r>
              <a:rPr lang="en-GB" dirty="0" smtClean="0"/>
              <a:t>score</a:t>
            </a:r>
            <a:r>
              <a:rPr lang="en-US" dirty="0"/>
              <a:t/>
            </a:r>
            <a:br>
              <a:rPr lang="en-US" dirty="0"/>
            </a:br>
            <a:endParaRPr lang="en-US" dirty="0"/>
          </a:p>
        </p:txBody>
      </p:sp>
    </p:spTree>
    <p:extLst>
      <p:ext uri="{BB962C8B-B14F-4D97-AF65-F5344CB8AC3E}">
        <p14:creationId xmlns:p14="http://schemas.microsoft.com/office/powerpoint/2010/main" val="267804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Autofit/>
          </a:bodyPr>
          <a:lstStyle/>
          <a:p>
            <a:r>
              <a:rPr lang="lt-LT" altLang="en-US" sz="3200" dirty="0" err="1">
                <a:latin typeface="+mn-lt"/>
                <a:cs typeface="Times New Roman" pitchFamily="18" charset="0"/>
              </a:rPr>
              <a:t>Representative</a:t>
            </a:r>
            <a:r>
              <a:rPr lang="lt-LT" altLang="en-US" sz="3200" dirty="0">
                <a:latin typeface="+mn-lt"/>
                <a:cs typeface="Times New Roman" pitchFamily="18" charset="0"/>
              </a:rPr>
              <a:t> </a:t>
            </a:r>
            <a:r>
              <a:rPr lang="lt-LT" altLang="en-US" sz="3200" dirty="0" err="1">
                <a:latin typeface="+mn-lt"/>
                <a:cs typeface="Times New Roman" pitchFamily="18" charset="0"/>
              </a:rPr>
              <a:t>photos</a:t>
            </a:r>
            <a:r>
              <a:rPr lang="lt-LT" altLang="en-US" sz="3200" dirty="0">
                <a:latin typeface="+mn-lt"/>
                <a:cs typeface="Times New Roman" pitchFamily="18" charset="0"/>
              </a:rPr>
              <a:t> </a:t>
            </a:r>
            <a:r>
              <a:rPr lang="lt-LT" altLang="en-US" sz="3200" dirty="0" err="1">
                <a:latin typeface="+mn-lt"/>
                <a:cs typeface="Times New Roman" pitchFamily="18" charset="0"/>
              </a:rPr>
              <a:t>of</a:t>
            </a:r>
            <a:r>
              <a:rPr lang="lt-LT" altLang="en-US" sz="3200" dirty="0">
                <a:latin typeface="+mn-lt"/>
                <a:cs typeface="Times New Roman" pitchFamily="18" charset="0"/>
              </a:rPr>
              <a:t> </a:t>
            </a:r>
            <a:r>
              <a:rPr lang="lt-LT" altLang="en-US" sz="3200" dirty="0" err="1">
                <a:latin typeface="+mn-lt"/>
                <a:cs typeface="Times New Roman" pitchFamily="18" charset="0"/>
              </a:rPr>
              <a:t>bowel</a:t>
            </a:r>
            <a:r>
              <a:rPr lang="lt-LT" altLang="en-US" sz="3200" dirty="0">
                <a:latin typeface="+mn-lt"/>
                <a:cs typeface="Times New Roman" pitchFamily="18" charset="0"/>
              </a:rPr>
              <a:t> </a:t>
            </a:r>
            <a:r>
              <a:rPr lang="lt-LT" altLang="en-US" sz="3200" dirty="0" err="1">
                <a:latin typeface="+mn-lt"/>
                <a:cs typeface="Times New Roman" pitchFamily="18" charset="0"/>
              </a:rPr>
              <a:t>segments</a:t>
            </a:r>
            <a:r>
              <a:rPr lang="lt-LT" altLang="en-US" sz="3200" dirty="0">
                <a:latin typeface="+mn-lt"/>
                <a:cs typeface="Times New Roman" pitchFamily="18" charset="0"/>
              </a:rPr>
              <a:t> </a:t>
            </a:r>
            <a:r>
              <a:rPr lang="lt-LT" altLang="en-US" sz="3200" dirty="0" err="1">
                <a:latin typeface="+mn-lt"/>
                <a:cs typeface="Times New Roman" pitchFamily="18" charset="0"/>
              </a:rPr>
              <a:t>scored</a:t>
            </a:r>
            <a:r>
              <a:rPr lang="lt-LT" altLang="en-US" sz="3200" dirty="0">
                <a:latin typeface="+mn-lt"/>
                <a:cs typeface="Times New Roman" pitchFamily="18" charset="0"/>
              </a:rPr>
              <a:t> </a:t>
            </a:r>
            <a:r>
              <a:rPr lang="lt-LT" altLang="en-US" sz="3200" dirty="0" err="1">
                <a:latin typeface="+mn-lt"/>
                <a:cs typeface="Times New Roman" pitchFamily="18" charset="0"/>
              </a:rPr>
              <a:t>using</a:t>
            </a:r>
            <a:r>
              <a:rPr lang="lt-LT" altLang="en-US" sz="3200" dirty="0">
                <a:latin typeface="+mn-lt"/>
                <a:cs typeface="Times New Roman" pitchFamily="18" charset="0"/>
              </a:rPr>
              <a:t> </a:t>
            </a:r>
            <a:r>
              <a:rPr lang="lt-LT" altLang="en-US" sz="3200" dirty="0" err="1">
                <a:latin typeface="+mn-lt"/>
                <a:cs typeface="Times New Roman" pitchFamily="18" charset="0"/>
              </a:rPr>
              <a:t>the</a:t>
            </a:r>
            <a:r>
              <a:rPr lang="lt-LT" altLang="en-US" sz="3200" dirty="0">
                <a:latin typeface="+mn-lt"/>
                <a:cs typeface="Times New Roman" pitchFamily="18" charset="0"/>
              </a:rPr>
              <a:t> Boston </a:t>
            </a:r>
            <a:r>
              <a:rPr lang="lt-LT" altLang="en-US" sz="3200" dirty="0" err="1">
                <a:latin typeface="+mn-lt"/>
                <a:cs typeface="Times New Roman" pitchFamily="18" charset="0"/>
              </a:rPr>
              <a:t>Bowel</a:t>
            </a:r>
            <a:r>
              <a:rPr lang="lt-LT" altLang="en-US" sz="3200" dirty="0">
                <a:latin typeface="+mn-lt"/>
                <a:cs typeface="Times New Roman" pitchFamily="18" charset="0"/>
              </a:rPr>
              <a:t> </a:t>
            </a:r>
            <a:r>
              <a:rPr lang="lt-LT" altLang="en-US" sz="3200" dirty="0" err="1">
                <a:latin typeface="+mn-lt"/>
                <a:cs typeface="Times New Roman" pitchFamily="18" charset="0"/>
              </a:rPr>
              <a:t>Preparation</a:t>
            </a:r>
            <a:r>
              <a:rPr lang="lt-LT" altLang="en-US" sz="3200" dirty="0">
                <a:latin typeface="+mn-lt"/>
                <a:cs typeface="Times New Roman" pitchFamily="18" charset="0"/>
              </a:rPr>
              <a:t> </a:t>
            </a:r>
            <a:r>
              <a:rPr lang="lt-LT" altLang="en-US" sz="3200" dirty="0" err="1">
                <a:latin typeface="+mn-lt"/>
                <a:cs typeface="Times New Roman" pitchFamily="18" charset="0"/>
              </a:rPr>
              <a:t>Scale</a:t>
            </a:r>
            <a:endParaRPr lang="lt-LT" altLang="en-US" sz="4000" dirty="0">
              <a:latin typeface="+mn-lt"/>
            </a:endParaRPr>
          </a:p>
        </p:txBody>
      </p:sp>
      <p:sp>
        <p:nvSpPr>
          <p:cNvPr id="4099" name="Rectangle 3"/>
          <p:cNvSpPr>
            <a:spLocks noGrp="1" noChangeArrowheads="1"/>
          </p:cNvSpPr>
          <p:nvPr>
            <p:ph type="body" idx="1"/>
          </p:nvPr>
        </p:nvSpPr>
        <p:spPr/>
        <p:txBody>
          <a:bodyPr>
            <a:normAutofit lnSpcReduction="10000"/>
          </a:bodyPr>
          <a:lstStyle/>
          <a:p>
            <a:pPr>
              <a:lnSpc>
                <a:spcPct val="80000"/>
              </a:lnSpc>
            </a:pPr>
            <a:r>
              <a:rPr lang="lt-LT" altLang="en-US" sz="2400" dirty="0">
                <a:cs typeface="Times New Roman" pitchFamily="18" charset="0"/>
              </a:rPr>
              <a:t>(a) </a:t>
            </a:r>
            <a:r>
              <a:rPr lang="lt-LT" altLang="en-US" sz="2400" dirty="0" err="1">
                <a:cs typeface="Times New Roman" pitchFamily="18" charset="0"/>
              </a:rPr>
              <a:t>Segment</a:t>
            </a:r>
            <a:r>
              <a:rPr lang="lt-LT" altLang="en-US" sz="2400" dirty="0">
                <a:cs typeface="Times New Roman" pitchFamily="18" charset="0"/>
              </a:rPr>
              <a:t> </a:t>
            </a:r>
            <a:r>
              <a:rPr lang="lt-LT" altLang="en-US" sz="2400" dirty="0" err="1">
                <a:cs typeface="Times New Roman" pitchFamily="18" charset="0"/>
              </a:rPr>
              <a:t>score</a:t>
            </a:r>
            <a:r>
              <a:rPr lang="lt-LT" altLang="en-US" sz="2400" dirty="0">
                <a:cs typeface="Times New Roman" pitchFamily="18" charset="0"/>
              </a:rPr>
              <a:t> 0: </a:t>
            </a:r>
            <a:r>
              <a:rPr lang="lt-LT" altLang="en-US" sz="2400" dirty="0" err="1">
                <a:cs typeface="Times New Roman" pitchFamily="18" charset="0"/>
              </a:rPr>
              <a:t>unprepared</a:t>
            </a:r>
            <a:r>
              <a:rPr lang="lt-LT" altLang="en-US" sz="2400" dirty="0">
                <a:cs typeface="Times New Roman" pitchFamily="18" charset="0"/>
              </a:rPr>
              <a:t> </a:t>
            </a:r>
            <a:r>
              <a:rPr lang="lt-LT" altLang="en-US" sz="2400" dirty="0" err="1">
                <a:cs typeface="Times New Roman" pitchFamily="18" charset="0"/>
              </a:rPr>
              <a:t>colon</a:t>
            </a:r>
            <a:r>
              <a:rPr lang="lt-LT" altLang="en-US" sz="2400" dirty="0">
                <a:cs typeface="Times New Roman" pitchFamily="18" charset="0"/>
              </a:rPr>
              <a:t> </a:t>
            </a:r>
            <a:r>
              <a:rPr lang="lt-LT" altLang="en-US" sz="2400" dirty="0" err="1">
                <a:cs typeface="Times New Roman" pitchFamily="18" charset="0"/>
              </a:rPr>
              <a:t>segment</a:t>
            </a:r>
            <a:r>
              <a:rPr lang="lt-LT" altLang="en-US" sz="2400" dirty="0">
                <a:cs typeface="Times New Roman" pitchFamily="18" charset="0"/>
              </a:rPr>
              <a:t> </a:t>
            </a:r>
            <a:r>
              <a:rPr lang="lt-LT" altLang="en-US" sz="2400" dirty="0" err="1">
                <a:cs typeface="Times New Roman" pitchFamily="18" charset="0"/>
              </a:rPr>
              <a:t>with</a:t>
            </a:r>
            <a:r>
              <a:rPr lang="lt-LT" altLang="en-US" sz="2400" dirty="0">
                <a:cs typeface="Times New Roman" pitchFamily="18" charset="0"/>
              </a:rPr>
              <a:t> </a:t>
            </a:r>
            <a:r>
              <a:rPr lang="lt-LT" altLang="en-US" sz="2400" dirty="0" err="1">
                <a:cs typeface="Times New Roman" pitchFamily="18" charset="0"/>
              </a:rPr>
              <a:t>the</a:t>
            </a:r>
            <a:r>
              <a:rPr lang="lt-LT" altLang="en-US" sz="2400" dirty="0">
                <a:cs typeface="Times New Roman" pitchFamily="18" charset="0"/>
              </a:rPr>
              <a:t> </a:t>
            </a:r>
            <a:r>
              <a:rPr lang="lt-LT" altLang="en-US" sz="2400" dirty="0" err="1">
                <a:cs typeface="Times New Roman" pitchFamily="18" charset="0"/>
              </a:rPr>
              <a:t>visibility</a:t>
            </a:r>
            <a:r>
              <a:rPr lang="lt-LT" altLang="en-US" sz="2400" dirty="0">
                <a:cs typeface="Times New Roman" pitchFamily="18" charset="0"/>
              </a:rPr>
              <a:t> </a:t>
            </a:r>
            <a:r>
              <a:rPr lang="lt-LT" altLang="en-US" sz="2400" dirty="0" err="1">
                <a:cs typeface="Times New Roman" pitchFamily="18" charset="0"/>
              </a:rPr>
              <a:t>of</a:t>
            </a:r>
            <a:r>
              <a:rPr lang="lt-LT" altLang="en-US" sz="2400" dirty="0">
                <a:cs typeface="Times New Roman" pitchFamily="18" charset="0"/>
              </a:rPr>
              <a:t> </a:t>
            </a:r>
            <a:r>
              <a:rPr lang="lt-LT" altLang="en-US" sz="2400" dirty="0" err="1">
                <a:cs typeface="Times New Roman" pitchFamily="18" charset="0"/>
              </a:rPr>
              <a:t>the</a:t>
            </a:r>
            <a:r>
              <a:rPr lang="lt-LT" altLang="en-US" sz="2400" dirty="0">
                <a:cs typeface="Times New Roman" pitchFamily="18" charset="0"/>
              </a:rPr>
              <a:t> </a:t>
            </a:r>
            <a:r>
              <a:rPr lang="lt-LT" altLang="en-US" sz="2400" dirty="0" err="1">
                <a:cs typeface="Times New Roman" pitchFamily="18" charset="0"/>
              </a:rPr>
              <a:t>mucosa</a:t>
            </a:r>
            <a:r>
              <a:rPr lang="lt-LT" altLang="en-US" sz="2400" dirty="0">
                <a:cs typeface="Times New Roman" pitchFamily="18" charset="0"/>
              </a:rPr>
              <a:t> </a:t>
            </a:r>
            <a:r>
              <a:rPr lang="lt-LT" altLang="en-US" sz="2400" dirty="0" err="1">
                <a:cs typeface="Times New Roman" pitchFamily="18" charset="0"/>
              </a:rPr>
              <a:t>obscured</a:t>
            </a:r>
            <a:r>
              <a:rPr lang="lt-LT" altLang="en-US" sz="2400" dirty="0">
                <a:cs typeface="Times New Roman" pitchFamily="18" charset="0"/>
              </a:rPr>
              <a:t> </a:t>
            </a:r>
            <a:r>
              <a:rPr lang="lt-LT" altLang="en-US" sz="2400" dirty="0" err="1">
                <a:cs typeface="Times New Roman" pitchFamily="18" charset="0"/>
              </a:rPr>
              <a:t>by</a:t>
            </a:r>
            <a:r>
              <a:rPr lang="lt-LT" altLang="en-US" sz="2400" dirty="0">
                <a:cs typeface="Times New Roman" pitchFamily="18" charset="0"/>
              </a:rPr>
              <a:t> </a:t>
            </a:r>
            <a:r>
              <a:rPr lang="lt-LT" altLang="en-US" sz="2400" dirty="0" err="1">
                <a:cs typeface="Times New Roman" pitchFamily="18" charset="0"/>
              </a:rPr>
              <a:t>solid</a:t>
            </a:r>
            <a:r>
              <a:rPr lang="lt-LT" altLang="en-US" sz="2400" dirty="0">
                <a:cs typeface="Times New Roman" pitchFamily="18" charset="0"/>
              </a:rPr>
              <a:t> </a:t>
            </a:r>
            <a:r>
              <a:rPr lang="lt-LT" altLang="en-US" sz="2400" dirty="0" err="1">
                <a:cs typeface="Times New Roman" pitchFamily="18" charset="0"/>
              </a:rPr>
              <a:t>stool</a:t>
            </a:r>
            <a:r>
              <a:rPr lang="lt-LT" altLang="en-US" sz="2400" dirty="0">
                <a:cs typeface="Times New Roman" pitchFamily="18" charset="0"/>
              </a:rPr>
              <a:t> </a:t>
            </a:r>
            <a:r>
              <a:rPr lang="lt-LT" altLang="en-US" sz="2400" dirty="0" err="1">
                <a:cs typeface="Times New Roman" pitchFamily="18" charset="0"/>
              </a:rPr>
              <a:t>material</a:t>
            </a:r>
            <a:r>
              <a:rPr lang="lt-LT" altLang="en-US" sz="2400" dirty="0">
                <a:cs typeface="Times New Roman" pitchFamily="18" charset="0"/>
              </a:rPr>
              <a:t> </a:t>
            </a:r>
            <a:r>
              <a:rPr lang="lt-LT" altLang="en-US" sz="2400" dirty="0" err="1">
                <a:cs typeface="Times New Roman" pitchFamily="18" charset="0"/>
              </a:rPr>
              <a:t>that</a:t>
            </a:r>
            <a:r>
              <a:rPr lang="lt-LT" altLang="en-US" sz="2400" dirty="0">
                <a:cs typeface="Times New Roman" pitchFamily="18" charset="0"/>
              </a:rPr>
              <a:t> </a:t>
            </a:r>
            <a:r>
              <a:rPr lang="lt-LT" altLang="en-US" sz="2400" dirty="0" err="1">
                <a:cs typeface="Times New Roman" pitchFamily="18" charset="0"/>
              </a:rPr>
              <a:t>cannot</a:t>
            </a:r>
            <a:r>
              <a:rPr lang="lt-LT" altLang="en-US" sz="2400" dirty="0">
                <a:cs typeface="Times New Roman" pitchFamily="18" charset="0"/>
              </a:rPr>
              <a:t> be </a:t>
            </a:r>
            <a:r>
              <a:rPr lang="lt-LT" altLang="en-US" sz="2400" dirty="0" err="1">
                <a:cs typeface="Times New Roman" pitchFamily="18" charset="0"/>
              </a:rPr>
              <a:t>cleared</a:t>
            </a:r>
            <a:r>
              <a:rPr lang="lt-LT" altLang="en-US" sz="2400" dirty="0">
                <a:cs typeface="Times New Roman" pitchFamily="18" charset="0"/>
              </a:rPr>
              <a:t>. </a:t>
            </a:r>
          </a:p>
          <a:p>
            <a:pPr>
              <a:lnSpc>
                <a:spcPct val="80000"/>
              </a:lnSpc>
            </a:pPr>
            <a:r>
              <a:rPr lang="lt-LT" altLang="en-US" sz="2400" dirty="0">
                <a:cs typeface="Times New Roman" pitchFamily="18" charset="0"/>
              </a:rPr>
              <a:t>(b) </a:t>
            </a:r>
            <a:r>
              <a:rPr lang="lt-LT" altLang="en-US" sz="2400" dirty="0" err="1">
                <a:cs typeface="Times New Roman" pitchFamily="18" charset="0"/>
              </a:rPr>
              <a:t>Segment</a:t>
            </a:r>
            <a:r>
              <a:rPr lang="lt-LT" altLang="en-US" sz="2400" dirty="0">
                <a:cs typeface="Times New Roman" pitchFamily="18" charset="0"/>
              </a:rPr>
              <a:t> </a:t>
            </a:r>
            <a:r>
              <a:rPr lang="lt-LT" altLang="en-US" sz="2400" dirty="0" err="1">
                <a:cs typeface="Times New Roman" pitchFamily="18" charset="0"/>
              </a:rPr>
              <a:t>score</a:t>
            </a:r>
            <a:r>
              <a:rPr lang="lt-LT" altLang="en-US" sz="2400" dirty="0">
                <a:cs typeface="Times New Roman" pitchFamily="18" charset="0"/>
              </a:rPr>
              <a:t> 1: </a:t>
            </a:r>
            <a:r>
              <a:rPr lang="lt-LT" altLang="en-US" sz="2400" dirty="0" err="1">
                <a:cs typeface="Times New Roman" pitchFamily="18" charset="0"/>
              </a:rPr>
              <a:t>poorly</a:t>
            </a:r>
            <a:r>
              <a:rPr lang="lt-LT" altLang="en-US" sz="2400" dirty="0">
                <a:cs typeface="Times New Roman" pitchFamily="18" charset="0"/>
              </a:rPr>
              <a:t> </a:t>
            </a:r>
            <a:r>
              <a:rPr lang="lt-LT" altLang="en-US" sz="2400" dirty="0" err="1">
                <a:cs typeface="Times New Roman" pitchFamily="18" charset="0"/>
              </a:rPr>
              <a:t>prepared</a:t>
            </a:r>
            <a:r>
              <a:rPr lang="lt-LT" altLang="en-US" sz="2400" dirty="0">
                <a:cs typeface="Times New Roman" pitchFamily="18" charset="0"/>
              </a:rPr>
              <a:t> </a:t>
            </a:r>
            <a:r>
              <a:rPr lang="lt-LT" altLang="en-US" sz="2400" dirty="0" err="1">
                <a:cs typeface="Times New Roman" pitchFamily="18" charset="0"/>
              </a:rPr>
              <a:t>colon</a:t>
            </a:r>
            <a:r>
              <a:rPr lang="lt-LT" altLang="en-US" sz="2400" dirty="0">
                <a:cs typeface="Times New Roman" pitchFamily="18" charset="0"/>
              </a:rPr>
              <a:t> </a:t>
            </a:r>
            <a:r>
              <a:rPr lang="lt-LT" altLang="en-US" sz="2400" dirty="0" err="1">
                <a:cs typeface="Times New Roman" pitchFamily="18" charset="0"/>
              </a:rPr>
              <a:t>segment</a:t>
            </a:r>
            <a:r>
              <a:rPr lang="lt-LT" altLang="en-US" sz="2400" dirty="0">
                <a:cs typeface="Times New Roman" pitchFamily="18" charset="0"/>
              </a:rPr>
              <a:t> </a:t>
            </a:r>
            <a:r>
              <a:rPr lang="lt-LT" altLang="en-US" sz="2400" dirty="0" err="1">
                <a:cs typeface="Times New Roman" pitchFamily="18" charset="0"/>
              </a:rPr>
              <a:t>in</a:t>
            </a:r>
            <a:r>
              <a:rPr lang="lt-LT" altLang="en-US" sz="2400" dirty="0">
                <a:cs typeface="Times New Roman" pitchFamily="18" charset="0"/>
              </a:rPr>
              <a:t> </a:t>
            </a:r>
            <a:r>
              <a:rPr lang="lt-LT" altLang="en-US" sz="2400" dirty="0" err="1">
                <a:cs typeface="Times New Roman" pitchFamily="18" charset="0"/>
              </a:rPr>
              <a:t>which</a:t>
            </a:r>
            <a:r>
              <a:rPr lang="lt-LT" altLang="en-US" sz="2400" dirty="0">
                <a:cs typeface="Times New Roman" pitchFamily="18" charset="0"/>
              </a:rPr>
              <a:t> </a:t>
            </a:r>
            <a:r>
              <a:rPr lang="lt-LT" altLang="en-US" sz="2400" dirty="0" err="1">
                <a:cs typeface="Times New Roman" pitchFamily="18" charset="0"/>
              </a:rPr>
              <a:t>only</a:t>
            </a:r>
            <a:r>
              <a:rPr lang="lt-LT" altLang="en-US" sz="2400" dirty="0">
                <a:cs typeface="Times New Roman" pitchFamily="18" charset="0"/>
              </a:rPr>
              <a:t> </a:t>
            </a:r>
            <a:r>
              <a:rPr lang="lt-LT" altLang="en-US" sz="2400" dirty="0" err="1">
                <a:cs typeface="Times New Roman" pitchFamily="18" charset="0"/>
              </a:rPr>
              <a:t>limited</a:t>
            </a:r>
            <a:r>
              <a:rPr lang="lt-LT" altLang="en-US" sz="2400" dirty="0">
                <a:cs typeface="Times New Roman" pitchFamily="18" charset="0"/>
              </a:rPr>
              <a:t> </a:t>
            </a:r>
            <a:r>
              <a:rPr lang="lt-LT" altLang="en-US" sz="2400" dirty="0" err="1">
                <a:cs typeface="Times New Roman" pitchFamily="18" charset="0"/>
              </a:rPr>
              <a:t>portions</a:t>
            </a:r>
            <a:r>
              <a:rPr lang="lt-LT" altLang="en-US" sz="2400" dirty="0">
                <a:cs typeface="Times New Roman" pitchFamily="18" charset="0"/>
              </a:rPr>
              <a:t> </a:t>
            </a:r>
            <a:r>
              <a:rPr lang="lt-LT" altLang="en-US" sz="2400" dirty="0" err="1">
                <a:cs typeface="Times New Roman" pitchFamily="18" charset="0"/>
              </a:rPr>
              <a:t>of</a:t>
            </a:r>
            <a:r>
              <a:rPr lang="lt-LT" altLang="en-US" sz="2400" dirty="0">
                <a:cs typeface="Times New Roman" pitchFamily="18" charset="0"/>
              </a:rPr>
              <a:t> </a:t>
            </a:r>
            <a:r>
              <a:rPr lang="lt-LT" altLang="en-US" sz="2400" dirty="0" err="1">
                <a:cs typeface="Times New Roman" pitchFamily="18" charset="0"/>
              </a:rPr>
              <a:t>mucosa</a:t>
            </a:r>
            <a:r>
              <a:rPr lang="lt-LT" altLang="en-US" sz="2400" dirty="0">
                <a:cs typeface="Times New Roman" pitchFamily="18" charset="0"/>
              </a:rPr>
              <a:t> </a:t>
            </a:r>
            <a:r>
              <a:rPr lang="lt-LT" altLang="en-US" sz="2400" dirty="0" err="1">
                <a:cs typeface="Times New Roman" pitchFamily="18" charset="0"/>
              </a:rPr>
              <a:t>can</a:t>
            </a:r>
            <a:r>
              <a:rPr lang="lt-LT" altLang="en-US" sz="2400" dirty="0">
                <a:cs typeface="Times New Roman" pitchFamily="18" charset="0"/>
              </a:rPr>
              <a:t> be </a:t>
            </a:r>
            <a:r>
              <a:rPr lang="lt-LT" altLang="en-US" sz="2400" dirty="0" err="1">
                <a:cs typeface="Times New Roman" pitchFamily="18" charset="0"/>
              </a:rPr>
              <a:t>seen</a:t>
            </a:r>
            <a:r>
              <a:rPr lang="lt-LT" altLang="en-US" sz="2400" dirty="0">
                <a:cs typeface="Times New Roman" pitchFamily="18" charset="0"/>
              </a:rPr>
              <a:t>, </a:t>
            </a:r>
            <a:r>
              <a:rPr lang="lt-LT" altLang="en-US" sz="2400" dirty="0" err="1">
                <a:cs typeface="Times New Roman" pitchFamily="18" charset="0"/>
              </a:rPr>
              <a:t>while</a:t>
            </a:r>
            <a:r>
              <a:rPr lang="lt-LT" altLang="en-US" sz="2400" dirty="0">
                <a:cs typeface="Times New Roman" pitchFamily="18" charset="0"/>
              </a:rPr>
              <a:t> </a:t>
            </a:r>
            <a:r>
              <a:rPr lang="lt-LT" altLang="en-US" sz="2400" dirty="0" err="1">
                <a:cs typeface="Times New Roman" pitchFamily="18" charset="0"/>
              </a:rPr>
              <a:t>other</a:t>
            </a:r>
            <a:r>
              <a:rPr lang="lt-LT" altLang="en-US" sz="2400" dirty="0">
                <a:cs typeface="Times New Roman" pitchFamily="18" charset="0"/>
              </a:rPr>
              <a:t> </a:t>
            </a:r>
            <a:r>
              <a:rPr lang="lt-LT" altLang="en-US" sz="2400" dirty="0" err="1">
                <a:cs typeface="Times New Roman" pitchFamily="18" charset="0"/>
              </a:rPr>
              <a:t>areas</a:t>
            </a:r>
            <a:r>
              <a:rPr lang="lt-LT" altLang="en-US" sz="2400" dirty="0">
                <a:cs typeface="Times New Roman" pitchFamily="18" charset="0"/>
              </a:rPr>
              <a:t> </a:t>
            </a:r>
            <a:r>
              <a:rPr lang="lt-LT" altLang="en-US" sz="2400" dirty="0" err="1">
                <a:cs typeface="Times New Roman" pitchFamily="18" charset="0"/>
              </a:rPr>
              <a:t>of</a:t>
            </a:r>
            <a:r>
              <a:rPr lang="lt-LT" altLang="en-US" sz="2400" dirty="0">
                <a:cs typeface="Times New Roman" pitchFamily="18" charset="0"/>
              </a:rPr>
              <a:t> </a:t>
            </a:r>
            <a:r>
              <a:rPr lang="lt-LT" altLang="en-US" sz="2400" dirty="0" err="1">
                <a:cs typeface="Times New Roman" pitchFamily="18" charset="0"/>
              </a:rPr>
              <a:t>the</a:t>
            </a:r>
            <a:r>
              <a:rPr lang="lt-LT" altLang="en-US" sz="2400" dirty="0">
                <a:cs typeface="Times New Roman" pitchFamily="18" charset="0"/>
              </a:rPr>
              <a:t> </a:t>
            </a:r>
            <a:r>
              <a:rPr lang="lt-LT" altLang="en-US" sz="2400" dirty="0" err="1">
                <a:cs typeface="Times New Roman" pitchFamily="18" charset="0"/>
              </a:rPr>
              <a:t>colon</a:t>
            </a:r>
            <a:r>
              <a:rPr lang="lt-LT" altLang="en-US" sz="2400" dirty="0">
                <a:cs typeface="Times New Roman" pitchFamily="18" charset="0"/>
              </a:rPr>
              <a:t> </a:t>
            </a:r>
            <a:r>
              <a:rPr lang="lt-LT" altLang="en-US" sz="2400" dirty="0" err="1">
                <a:cs typeface="Times New Roman" pitchFamily="18" charset="0"/>
              </a:rPr>
              <a:t>segment</a:t>
            </a:r>
            <a:r>
              <a:rPr lang="lt-LT" altLang="en-US" sz="2400" dirty="0">
                <a:cs typeface="Times New Roman" pitchFamily="18" charset="0"/>
              </a:rPr>
              <a:t> are </a:t>
            </a:r>
            <a:r>
              <a:rPr lang="lt-LT" altLang="en-US" sz="2400" dirty="0" err="1">
                <a:cs typeface="Times New Roman" pitchFamily="18" charset="0"/>
              </a:rPr>
              <a:t>obscured</a:t>
            </a:r>
            <a:r>
              <a:rPr lang="lt-LT" altLang="en-US" sz="2400" dirty="0">
                <a:cs typeface="Times New Roman" pitchFamily="18" charset="0"/>
              </a:rPr>
              <a:t> </a:t>
            </a:r>
            <a:r>
              <a:rPr lang="lt-LT" altLang="en-US" sz="2400" dirty="0" err="1">
                <a:cs typeface="Times New Roman" pitchFamily="18" charset="0"/>
              </a:rPr>
              <a:t>by</a:t>
            </a:r>
            <a:r>
              <a:rPr lang="lt-LT" altLang="en-US" sz="2400" dirty="0">
                <a:cs typeface="Times New Roman" pitchFamily="18" charset="0"/>
              </a:rPr>
              <a:t> </a:t>
            </a:r>
            <a:r>
              <a:rPr lang="lt-LT" altLang="en-US" sz="2400" dirty="0" err="1">
                <a:cs typeface="Times New Roman" pitchFamily="18" charset="0"/>
              </a:rPr>
              <a:t>staining</a:t>
            </a:r>
            <a:r>
              <a:rPr lang="lt-LT" altLang="en-US" sz="2400" dirty="0">
                <a:cs typeface="Times New Roman" pitchFamily="18" charset="0"/>
              </a:rPr>
              <a:t>, </a:t>
            </a:r>
            <a:r>
              <a:rPr lang="lt-LT" altLang="en-US" sz="2400" dirty="0" err="1">
                <a:cs typeface="Times New Roman" pitchFamily="18" charset="0"/>
              </a:rPr>
              <a:t>residual</a:t>
            </a:r>
            <a:r>
              <a:rPr lang="lt-LT" altLang="en-US" sz="2400" dirty="0">
                <a:cs typeface="Times New Roman" pitchFamily="18" charset="0"/>
              </a:rPr>
              <a:t> </a:t>
            </a:r>
            <a:r>
              <a:rPr lang="lt-LT" altLang="en-US" sz="2400" dirty="0" err="1">
                <a:cs typeface="Times New Roman" pitchFamily="18" charset="0"/>
              </a:rPr>
              <a:t>stool</a:t>
            </a:r>
            <a:r>
              <a:rPr lang="lt-LT" altLang="en-US" sz="2400" dirty="0">
                <a:cs typeface="Times New Roman" pitchFamily="18" charset="0"/>
              </a:rPr>
              <a:t>, </a:t>
            </a:r>
            <a:r>
              <a:rPr lang="lt-LT" altLang="en-US" sz="2400" dirty="0" err="1">
                <a:cs typeface="Times New Roman" pitchFamily="18" charset="0"/>
              </a:rPr>
              <a:t>and</a:t>
            </a:r>
            <a:r>
              <a:rPr lang="lt-LT" altLang="en-US" sz="2400" dirty="0">
                <a:cs typeface="Times New Roman" pitchFamily="18" charset="0"/>
              </a:rPr>
              <a:t>/</a:t>
            </a:r>
            <a:r>
              <a:rPr lang="lt-LT" altLang="en-US" sz="2400" dirty="0" err="1">
                <a:cs typeface="Times New Roman" pitchFamily="18" charset="0"/>
              </a:rPr>
              <a:t>or</a:t>
            </a:r>
            <a:r>
              <a:rPr lang="lt-LT" altLang="en-US" sz="2400" dirty="0">
                <a:cs typeface="Times New Roman" pitchFamily="18" charset="0"/>
              </a:rPr>
              <a:t> </a:t>
            </a:r>
            <a:r>
              <a:rPr lang="lt-LT" altLang="en-US" sz="2400" dirty="0" err="1">
                <a:cs typeface="Times New Roman" pitchFamily="18" charset="0"/>
              </a:rPr>
              <a:t>opaque</a:t>
            </a:r>
            <a:r>
              <a:rPr lang="lt-LT" altLang="en-US" sz="2400" dirty="0">
                <a:cs typeface="Times New Roman" pitchFamily="18" charset="0"/>
              </a:rPr>
              <a:t> </a:t>
            </a:r>
            <a:r>
              <a:rPr lang="lt-LT" altLang="en-US" sz="2400" dirty="0" err="1">
                <a:cs typeface="Times New Roman" pitchFamily="18" charset="0"/>
              </a:rPr>
              <a:t>liquid</a:t>
            </a:r>
            <a:r>
              <a:rPr lang="lt-LT" altLang="en-US" sz="2400" dirty="0">
                <a:cs typeface="Times New Roman" pitchFamily="18" charset="0"/>
              </a:rPr>
              <a:t>. </a:t>
            </a:r>
          </a:p>
          <a:p>
            <a:pPr>
              <a:lnSpc>
                <a:spcPct val="80000"/>
              </a:lnSpc>
            </a:pPr>
            <a:r>
              <a:rPr lang="lt-LT" altLang="en-US" sz="2400" dirty="0">
                <a:cs typeface="Times New Roman" pitchFamily="18" charset="0"/>
              </a:rPr>
              <a:t>(c) </a:t>
            </a:r>
            <a:r>
              <a:rPr lang="lt-LT" altLang="en-US" sz="2400" dirty="0" err="1">
                <a:cs typeface="Times New Roman" pitchFamily="18" charset="0"/>
              </a:rPr>
              <a:t>Segment</a:t>
            </a:r>
            <a:r>
              <a:rPr lang="lt-LT" altLang="en-US" sz="2400" dirty="0">
                <a:cs typeface="Times New Roman" pitchFamily="18" charset="0"/>
              </a:rPr>
              <a:t> </a:t>
            </a:r>
            <a:r>
              <a:rPr lang="lt-LT" altLang="en-US" sz="2400" dirty="0" err="1">
                <a:cs typeface="Times New Roman" pitchFamily="18" charset="0"/>
              </a:rPr>
              <a:t>score</a:t>
            </a:r>
            <a:r>
              <a:rPr lang="lt-LT" altLang="en-US" sz="2400" dirty="0">
                <a:cs typeface="Times New Roman" pitchFamily="18" charset="0"/>
              </a:rPr>
              <a:t> 2: </a:t>
            </a:r>
            <a:r>
              <a:rPr lang="lt-LT" altLang="en-US" sz="2400" dirty="0" err="1">
                <a:cs typeface="Times New Roman" pitchFamily="18" charset="0"/>
              </a:rPr>
              <a:t>minor</a:t>
            </a:r>
            <a:r>
              <a:rPr lang="lt-LT" altLang="en-US" sz="2400" dirty="0">
                <a:cs typeface="Times New Roman" pitchFamily="18" charset="0"/>
              </a:rPr>
              <a:t> </a:t>
            </a:r>
            <a:r>
              <a:rPr lang="lt-LT" altLang="en-US" sz="2400" dirty="0" err="1">
                <a:cs typeface="Times New Roman" pitchFamily="18" charset="0"/>
              </a:rPr>
              <a:t>amount</a:t>
            </a:r>
            <a:r>
              <a:rPr lang="lt-LT" altLang="en-US" sz="2400" dirty="0">
                <a:cs typeface="Times New Roman" pitchFamily="18" charset="0"/>
              </a:rPr>
              <a:t> </a:t>
            </a:r>
            <a:r>
              <a:rPr lang="lt-LT" altLang="en-US" sz="2400" dirty="0" err="1">
                <a:cs typeface="Times New Roman" pitchFamily="18" charset="0"/>
              </a:rPr>
              <a:t>of</a:t>
            </a:r>
            <a:r>
              <a:rPr lang="lt-LT" altLang="en-US" sz="2400" dirty="0">
                <a:cs typeface="Times New Roman" pitchFamily="18" charset="0"/>
              </a:rPr>
              <a:t> </a:t>
            </a:r>
            <a:r>
              <a:rPr lang="lt-LT" altLang="en-US" sz="2400" dirty="0" err="1">
                <a:cs typeface="Times New Roman" pitchFamily="18" charset="0"/>
              </a:rPr>
              <a:t>residual</a:t>
            </a:r>
            <a:r>
              <a:rPr lang="lt-LT" altLang="en-US" sz="2400" dirty="0">
                <a:cs typeface="Times New Roman" pitchFamily="18" charset="0"/>
              </a:rPr>
              <a:t> </a:t>
            </a:r>
            <a:r>
              <a:rPr lang="lt-LT" altLang="en-US" sz="2400" dirty="0" err="1">
                <a:cs typeface="Times New Roman" pitchFamily="18" charset="0"/>
              </a:rPr>
              <a:t>staining</a:t>
            </a:r>
            <a:r>
              <a:rPr lang="lt-LT" altLang="en-US" sz="2400" dirty="0">
                <a:cs typeface="Times New Roman" pitchFamily="18" charset="0"/>
              </a:rPr>
              <a:t>, </a:t>
            </a:r>
            <a:r>
              <a:rPr lang="lt-LT" altLang="en-US" sz="2400" dirty="0" err="1">
                <a:cs typeface="Times New Roman" pitchFamily="18" charset="0"/>
              </a:rPr>
              <a:t>small</a:t>
            </a:r>
            <a:r>
              <a:rPr lang="lt-LT" altLang="en-US" sz="2400" dirty="0">
                <a:cs typeface="Times New Roman" pitchFamily="18" charset="0"/>
              </a:rPr>
              <a:t> </a:t>
            </a:r>
            <a:r>
              <a:rPr lang="lt-LT" altLang="en-US" sz="2400" dirty="0" err="1">
                <a:cs typeface="Times New Roman" pitchFamily="18" charset="0"/>
              </a:rPr>
              <a:t>fragments</a:t>
            </a:r>
            <a:r>
              <a:rPr lang="lt-LT" altLang="en-US" sz="2400" dirty="0">
                <a:cs typeface="Times New Roman" pitchFamily="18" charset="0"/>
              </a:rPr>
              <a:t> </a:t>
            </a:r>
            <a:r>
              <a:rPr lang="lt-LT" altLang="en-US" sz="2400" dirty="0" err="1">
                <a:cs typeface="Times New Roman" pitchFamily="18" charset="0"/>
              </a:rPr>
              <a:t>of</a:t>
            </a:r>
            <a:r>
              <a:rPr lang="lt-LT" altLang="en-US" sz="2400" dirty="0">
                <a:cs typeface="Times New Roman" pitchFamily="18" charset="0"/>
              </a:rPr>
              <a:t> </a:t>
            </a:r>
            <a:r>
              <a:rPr lang="lt-LT" altLang="en-US" sz="2400" dirty="0" err="1">
                <a:cs typeface="Times New Roman" pitchFamily="18" charset="0"/>
              </a:rPr>
              <a:t>stool</a:t>
            </a:r>
            <a:r>
              <a:rPr lang="lt-LT" altLang="en-US" sz="2400" dirty="0">
                <a:cs typeface="Times New Roman" pitchFamily="18" charset="0"/>
              </a:rPr>
              <a:t> </a:t>
            </a:r>
            <a:r>
              <a:rPr lang="lt-LT" altLang="en-US" sz="2400" dirty="0" err="1">
                <a:cs typeface="Times New Roman" pitchFamily="18" charset="0"/>
              </a:rPr>
              <a:t>and</a:t>
            </a:r>
            <a:r>
              <a:rPr lang="lt-LT" altLang="en-US" sz="2400" dirty="0">
                <a:cs typeface="Times New Roman" pitchFamily="18" charset="0"/>
              </a:rPr>
              <a:t>/</a:t>
            </a:r>
            <a:r>
              <a:rPr lang="lt-LT" altLang="en-US" sz="2400" dirty="0" err="1">
                <a:cs typeface="Times New Roman" pitchFamily="18" charset="0"/>
              </a:rPr>
              <a:t>or</a:t>
            </a:r>
            <a:r>
              <a:rPr lang="lt-LT" altLang="en-US" sz="2400" dirty="0">
                <a:cs typeface="Times New Roman" pitchFamily="18" charset="0"/>
              </a:rPr>
              <a:t> </a:t>
            </a:r>
            <a:r>
              <a:rPr lang="lt-LT" altLang="en-US" sz="2400" dirty="0" err="1">
                <a:cs typeface="Times New Roman" pitchFamily="18" charset="0"/>
              </a:rPr>
              <a:t>opaque</a:t>
            </a:r>
            <a:r>
              <a:rPr lang="lt-LT" altLang="en-US" sz="2400" dirty="0">
                <a:cs typeface="Times New Roman" pitchFamily="18" charset="0"/>
              </a:rPr>
              <a:t> </a:t>
            </a:r>
            <a:r>
              <a:rPr lang="lt-LT" altLang="en-US" sz="2400" dirty="0" err="1">
                <a:cs typeface="Times New Roman" pitchFamily="18" charset="0"/>
              </a:rPr>
              <a:t>liquid</a:t>
            </a:r>
            <a:r>
              <a:rPr lang="lt-LT" altLang="en-US" sz="2400" dirty="0">
                <a:cs typeface="Times New Roman" pitchFamily="18" charset="0"/>
              </a:rPr>
              <a:t> </a:t>
            </a:r>
            <a:r>
              <a:rPr lang="lt-LT" altLang="en-US" sz="2400" dirty="0" err="1">
                <a:cs typeface="Times New Roman" pitchFamily="18" charset="0"/>
              </a:rPr>
              <a:t>that</a:t>
            </a:r>
            <a:r>
              <a:rPr lang="lt-LT" altLang="en-US" sz="2400" dirty="0">
                <a:cs typeface="Times New Roman" pitchFamily="18" charset="0"/>
              </a:rPr>
              <a:t> are </a:t>
            </a:r>
            <a:r>
              <a:rPr lang="lt-LT" altLang="en-US" sz="2400" dirty="0" err="1">
                <a:cs typeface="Times New Roman" pitchFamily="18" charset="0"/>
              </a:rPr>
              <a:t>sufficiently</a:t>
            </a:r>
            <a:r>
              <a:rPr lang="lt-LT" altLang="en-US" sz="2400" dirty="0">
                <a:cs typeface="Times New Roman" pitchFamily="18" charset="0"/>
              </a:rPr>
              <a:t> </a:t>
            </a:r>
            <a:r>
              <a:rPr lang="lt-LT" altLang="en-US" sz="2400" dirty="0" err="1">
                <a:cs typeface="Times New Roman" pitchFamily="18" charset="0"/>
              </a:rPr>
              <a:t>reduced</a:t>
            </a:r>
            <a:r>
              <a:rPr lang="lt-LT" altLang="en-US" sz="2400" dirty="0">
                <a:cs typeface="Times New Roman" pitchFamily="18" charset="0"/>
              </a:rPr>
              <a:t> </a:t>
            </a:r>
            <a:r>
              <a:rPr lang="lt-LT" altLang="en-US" sz="2400" dirty="0" err="1">
                <a:cs typeface="Times New Roman" pitchFamily="18" charset="0"/>
              </a:rPr>
              <a:t>as</a:t>
            </a:r>
            <a:r>
              <a:rPr lang="lt-LT" altLang="en-US" sz="2400" dirty="0">
                <a:cs typeface="Times New Roman" pitchFamily="18" charset="0"/>
              </a:rPr>
              <a:t> to </a:t>
            </a:r>
            <a:r>
              <a:rPr lang="lt-LT" altLang="en-US" sz="2400" dirty="0" err="1">
                <a:cs typeface="Times New Roman" pitchFamily="18" charset="0"/>
              </a:rPr>
              <a:t>allow</a:t>
            </a:r>
            <a:r>
              <a:rPr lang="lt-LT" altLang="en-US" sz="2400" dirty="0">
                <a:cs typeface="Times New Roman" pitchFamily="18" charset="0"/>
              </a:rPr>
              <a:t> </a:t>
            </a:r>
            <a:r>
              <a:rPr lang="lt-LT" altLang="en-US" sz="2400" dirty="0" err="1">
                <a:cs typeface="Times New Roman" pitchFamily="18" charset="0"/>
              </a:rPr>
              <a:t>the</a:t>
            </a:r>
            <a:r>
              <a:rPr lang="lt-LT" altLang="en-US" sz="2400" dirty="0">
                <a:cs typeface="Times New Roman" pitchFamily="18" charset="0"/>
              </a:rPr>
              <a:t> </a:t>
            </a:r>
            <a:r>
              <a:rPr lang="lt-LT" altLang="en-US" sz="2400" dirty="0" err="1">
                <a:cs typeface="Times New Roman" pitchFamily="18" charset="0"/>
              </a:rPr>
              <a:t>mucosa</a:t>
            </a:r>
            <a:r>
              <a:rPr lang="lt-LT" altLang="en-US" sz="2400" dirty="0">
                <a:cs typeface="Times New Roman" pitchFamily="18" charset="0"/>
              </a:rPr>
              <a:t> </a:t>
            </a:r>
            <a:r>
              <a:rPr lang="lt-LT" altLang="en-US" sz="2400" dirty="0" err="1">
                <a:cs typeface="Times New Roman" pitchFamily="18" charset="0"/>
              </a:rPr>
              <a:t>of</a:t>
            </a:r>
            <a:r>
              <a:rPr lang="lt-LT" altLang="en-US" sz="2400" dirty="0">
                <a:cs typeface="Times New Roman" pitchFamily="18" charset="0"/>
              </a:rPr>
              <a:t> </a:t>
            </a:r>
            <a:r>
              <a:rPr lang="lt-LT" altLang="en-US" sz="2400" dirty="0" err="1">
                <a:cs typeface="Times New Roman" pitchFamily="18" charset="0"/>
              </a:rPr>
              <a:t>the</a:t>
            </a:r>
            <a:r>
              <a:rPr lang="lt-LT" altLang="en-US" sz="2400" dirty="0">
                <a:cs typeface="Times New Roman" pitchFamily="18" charset="0"/>
              </a:rPr>
              <a:t> </a:t>
            </a:r>
            <a:r>
              <a:rPr lang="lt-LT" altLang="en-US" sz="2400" dirty="0" err="1">
                <a:cs typeface="Times New Roman" pitchFamily="18" charset="0"/>
              </a:rPr>
              <a:t>colon</a:t>
            </a:r>
            <a:r>
              <a:rPr lang="lt-LT" altLang="en-US" sz="2400" dirty="0">
                <a:cs typeface="Times New Roman" pitchFamily="18" charset="0"/>
              </a:rPr>
              <a:t> </a:t>
            </a:r>
            <a:r>
              <a:rPr lang="lt-LT" altLang="en-US" sz="2400" dirty="0" err="1">
                <a:cs typeface="Times New Roman" pitchFamily="18" charset="0"/>
              </a:rPr>
              <a:t>segment</a:t>
            </a:r>
            <a:r>
              <a:rPr lang="lt-LT" altLang="en-US" sz="2400" dirty="0">
                <a:cs typeface="Times New Roman" pitchFamily="18" charset="0"/>
              </a:rPr>
              <a:t> to be </a:t>
            </a:r>
            <a:r>
              <a:rPr lang="lt-LT" altLang="en-US" sz="2400" dirty="0" err="1">
                <a:cs typeface="Times New Roman" pitchFamily="18" charset="0"/>
              </a:rPr>
              <a:t>seen</a:t>
            </a:r>
            <a:r>
              <a:rPr lang="lt-LT" altLang="en-US" sz="2400" dirty="0">
                <a:cs typeface="Times New Roman" pitchFamily="18" charset="0"/>
              </a:rPr>
              <a:t>. </a:t>
            </a:r>
          </a:p>
          <a:p>
            <a:pPr>
              <a:lnSpc>
                <a:spcPct val="80000"/>
              </a:lnSpc>
            </a:pPr>
            <a:r>
              <a:rPr lang="lt-LT" altLang="en-US" sz="2400" dirty="0">
                <a:cs typeface="Times New Roman" pitchFamily="18" charset="0"/>
              </a:rPr>
              <a:t>(d) </a:t>
            </a:r>
            <a:r>
              <a:rPr lang="lt-LT" altLang="en-US" sz="2400" dirty="0" err="1">
                <a:cs typeface="Times New Roman" pitchFamily="18" charset="0"/>
              </a:rPr>
              <a:t>Segment</a:t>
            </a:r>
            <a:r>
              <a:rPr lang="lt-LT" altLang="en-US" sz="2400" dirty="0">
                <a:cs typeface="Times New Roman" pitchFamily="18" charset="0"/>
              </a:rPr>
              <a:t> </a:t>
            </a:r>
            <a:r>
              <a:rPr lang="lt-LT" altLang="en-US" sz="2400" dirty="0" err="1">
                <a:cs typeface="Times New Roman" pitchFamily="18" charset="0"/>
              </a:rPr>
              <a:t>score</a:t>
            </a:r>
            <a:r>
              <a:rPr lang="lt-LT" altLang="en-US" sz="2400" dirty="0">
                <a:cs typeface="Times New Roman" pitchFamily="18" charset="0"/>
              </a:rPr>
              <a:t> 3: a </a:t>
            </a:r>
            <a:r>
              <a:rPr lang="lt-LT" altLang="en-US" sz="2400" dirty="0" err="1">
                <a:cs typeface="Times New Roman" pitchFamily="18" charset="0"/>
              </a:rPr>
              <a:t>colon</a:t>
            </a:r>
            <a:r>
              <a:rPr lang="lt-LT" altLang="en-US" sz="2400" dirty="0">
                <a:cs typeface="Times New Roman" pitchFamily="18" charset="0"/>
              </a:rPr>
              <a:t> </a:t>
            </a:r>
            <a:r>
              <a:rPr lang="lt-LT" altLang="en-US" sz="2400" dirty="0" err="1">
                <a:cs typeface="Times New Roman" pitchFamily="18" charset="0"/>
              </a:rPr>
              <a:t>segment</a:t>
            </a:r>
            <a:r>
              <a:rPr lang="lt-LT" altLang="en-US" sz="2400" dirty="0">
                <a:cs typeface="Times New Roman" pitchFamily="18" charset="0"/>
              </a:rPr>
              <a:t> </a:t>
            </a:r>
            <a:r>
              <a:rPr lang="lt-LT" altLang="en-US" sz="2400" dirty="0" err="1">
                <a:cs typeface="Times New Roman" pitchFamily="18" charset="0"/>
              </a:rPr>
              <a:t>in</a:t>
            </a:r>
            <a:r>
              <a:rPr lang="lt-LT" altLang="en-US" sz="2400" dirty="0">
                <a:cs typeface="Times New Roman" pitchFamily="18" charset="0"/>
              </a:rPr>
              <a:t> </a:t>
            </a:r>
            <a:r>
              <a:rPr lang="lt-LT" altLang="en-US" sz="2400" dirty="0" err="1">
                <a:cs typeface="Times New Roman" pitchFamily="18" charset="0"/>
              </a:rPr>
              <a:t>which</a:t>
            </a:r>
            <a:r>
              <a:rPr lang="lt-LT" altLang="en-US" sz="2400" dirty="0">
                <a:cs typeface="Times New Roman" pitchFamily="18" charset="0"/>
              </a:rPr>
              <a:t> </a:t>
            </a:r>
            <a:r>
              <a:rPr lang="lt-LT" altLang="en-US" sz="2400" dirty="0" err="1">
                <a:cs typeface="Times New Roman" pitchFamily="18" charset="0"/>
              </a:rPr>
              <a:t>the</a:t>
            </a:r>
            <a:r>
              <a:rPr lang="lt-LT" altLang="en-US" sz="2400" dirty="0">
                <a:cs typeface="Times New Roman" pitchFamily="18" charset="0"/>
              </a:rPr>
              <a:t> </a:t>
            </a:r>
            <a:r>
              <a:rPr lang="lt-LT" altLang="en-US" sz="2400" dirty="0" err="1">
                <a:cs typeface="Times New Roman" pitchFamily="18" charset="0"/>
              </a:rPr>
              <a:t>entire</a:t>
            </a:r>
            <a:r>
              <a:rPr lang="lt-LT" altLang="en-US" sz="2400" dirty="0">
                <a:cs typeface="Times New Roman" pitchFamily="18" charset="0"/>
              </a:rPr>
              <a:t> </a:t>
            </a:r>
            <a:r>
              <a:rPr lang="lt-LT" altLang="en-US" sz="2400" dirty="0" err="1">
                <a:cs typeface="Times New Roman" pitchFamily="18" charset="0"/>
              </a:rPr>
              <a:t>mucosa</a:t>
            </a:r>
            <a:r>
              <a:rPr lang="lt-LT" altLang="en-US" sz="2400" dirty="0">
                <a:cs typeface="Times New Roman" pitchFamily="18" charset="0"/>
              </a:rPr>
              <a:t> </a:t>
            </a:r>
            <a:r>
              <a:rPr lang="lt-LT" altLang="en-US" sz="2400" dirty="0" err="1">
                <a:cs typeface="Times New Roman" pitchFamily="18" charset="0"/>
              </a:rPr>
              <a:t>can</a:t>
            </a:r>
            <a:r>
              <a:rPr lang="lt-LT" altLang="en-US" sz="2400" dirty="0">
                <a:cs typeface="Times New Roman" pitchFamily="18" charset="0"/>
              </a:rPr>
              <a:t> be </a:t>
            </a:r>
            <a:r>
              <a:rPr lang="lt-LT" altLang="en-US" sz="2400" dirty="0" err="1">
                <a:cs typeface="Times New Roman" pitchFamily="18" charset="0"/>
              </a:rPr>
              <a:t>seen</a:t>
            </a:r>
            <a:r>
              <a:rPr lang="lt-LT" altLang="en-US" sz="2400" dirty="0">
                <a:cs typeface="Times New Roman" pitchFamily="18" charset="0"/>
              </a:rPr>
              <a:t> </a:t>
            </a:r>
            <a:r>
              <a:rPr lang="lt-LT" altLang="en-US" sz="2400" dirty="0" err="1">
                <a:cs typeface="Times New Roman" pitchFamily="18" charset="0"/>
              </a:rPr>
              <a:t>well</a:t>
            </a:r>
            <a:r>
              <a:rPr lang="lt-LT" altLang="en-US" sz="2400" dirty="0">
                <a:cs typeface="Times New Roman" pitchFamily="18" charset="0"/>
              </a:rPr>
              <a:t> </a:t>
            </a:r>
            <a:r>
              <a:rPr lang="lt-LT" altLang="en-US" sz="2400" dirty="0" err="1">
                <a:cs typeface="Times New Roman" pitchFamily="18" charset="0"/>
              </a:rPr>
              <a:t>with</a:t>
            </a:r>
            <a:r>
              <a:rPr lang="lt-LT" altLang="en-US" sz="2400" dirty="0">
                <a:cs typeface="Times New Roman" pitchFamily="18" charset="0"/>
              </a:rPr>
              <a:t> </a:t>
            </a:r>
            <a:r>
              <a:rPr lang="lt-LT" altLang="en-US" sz="2400" dirty="0" err="1">
                <a:cs typeface="Times New Roman" pitchFamily="18" charset="0"/>
              </a:rPr>
              <a:t>no</a:t>
            </a:r>
            <a:r>
              <a:rPr lang="lt-LT" altLang="en-US" sz="2400" dirty="0">
                <a:cs typeface="Times New Roman" pitchFamily="18" charset="0"/>
              </a:rPr>
              <a:t> </a:t>
            </a:r>
            <a:r>
              <a:rPr lang="lt-LT" altLang="en-US" sz="2400" dirty="0" err="1">
                <a:cs typeface="Times New Roman" pitchFamily="18" charset="0"/>
              </a:rPr>
              <a:t>residual</a:t>
            </a:r>
            <a:r>
              <a:rPr lang="lt-LT" altLang="en-US" sz="2400" dirty="0">
                <a:cs typeface="Times New Roman" pitchFamily="18" charset="0"/>
              </a:rPr>
              <a:t> </a:t>
            </a:r>
            <a:r>
              <a:rPr lang="lt-LT" altLang="en-US" sz="2400" dirty="0" err="1">
                <a:cs typeface="Times New Roman" pitchFamily="18" charset="0"/>
              </a:rPr>
              <a:t>staining</a:t>
            </a:r>
            <a:r>
              <a:rPr lang="lt-LT" altLang="en-US" sz="2400" dirty="0">
                <a:cs typeface="Times New Roman" pitchFamily="18" charset="0"/>
              </a:rPr>
              <a:t>, </a:t>
            </a:r>
            <a:r>
              <a:rPr lang="lt-LT" altLang="en-US" sz="2400" dirty="0" err="1">
                <a:cs typeface="Times New Roman" pitchFamily="18" charset="0"/>
              </a:rPr>
              <a:t>small</a:t>
            </a:r>
            <a:r>
              <a:rPr lang="lt-LT" altLang="en-US" sz="2400" dirty="0">
                <a:cs typeface="Times New Roman" pitchFamily="18" charset="0"/>
              </a:rPr>
              <a:t> </a:t>
            </a:r>
            <a:r>
              <a:rPr lang="lt-LT" altLang="en-US" sz="2400" dirty="0" err="1">
                <a:cs typeface="Times New Roman" pitchFamily="18" charset="0"/>
              </a:rPr>
              <a:t>fragments</a:t>
            </a:r>
            <a:r>
              <a:rPr lang="lt-LT" altLang="en-US" sz="2400" dirty="0">
                <a:cs typeface="Times New Roman" pitchFamily="18" charset="0"/>
              </a:rPr>
              <a:t> </a:t>
            </a:r>
            <a:r>
              <a:rPr lang="lt-LT" altLang="en-US" sz="2400" dirty="0" err="1">
                <a:cs typeface="Times New Roman" pitchFamily="18" charset="0"/>
              </a:rPr>
              <a:t>of</a:t>
            </a:r>
            <a:r>
              <a:rPr lang="lt-LT" altLang="en-US" sz="2400" dirty="0">
                <a:cs typeface="Times New Roman" pitchFamily="18" charset="0"/>
              </a:rPr>
              <a:t> </a:t>
            </a:r>
            <a:r>
              <a:rPr lang="lt-LT" altLang="en-US" sz="2400" dirty="0" err="1">
                <a:cs typeface="Times New Roman" pitchFamily="18" charset="0"/>
              </a:rPr>
              <a:t>stool</a:t>
            </a:r>
            <a:r>
              <a:rPr lang="lt-LT" altLang="en-US" sz="2400" dirty="0">
                <a:cs typeface="Times New Roman" pitchFamily="18" charset="0"/>
              </a:rPr>
              <a:t>, </a:t>
            </a:r>
            <a:r>
              <a:rPr lang="lt-LT" altLang="en-US" sz="2400" dirty="0" err="1">
                <a:cs typeface="Times New Roman" pitchFamily="18" charset="0"/>
              </a:rPr>
              <a:t>or</a:t>
            </a:r>
            <a:r>
              <a:rPr lang="lt-LT" altLang="en-US" sz="2400" dirty="0">
                <a:cs typeface="Times New Roman" pitchFamily="18" charset="0"/>
              </a:rPr>
              <a:t> </a:t>
            </a:r>
            <a:r>
              <a:rPr lang="lt-LT" altLang="en-US" sz="2400" dirty="0" err="1">
                <a:cs typeface="Times New Roman" pitchFamily="18" charset="0"/>
              </a:rPr>
              <a:t>opaque</a:t>
            </a:r>
            <a:r>
              <a:rPr lang="lt-LT" altLang="en-US" sz="2400" dirty="0">
                <a:cs typeface="Times New Roman" pitchFamily="18" charset="0"/>
              </a:rPr>
              <a:t> </a:t>
            </a:r>
            <a:r>
              <a:rPr lang="lt-LT" altLang="en-US" sz="2400" dirty="0" err="1">
                <a:cs typeface="Times New Roman" pitchFamily="18" charset="0"/>
              </a:rPr>
              <a:t>liquid</a:t>
            </a:r>
            <a:r>
              <a:rPr lang="lt-LT" altLang="en-US" sz="2400" dirty="0">
                <a:cs typeface="Times New Roman" pitchFamily="18" charset="0"/>
              </a:rPr>
              <a:t>.</a:t>
            </a:r>
          </a:p>
          <a:p>
            <a:pPr>
              <a:lnSpc>
                <a:spcPct val="80000"/>
              </a:lnSpc>
            </a:pPr>
            <a:endParaRPr lang="lt-LT" altLang="en-US" sz="2400" dirty="0">
              <a:cs typeface="Times New Roman" pitchFamily="18" charset="0"/>
            </a:endParaRPr>
          </a:p>
        </p:txBody>
      </p:sp>
    </p:spTree>
    <p:extLst>
      <p:ext uri="{BB962C8B-B14F-4D97-AF65-F5344CB8AC3E}">
        <p14:creationId xmlns:p14="http://schemas.microsoft.com/office/powerpoint/2010/main" val="489204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5" descr="Figure 1: Representative photos of bowel segments scored using the Boston Bowel Preparation Scale (BBPS). (a) Segment score 0: unprepared colon segment with the visibility of the mucosa obscured by solid stool material that cannot be cleared. (b) Segment score 1: poorly prepared colon segment in which only limited portions of mucosa can be seen, while other areas of the colon segment are obscured by staining, residual stool, and/or opaque liquid. (c) Segment score 2: minor amount of residual staining, small fragments of stool and/or opaque liquid that are sufficiently reduced as to allow the mucosa of the colon segment to be seen. (d) Segment score 3: a colon segment in which the entire mucosa can be seen well with no residual staining, small fragments of stool, or opaque liquid. These photos are reprinted from Lai et al.[14] with permission from the American Society for Gastrointestinal Endoscopy."/>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 name="AutoShape 7" descr="Figure 1: Representative photos of bowel segments scored using the Boston Bowel Preparation Scale (BBPS). (a) Segment score 0: unprepared colon segment with the visibility of the mucosa obscured by solid stool material that cannot be cleared. (b) Segment score 1: poorly prepared colon segment in which only limited portions of mucosa can be seen, while other areas of the colon segment are obscured by staining, residual stool, and/or opaque liquid. (c) Segment score 2: minor amount of residual staining, small fragments of stool and/or opaque liquid that are sufficiently reduced as to allow the mucosa of the colon segment to be seen. (d) Segment score 3: a colon segment in which the entire mucosa can be seen well with no residual staining, small fragments of stool, or opaque liquid. These photos are reprinted from Lai et al.[14] with permission from the American Society for Gastrointestinal Endoscopy."/>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080" name="Picture 8" descr="Figure-1-Representative-photos-of-bowel-segments-scored-using-the-Boston-Bow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89" y="5961"/>
            <a:ext cx="7896314" cy="686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470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Susij&amp;eogon;s vaiz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50" y="60162"/>
            <a:ext cx="8981629" cy="673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797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en-US" dirty="0"/>
              <a:t>Bowel Preparation is Adequate: </a:t>
            </a:r>
            <a:br>
              <a:rPr lang="en-US" dirty="0"/>
            </a:br>
            <a:r>
              <a:rPr lang="en-US" dirty="0" smtClean="0"/>
              <a:t>90% </a:t>
            </a:r>
            <a:r>
              <a:rPr lang="en-US" dirty="0"/>
              <a:t>of Outpatient </a:t>
            </a:r>
            <a:r>
              <a:rPr lang="en-US" dirty="0" smtClean="0"/>
              <a:t>Procedures</a:t>
            </a:r>
            <a:endParaRPr lang="lt-LT" dirty="0"/>
          </a:p>
        </p:txBody>
      </p:sp>
      <p:sp>
        <p:nvSpPr>
          <p:cNvPr id="3" name="Turinio vietos rezervavimo ženklas 2"/>
          <p:cNvSpPr>
            <a:spLocks noGrp="1"/>
          </p:cNvSpPr>
          <p:nvPr>
            <p:ph idx="1"/>
          </p:nvPr>
        </p:nvSpPr>
        <p:spPr/>
        <p:txBody>
          <a:bodyPr>
            <a:normAutofit/>
          </a:bodyPr>
          <a:lstStyle/>
          <a:p>
            <a:r>
              <a:rPr lang="en-US" dirty="0"/>
              <a:t>Frequency of inadequate bowel preparation that </a:t>
            </a:r>
            <a:r>
              <a:rPr lang="en-US" dirty="0" smtClean="0"/>
              <a:t>requires repeat </a:t>
            </a:r>
            <a:r>
              <a:rPr lang="en-US" dirty="0"/>
              <a:t>colonoscopy within 1 year should be &lt; </a:t>
            </a:r>
            <a:r>
              <a:rPr lang="en-US" dirty="0" smtClean="0"/>
              <a:t>10%.</a:t>
            </a:r>
            <a:endParaRPr lang="en-US" dirty="0"/>
          </a:p>
          <a:p>
            <a:r>
              <a:rPr lang="en-US" dirty="0" smtClean="0"/>
              <a:t>If </a:t>
            </a:r>
            <a:r>
              <a:rPr lang="en-US" dirty="0"/>
              <a:t>this goal isn’t met, then </a:t>
            </a:r>
            <a:r>
              <a:rPr lang="en-US" b="1" dirty="0"/>
              <a:t>bowel preparation </a:t>
            </a:r>
            <a:r>
              <a:rPr lang="en-US" b="1" dirty="0" smtClean="0"/>
              <a:t>protocols</a:t>
            </a:r>
            <a:r>
              <a:rPr lang="en-US" dirty="0"/>
              <a:t>, </a:t>
            </a:r>
            <a:r>
              <a:rPr lang="en-US" dirty="0" smtClean="0"/>
              <a:t>including </a:t>
            </a:r>
            <a:r>
              <a:rPr lang="en-US" dirty="0"/>
              <a:t>patient education, choice of purgative, and </a:t>
            </a:r>
            <a:r>
              <a:rPr lang="en-US" dirty="0" smtClean="0"/>
              <a:t>protocol </a:t>
            </a:r>
            <a:r>
              <a:rPr lang="en-US" dirty="0"/>
              <a:t>for administering the purgative, including use </a:t>
            </a:r>
            <a:r>
              <a:rPr lang="en-US" dirty="0" smtClean="0"/>
              <a:t>of the </a:t>
            </a:r>
            <a:r>
              <a:rPr lang="en-US" dirty="0"/>
              <a:t>split-dose protocol, </a:t>
            </a:r>
            <a:r>
              <a:rPr lang="en-US" b="1" dirty="0"/>
              <a:t>should be re-examined</a:t>
            </a:r>
            <a:r>
              <a:rPr lang="en-US" dirty="0"/>
              <a:t>. </a:t>
            </a:r>
          </a:p>
          <a:p>
            <a:pPr marL="0" indent="0">
              <a:buNone/>
            </a:pPr>
            <a:endParaRPr lang="en-US" dirty="0"/>
          </a:p>
          <a:p>
            <a:r>
              <a:rPr lang="en-US" dirty="0"/>
              <a:t>Goal: Minimize need to repeat colonoscopy.</a:t>
            </a:r>
          </a:p>
          <a:p>
            <a:endParaRPr lang="lt-LT" dirty="0"/>
          </a:p>
        </p:txBody>
      </p:sp>
    </p:spTree>
    <p:extLst>
      <p:ext uri="{BB962C8B-B14F-4D97-AF65-F5344CB8AC3E}">
        <p14:creationId xmlns:p14="http://schemas.microsoft.com/office/powerpoint/2010/main" val="237613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en-US" dirty="0"/>
              <a:t>Bowel Preparation is Adequate: </a:t>
            </a:r>
            <a:br>
              <a:rPr lang="en-US" dirty="0"/>
            </a:br>
            <a:r>
              <a:rPr lang="en-US" dirty="0" smtClean="0"/>
              <a:t>90% </a:t>
            </a:r>
            <a:r>
              <a:rPr lang="en-US" dirty="0"/>
              <a:t>of Outpatient </a:t>
            </a:r>
            <a:r>
              <a:rPr lang="en-US" dirty="0" smtClean="0"/>
              <a:t>Procedures</a:t>
            </a:r>
            <a:endParaRPr lang="lt-LT" dirty="0"/>
          </a:p>
        </p:txBody>
      </p:sp>
      <p:sp>
        <p:nvSpPr>
          <p:cNvPr id="3" name="Turinio vietos rezervavimo ženklas 2"/>
          <p:cNvSpPr>
            <a:spLocks noGrp="1"/>
          </p:cNvSpPr>
          <p:nvPr>
            <p:ph idx="1"/>
          </p:nvPr>
        </p:nvSpPr>
        <p:spPr/>
        <p:txBody>
          <a:bodyPr>
            <a:normAutofit/>
          </a:bodyPr>
          <a:lstStyle/>
          <a:p>
            <a:r>
              <a:rPr lang="en-US" dirty="0" smtClean="0"/>
              <a:t>What interventions may minimize inadequate bowel preps:</a:t>
            </a:r>
          </a:p>
          <a:p>
            <a:r>
              <a:rPr lang="en-US" dirty="0" smtClean="0"/>
              <a:t>Institute </a:t>
            </a:r>
            <a:r>
              <a:rPr lang="en-US" b="1" dirty="0"/>
              <a:t>split-bowel preparation</a:t>
            </a:r>
            <a:r>
              <a:rPr lang="en-US" dirty="0"/>
              <a:t>. Ingesting the </a:t>
            </a:r>
            <a:r>
              <a:rPr lang="en-US" dirty="0" smtClean="0"/>
              <a:t>2</a:t>
            </a:r>
            <a:r>
              <a:rPr lang="en-US" baseline="30000" dirty="0" smtClean="0"/>
              <a:t>nd </a:t>
            </a:r>
            <a:r>
              <a:rPr lang="en-US" dirty="0" smtClean="0"/>
              <a:t>half </a:t>
            </a:r>
            <a:r>
              <a:rPr lang="en-US" dirty="0"/>
              <a:t>of bowel </a:t>
            </a:r>
            <a:r>
              <a:rPr lang="en-US" dirty="0" smtClean="0"/>
              <a:t>preparation </a:t>
            </a:r>
            <a:r>
              <a:rPr lang="en-US" dirty="0"/>
              <a:t>6 hours prior to colonoscopy is optimal</a:t>
            </a:r>
          </a:p>
          <a:p>
            <a:r>
              <a:rPr lang="en-US" dirty="0"/>
              <a:t>Use more aggressive bowel preparation regimens for </a:t>
            </a:r>
            <a:r>
              <a:rPr lang="en-US" dirty="0" smtClean="0"/>
              <a:t>patients </a:t>
            </a:r>
            <a:r>
              <a:rPr lang="en-US" dirty="0"/>
              <a:t>at </a:t>
            </a:r>
            <a:r>
              <a:rPr lang="en-US" dirty="0" smtClean="0"/>
              <a:t>high </a:t>
            </a:r>
            <a:r>
              <a:rPr lang="en-US" dirty="0"/>
              <a:t>risk for inadequate preparation (e.g., </a:t>
            </a:r>
            <a:r>
              <a:rPr lang="en-US" dirty="0" smtClean="0"/>
              <a:t>history of </a:t>
            </a:r>
            <a:r>
              <a:rPr lang="en-US" dirty="0"/>
              <a:t>constipation, </a:t>
            </a:r>
            <a:r>
              <a:rPr lang="en-US" dirty="0" smtClean="0"/>
              <a:t>diabetic</a:t>
            </a:r>
            <a:r>
              <a:rPr lang="en-US" dirty="0"/>
              <a:t>, </a:t>
            </a:r>
            <a:r>
              <a:rPr lang="en-US" dirty="0" err="1"/>
              <a:t>opiod</a:t>
            </a:r>
            <a:r>
              <a:rPr lang="en-US" dirty="0"/>
              <a:t>-use, history of poor bowel prep in </a:t>
            </a:r>
            <a:r>
              <a:rPr lang="en-US" dirty="0" smtClean="0"/>
              <a:t>the </a:t>
            </a:r>
            <a:r>
              <a:rPr lang="en-US" dirty="0"/>
              <a:t>past).</a:t>
            </a:r>
          </a:p>
          <a:p>
            <a:endParaRPr lang="en-US" dirty="0"/>
          </a:p>
          <a:p>
            <a:endParaRPr lang="lt-LT" dirty="0"/>
          </a:p>
        </p:txBody>
      </p:sp>
    </p:spTree>
    <p:extLst>
      <p:ext uri="{BB962C8B-B14F-4D97-AF65-F5344CB8AC3E}">
        <p14:creationId xmlns:p14="http://schemas.microsoft.com/office/powerpoint/2010/main" val="1373264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0579"/>
            <a:ext cx="9144000" cy="4796085"/>
          </a:xfrm>
          <a:prstGeom prst="rect">
            <a:avLst/>
          </a:prstGeom>
        </p:spPr>
      </p:pic>
    </p:spTree>
    <p:extLst>
      <p:ext uri="{BB962C8B-B14F-4D97-AF65-F5344CB8AC3E}">
        <p14:creationId xmlns:p14="http://schemas.microsoft.com/office/powerpoint/2010/main" val="2087324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9480"/>
            <a:ext cx="9144000" cy="4812301"/>
          </a:xfrm>
          <a:prstGeom prst="rect">
            <a:avLst/>
          </a:prstGeom>
        </p:spPr>
      </p:pic>
    </p:spTree>
    <p:extLst>
      <p:ext uri="{BB962C8B-B14F-4D97-AF65-F5344CB8AC3E}">
        <p14:creationId xmlns:p14="http://schemas.microsoft.com/office/powerpoint/2010/main" val="409067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p:txBody>
          <a:bodyPr/>
          <a:lstStyle/>
          <a:p>
            <a:r>
              <a:rPr lang="lt-LT" dirty="0" smtClean="0"/>
              <a:t> </a:t>
            </a:r>
            <a:r>
              <a:rPr lang="lt-LT" dirty="0" err="1" smtClean="0">
                <a:solidFill>
                  <a:schemeClr val="accent1">
                    <a:lumMod val="75000"/>
                  </a:schemeClr>
                </a:solidFill>
              </a:rPr>
              <a:t>Quality</a:t>
            </a:r>
            <a:r>
              <a:rPr lang="lt-LT" dirty="0" smtClean="0">
                <a:solidFill>
                  <a:schemeClr val="accent1">
                    <a:lumMod val="75000"/>
                  </a:schemeClr>
                </a:solidFill>
              </a:rPr>
              <a:t> </a:t>
            </a:r>
            <a:r>
              <a:rPr lang="lt-LT" dirty="0" err="1" smtClean="0">
                <a:solidFill>
                  <a:schemeClr val="accent1">
                    <a:lumMod val="75000"/>
                  </a:schemeClr>
                </a:solidFill>
              </a:rPr>
              <a:t>Indicators</a:t>
            </a:r>
            <a:r>
              <a:rPr lang="lt-LT" dirty="0" smtClean="0">
                <a:solidFill>
                  <a:schemeClr val="accent1">
                    <a:lumMod val="75000"/>
                  </a:schemeClr>
                </a:solidFill>
              </a:rPr>
              <a:t> </a:t>
            </a:r>
            <a:r>
              <a:rPr lang="lt-LT" dirty="0" err="1" smtClean="0">
                <a:solidFill>
                  <a:schemeClr val="accent1">
                    <a:lumMod val="75000"/>
                  </a:schemeClr>
                </a:solidFill>
              </a:rPr>
              <a:t>for</a:t>
            </a:r>
            <a:r>
              <a:rPr lang="lt-LT" dirty="0" smtClean="0">
                <a:solidFill>
                  <a:schemeClr val="accent1">
                    <a:lumMod val="75000"/>
                  </a:schemeClr>
                </a:solidFill>
              </a:rPr>
              <a:t> </a:t>
            </a:r>
            <a:r>
              <a:rPr lang="lt-LT" dirty="0" err="1" smtClean="0">
                <a:solidFill>
                  <a:schemeClr val="accent1">
                    <a:lumMod val="75000"/>
                  </a:schemeClr>
                </a:solidFill>
              </a:rPr>
              <a:t>Colonoscopy</a:t>
            </a:r>
            <a:r>
              <a:rPr lang="lt-LT" dirty="0" smtClean="0">
                <a:solidFill>
                  <a:schemeClr val="accent1">
                    <a:lumMod val="75000"/>
                  </a:schemeClr>
                </a:solidFill>
              </a:rPr>
              <a:t> </a:t>
            </a:r>
            <a:endParaRPr lang="lt-LT" dirty="0">
              <a:solidFill>
                <a:schemeClr val="accent1">
                  <a:lumMod val="75000"/>
                </a:schemeClr>
              </a:solidFill>
            </a:endParaRPr>
          </a:p>
        </p:txBody>
      </p:sp>
      <p:sp>
        <p:nvSpPr>
          <p:cNvPr id="3" name="Antrinis pavadinimas 2"/>
          <p:cNvSpPr>
            <a:spLocks noGrp="1"/>
          </p:cNvSpPr>
          <p:nvPr>
            <p:ph type="subTitle" idx="1"/>
          </p:nvPr>
        </p:nvSpPr>
        <p:spPr/>
        <p:txBody>
          <a:bodyPr/>
          <a:lstStyle/>
          <a:p>
            <a:r>
              <a:rPr lang="lt-LT" dirty="0">
                <a:solidFill>
                  <a:srgbClr val="0070C0"/>
                </a:solidFill>
                <a:latin typeface="Arial" panose="020B0604020202020204" pitchFamily="34" charset="0"/>
                <a:cs typeface="Arial" panose="020B0604020202020204" pitchFamily="34" charset="0"/>
              </a:rPr>
              <a:t>Dr. </a:t>
            </a:r>
            <a:r>
              <a:rPr lang="en-GB" dirty="0">
                <a:solidFill>
                  <a:srgbClr val="0070C0"/>
                </a:solidFill>
                <a:latin typeface="Arial" panose="020B0604020202020204" pitchFamily="34" charset="0"/>
                <a:cs typeface="Arial" panose="020B0604020202020204" pitchFamily="34" charset="0"/>
              </a:rPr>
              <a:t>K</a:t>
            </a:r>
            <a:r>
              <a:rPr lang="lt-LT" dirty="0" err="1">
                <a:solidFill>
                  <a:srgbClr val="0070C0"/>
                </a:solidFill>
                <a:latin typeface="Arial" panose="020B0604020202020204" pitchFamily="34" charset="0"/>
                <a:cs typeface="Arial" panose="020B0604020202020204" pitchFamily="34" charset="0"/>
              </a:rPr>
              <a:t>ęstutis</a:t>
            </a:r>
            <a:r>
              <a:rPr lang="lt-LT" dirty="0">
                <a:solidFill>
                  <a:srgbClr val="0070C0"/>
                </a:solidFill>
                <a:latin typeface="Arial" panose="020B0604020202020204" pitchFamily="34" charset="0"/>
                <a:cs typeface="Arial" panose="020B0604020202020204" pitchFamily="34" charset="0"/>
              </a:rPr>
              <a:t> Adamonis</a:t>
            </a:r>
            <a:r>
              <a:rPr lang="en-US" dirty="0">
                <a:solidFill>
                  <a:srgbClr val="0070C0"/>
                </a:solidFill>
                <a:latin typeface="Arial" panose="020B0604020202020204" pitchFamily="34" charset="0"/>
                <a:cs typeface="Arial" panose="020B0604020202020204" pitchFamily="34" charset="0"/>
              </a:rPr>
              <a:t>, </a:t>
            </a:r>
            <a:r>
              <a:rPr lang="lt-LT" dirty="0">
                <a:solidFill>
                  <a:srgbClr val="0070C0"/>
                </a:solidFill>
                <a:latin typeface="Arial" panose="020B0604020202020204" pitchFamily="34" charset="0"/>
                <a:cs typeface="Arial" panose="020B0604020202020204" pitchFamily="34" charset="0"/>
              </a:rPr>
              <a:t>Dr. Romanas Zykus,</a:t>
            </a:r>
          </a:p>
          <a:p>
            <a:r>
              <a:rPr lang="en-US" dirty="0">
                <a:solidFill>
                  <a:srgbClr val="0070C0"/>
                </a:solidFill>
                <a:latin typeface="Arial" panose="020B0604020202020204" pitchFamily="34" charset="0"/>
                <a:cs typeface="Arial" panose="020B0604020202020204" pitchFamily="34" charset="0"/>
              </a:rPr>
              <a:t>2017 </a:t>
            </a:r>
            <a:r>
              <a:rPr lang="en-GB" dirty="0">
                <a:solidFill>
                  <a:srgbClr val="0070C0"/>
                </a:solidFill>
                <a:latin typeface="Arial" panose="020B0604020202020204" pitchFamily="34" charset="0"/>
                <a:cs typeface="Arial" panose="020B0604020202020204" pitchFamily="34" charset="0"/>
              </a:rPr>
              <a:t>02</a:t>
            </a:r>
            <a:r>
              <a:rPr lang="en-US" dirty="0">
                <a:solidFill>
                  <a:srgbClr val="0070C0"/>
                </a:solidFill>
                <a:latin typeface="Arial" panose="020B0604020202020204" pitchFamily="34" charset="0"/>
                <a:cs typeface="Arial" panose="020B0604020202020204" pitchFamily="34" charset="0"/>
              </a:rPr>
              <a:t> 15 </a:t>
            </a:r>
            <a:r>
              <a:rPr lang="lt-LT" dirty="0">
                <a:solidFill>
                  <a:srgbClr val="0070C0"/>
                </a:solidFill>
                <a:latin typeface="Arial" panose="020B0604020202020204" pitchFamily="34" charset="0"/>
                <a:cs typeface="Arial" panose="020B0604020202020204" pitchFamily="34" charset="0"/>
              </a:rPr>
              <a:t>–</a:t>
            </a:r>
            <a:r>
              <a:rPr lang="en-GB" dirty="0">
                <a:solidFill>
                  <a:srgbClr val="0070C0"/>
                </a:solidFill>
                <a:latin typeface="Arial" panose="020B0604020202020204" pitchFamily="34" charset="0"/>
                <a:cs typeface="Arial" panose="020B0604020202020204" pitchFamily="34" charset="0"/>
              </a:rPr>
              <a:t> </a:t>
            </a:r>
            <a:r>
              <a:rPr lang="lt-LT" dirty="0">
                <a:solidFill>
                  <a:srgbClr val="0070C0"/>
                </a:solidFill>
                <a:latin typeface="Arial" panose="020B0604020202020204" pitchFamily="34" charset="0"/>
                <a:cs typeface="Arial" panose="020B0604020202020204" pitchFamily="34" charset="0"/>
              </a:rPr>
              <a:t>2</a:t>
            </a:r>
            <a:r>
              <a:rPr lang="en-GB" dirty="0">
                <a:solidFill>
                  <a:srgbClr val="0070C0"/>
                </a:solidFill>
                <a:latin typeface="Arial" panose="020B0604020202020204" pitchFamily="34" charset="0"/>
                <a:cs typeface="Arial" panose="020B0604020202020204" pitchFamily="34" charset="0"/>
              </a:rPr>
              <a:t>2</a:t>
            </a:r>
          </a:p>
          <a:p>
            <a:r>
              <a:rPr lang="en-GB" dirty="0">
                <a:solidFill>
                  <a:srgbClr val="0070C0"/>
                </a:solidFill>
                <a:latin typeface="Arial" panose="020B0604020202020204" pitchFamily="34" charset="0"/>
                <a:cs typeface="Arial" panose="020B0604020202020204" pitchFamily="34" charset="0"/>
              </a:rPr>
              <a:t>2017 03 09 – 15</a:t>
            </a:r>
            <a:endParaRPr lang="en-US" dirty="0">
              <a:solidFill>
                <a:srgbClr val="0070C0"/>
              </a:solidFill>
              <a:latin typeface="Arial" panose="020B0604020202020204" pitchFamily="34" charset="0"/>
              <a:cs typeface="Arial" panose="020B0604020202020204" pitchFamily="34" charset="0"/>
            </a:endParaRPr>
          </a:p>
          <a:p>
            <a:endParaRPr lang="lt-LT" dirty="0"/>
          </a:p>
        </p:txBody>
      </p:sp>
    </p:spTree>
    <p:extLst>
      <p:ext uri="{BB962C8B-B14F-4D97-AF65-F5344CB8AC3E}">
        <p14:creationId xmlns:p14="http://schemas.microsoft.com/office/powerpoint/2010/main" val="1364420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8001"/>
            <a:ext cx="9144000" cy="4641998"/>
          </a:xfrm>
          <a:prstGeom prst="rect">
            <a:avLst/>
          </a:prstGeom>
        </p:spPr>
      </p:pic>
    </p:spTree>
    <p:extLst>
      <p:ext uri="{BB962C8B-B14F-4D97-AF65-F5344CB8AC3E}">
        <p14:creationId xmlns:p14="http://schemas.microsoft.com/office/powerpoint/2010/main" val="4182889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0088"/>
            <a:ext cx="9144000" cy="4557823"/>
          </a:xfrm>
          <a:prstGeom prst="rect">
            <a:avLst/>
          </a:prstGeom>
        </p:spPr>
      </p:pic>
    </p:spTree>
    <p:extLst>
      <p:ext uri="{BB962C8B-B14F-4D97-AF65-F5344CB8AC3E}">
        <p14:creationId xmlns:p14="http://schemas.microsoft.com/office/powerpoint/2010/main" val="2439541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7158"/>
            <a:ext cx="9144000" cy="4403684"/>
          </a:xfrm>
          <a:prstGeom prst="rect">
            <a:avLst/>
          </a:prstGeom>
        </p:spPr>
      </p:pic>
    </p:spTree>
    <p:extLst>
      <p:ext uri="{BB962C8B-B14F-4D97-AF65-F5344CB8AC3E}">
        <p14:creationId xmlns:p14="http://schemas.microsoft.com/office/powerpoint/2010/main" val="1983956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8811"/>
            <a:ext cx="9144000" cy="4920377"/>
          </a:xfrm>
          <a:prstGeom prst="rect">
            <a:avLst/>
          </a:prstGeom>
        </p:spPr>
      </p:pic>
    </p:spTree>
    <p:extLst>
      <p:ext uri="{BB962C8B-B14F-4D97-AF65-F5344CB8AC3E}">
        <p14:creationId xmlns:p14="http://schemas.microsoft.com/office/powerpoint/2010/main" val="3145774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28650" y="365126"/>
            <a:ext cx="7886700" cy="1010747"/>
          </a:xfrm>
        </p:spPr>
        <p:txBody>
          <a:bodyPr>
            <a:normAutofit/>
          </a:bodyPr>
          <a:lstStyle/>
          <a:p>
            <a:pPr algn="ctr"/>
            <a:r>
              <a:rPr lang="en-GB" dirty="0" err="1" smtClean="0"/>
              <a:t>Colonoscope</a:t>
            </a:r>
            <a:r>
              <a:rPr lang="en-GB" dirty="0" smtClean="0"/>
              <a:t> withdrawal time</a:t>
            </a:r>
            <a:endParaRPr lang="lt-LT" dirty="0"/>
          </a:p>
        </p:txBody>
      </p:sp>
      <p:sp>
        <p:nvSpPr>
          <p:cNvPr id="3" name="Turinio vietos rezervavimo ženklas 2"/>
          <p:cNvSpPr>
            <a:spLocks noGrp="1"/>
          </p:cNvSpPr>
          <p:nvPr>
            <p:ph idx="1"/>
          </p:nvPr>
        </p:nvSpPr>
        <p:spPr/>
        <p:txBody>
          <a:bodyPr>
            <a:normAutofit/>
          </a:bodyPr>
          <a:lstStyle/>
          <a:p>
            <a:r>
              <a:rPr lang="en-US" dirty="0"/>
              <a:t>To maximize adenoma detection, adequate mucosal inspection is required to ensure complete examination</a:t>
            </a:r>
          </a:p>
          <a:p>
            <a:r>
              <a:rPr lang="en-US" dirty="0" smtClean="0"/>
              <a:t>Withdrawal time, the time measured from when the </a:t>
            </a:r>
            <a:r>
              <a:rPr lang="en-US" dirty="0" err="1" smtClean="0"/>
              <a:t>colonoscope</a:t>
            </a:r>
            <a:r>
              <a:rPr lang="en-US" dirty="0" smtClean="0"/>
              <a:t> reaches the cecum to the time the scope is withdrawn from the anus in the absence of polyp removal, has also been studied as a quality metric in colonoscopy. </a:t>
            </a:r>
            <a:endParaRPr lang="lt-LT" dirty="0" smtClean="0"/>
          </a:p>
        </p:txBody>
      </p:sp>
    </p:spTree>
    <p:extLst>
      <p:ext uri="{BB962C8B-B14F-4D97-AF65-F5344CB8AC3E}">
        <p14:creationId xmlns:p14="http://schemas.microsoft.com/office/powerpoint/2010/main" val="2940121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31" y="141718"/>
            <a:ext cx="4044900" cy="42738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094" y="2563149"/>
            <a:ext cx="4904796" cy="407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323" y="-64916"/>
            <a:ext cx="4264337" cy="356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2674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20104" y="211302"/>
            <a:ext cx="7886700" cy="1325563"/>
          </a:xfrm>
        </p:spPr>
        <p:txBody>
          <a:bodyPr/>
          <a:lstStyle/>
          <a:p>
            <a:pPr algn="ctr"/>
            <a:r>
              <a:rPr lang="en-GB" dirty="0" err="1" smtClean="0"/>
              <a:t>Colonoscope</a:t>
            </a:r>
            <a:r>
              <a:rPr lang="en-GB" dirty="0" smtClean="0"/>
              <a:t> </a:t>
            </a:r>
            <a:r>
              <a:rPr lang="en-GB" dirty="0"/>
              <a:t>withdrawal time</a:t>
            </a:r>
            <a:endParaRPr lang="lt-LT" dirty="0"/>
          </a:p>
        </p:txBody>
      </p:sp>
      <p:sp>
        <p:nvSpPr>
          <p:cNvPr id="3" name="Turinio vietos rezervavimo ženklas 2"/>
          <p:cNvSpPr>
            <a:spLocks noGrp="1"/>
          </p:cNvSpPr>
          <p:nvPr>
            <p:ph idx="1"/>
          </p:nvPr>
        </p:nvSpPr>
        <p:spPr>
          <a:xfrm>
            <a:off x="551737" y="1389789"/>
            <a:ext cx="7886700" cy="4351338"/>
          </a:xfrm>
        </p:spPr>
        <p:txBody>
          <a:bodyPr>
            <a:noAutofit/>
          </a:bodyPr>
          <a:lstStyle/>
          <a:p>
            <a:r>
              <a:rPr lang="en-US" dirty="0"/>
              <a:t>Studies have demonstrated that a withdrawal time of ≥6 min	or more increased	the detection of neoplastic lesions during colonoscopy in patients with intact colons</a:t>
            </a:r>
            <a:r>
              <a:rPr lang="en-US" dirty="0" smtClean="0"/>
              <a:t>.</a:t>
            </a:r>
          </a:p>
          <a:p>
            <a:r>
              <a:rPr lang="lt-LT" dirty="0"/>
              <a:t>T</a:t>
            </a:r>
            <a:r>
              <a:rPr lang="en-US" dirty="0"/>
              <a:t>he investigators observed that</a:t>
            </a:r>
            <a:r>
              <a:rPr lang="lt-LT" dirty="0"/>
              <a:t> </a:t>
            </a:r>
            <a:r>
              <a:rPr lang="en-US" dirty="0"/>
              <a:t>compared with </a:t>
            </a:r>
            <a:r>
              <a:rPr lang="en-US" dirty="0" err="1"/>
              <a:t>endoscopists</a:t>
            </a:r>
            <a:r>
              <a:rPr lang="en-US" dirty="0"/>
              <a:t> who had mean withdrawal times</a:t>
            </a:r>
            <a:r>
              <a:rPr lang="lt-LT" dirty="0"/>
              <a:t> </a:t>
            </a:r>
            <a:r>
              <a:rPr lang="en-US" dirty="0"/>
              <a:t>of 6 min or longer, those who had a shorter withdrawal time</a:t>
            </a:r>
            <a:r>
              <a:rPr lang="lt-LT" dirty="0"/>
              <a:t> </a:t>
            </a:r>
            <a:r>
              <a:rPr lang="en-US" dirty="0"/>
              <a:t>had lower detection rates of</a:t>
            </a:r>
            <a:r>
              <a:rPr lang="lt-LT" dirty="0"/>
              <a:t> </a:t>
            </a:r>
            <a:r>
              <a:rPr lang="en-US" dirty="0"/>
              <a:t>any adenoma as</a:t>
            </a:r>
            <a:r>
              <a:rPr lang="lt-LT" dirty="0"/>
              <a:t> </a:t>
            </a:r>
            <a:r>
              <a:rPr lang="en-US" dirty="0"/>
              <a:t>well as advanced</a:t>
            </a:r>
            <a:r>
              <a:rPr lang="lt-LT" dirty="0"/>
              <a:t> </a:t>
            </a:r>
            <a:r>
              <a:rPr lang="en-US" dirty="0"/>
              <a:t>adenomas.</a:t>
            </a:r>
          </a:p>
          <a:p>
            <a:endParaRPr lang="en-US" dirty="0" smtClean="0"/>
          </a:p>
        </p:txBody>
      </p:sp>
    </p:spTree>
    <p:extLst>
      <p:ext uri="{BB962C8B-B14F-4D97-AF65-F5344CB8AC3E}">
        <p14:creationId xmlns:p14="http://schemas.microsoft.com/office/powerpoint/2010/main" val="3830481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en-GB" dirty="0" err="1"/>
              <a:t>Colonoscope</a:t>
            </a:r>
            <a:r>
              <a:rPr lang="en-GB" dirty="0"/>
              <a:t> withdrawal time</a:t>
            </a:r>
            <a:endParaRPr lang="en-US" dirty="0"/>
          </a:p>
        </p:txBody>
      </p:sp>
      <p:sp>
        <p:nvSpPr>
          <p:cNvPr id="3" name="Turinio vietos rezervavimo ženklas 2"/>
          <p:cNvSpPr>
            <a:spLocks noGrp="1"/>
          </p:cNvSpPr>
          <p:nvPr>
            <p:ph idx="1"/>
          </p:nvPr>
        </p:nvSpPr>
        <p:spPr/>
        <p:txBody>
          <a:bodyPr>
            <a:normAutofit/>
          </a:bodyPr>
          <a:lstStyle/>
          <a:p>
            <a:r>
              <a:rPr lang="en-US" dirty="0"/>
              <a:t>Longer </a:t>
            </a:r>
            <a:r>
              <a:rPr lang="lt-LT" dirty="0" err="1"/>
              <a:t>withdrawal</a:t>
            </a:r>
            <a:r>
              <a:rPr lang="lt-LT" dirty="0"/>
              <a:t> </a:t>
            </a:r>
            <a:r>
              <a:rPr lang="lt-LT" dirty="0" err="1"/>
              <a:t>time</a:t>
            </a:r>
            <a:r>
              <a:rPr lang="lt-LT" dirty="0"/>
              <a:t> </a:t>
            </a:r>
            <a:r>
              <a:rPr lang="en-US" dirty="0"/>
              <a:t> was recently reported to be associated with </a:t>
            </a:r>
          </a:p>
          <a:p>
            <a:pPr lvl="1">
              <a:buFont typeface="Wingdings" panose="05000000000000000000" pitchFamily="2" charset="2"/>
              <a:buChar char="Ø"/>
            </a:pPr>
            <a:r>
              <a:rPr lang="en-US" dirty="0" smtClean="0"/>
              <a:t>higher</a:t>
            </a:r>
            <a:r>
              <a:rPr lang="lt-LT" dirty="0" smtClean="0"/>
              <a:t> </a:t>
            </a:r>
            <a:r>
              <a:rPr lang="lt-LT" dirty="0"/>
              <a:t>p</a:t>
            </a:r>
            <a:r>
              <a:rPr lang="en-US" dirty="0" err="1"/>
              <a:t>roximal</a:t>
            </a:r>
            <a:r>
              <a:rPr lang="en-US" dirty="0"/>
              <a:t> serrated polyp detection rate </a:t>
            </a:r>
            <a:r>
              <a:rPr lang="lt-LT" dirty="0"/>
              <a:t>(</a:t>
            </a:r>
            <a:r>
              <a:rPr lang="en-US" dirty="0"/>
              <a:t>PSP-DR</a:t>
            </a:r>
            <a:r>
              <a:rPr lang="lt-LT" dirty="0"/>
              <a:t>)</a:t>
            </a:r>
            <a:endParaRPr lang="en-US" dirty="0"/>
          </a:p>
          <a:p>
            <a:pPr lvl="1">
              <a:buFont typeface="Wingdings" panose="05000000000000000000" pitchFamily="2" charset="2"/>
              <a:buChar char="Ø"/>
            </a:pPr>
            <a:r>
              <a:rPr lang="en-US" dirty="0"/>
              <a:t>significant increase of the ADR</a:t>
            </a:r>
            <a:r>
              <a:rPr lang="en-US" dirty="0" smtClean="0"/>
              <a:t>.</a:t>
            </a:r>
            <a:endParaRPr lang="en-GB" dirty="0" smtClean="0"/>
          </a:p>
          <a:p>
            <a:r>
              <a:rPr lang="lt-LT" dirty="0" err="1" smtClean="0"/>
              <a:t>Withdrawal</a:t>
            </a:r>
            <a:r>
              <a:rPr lang="lt-LT" dirty="0" smtClean="0"/>
              <a:t> </a:t>
            </a:r>
            <a:r>
              <a:rPr lang="lt-LT" dirty="0" err="1"/>
              <a:t>time</a:t>
            </a:r>
            <a:r>
              <a:rPr lang="lt-LT" dirty="0"/>
              <a:t> </a:t>
            </a:r>
            <a:r>
              <a:rPr lang="en-US" dirty="0"/>
              <a:t>could have a role for </a:t>
            </a:r>
            <a:r>
              <a:rPr lang="en-US" dirty="0" err="1"/>
              <a:t>endoscopists</a:t>
            </a:r>
            <a:r>
              <a:rPr lang="en-US" dirty="0"/>
              <a:t> not meeting targets for ADR, PR, and PSP-DR. </a:t>
            </a:r>
            <a:endParaRPr lang="lt-LT" dirty="0"/>
          </a:p>
          <a:p>
            <a:endParaRPr lang="en-GB" dirty="0" smtClean="0"/>
          </a:p>
          <a:p>
            <a:r>
              <a:rPr lang="lt-LT" dirty="0" err="1" smtClean="0"/>
              <a:t>Recommendation</a:t>
            </a:r>
            <a:r>
              <a:rPr lang="lt-LT" dirty="0" smtClean="0"/>
              <a:t> </a:t>
            </a:r>
            <a:r>
              <a:rPr lang="lt-LT" dirty="0"/>
              <a:t>- </a:t>
            </a:r>
            <a:r>
              <a:rPr lang="en-US" b="1" dirty="0"/>
              <a:t>its use in instances of low ADR</a:t>
            </a:r>
            <a:r>
              <a:rPr lang="en-US" b="1" dirty="0" smtClean="0"/>
              <a:t>.</a:t>
            </a:r>
            <a:endParaRPr lang="en-US" b="1" baseline="30000" dirty="0"/>
          </a:p>
        </p:txBody>
      </p:sp>
    </p:spTree>
    <p:extLst>
      <p:ext uri="{BB962C8B-B14F-4D97-AF65-F5344CB8AC3E}">
        <p14:creationId xmlns:p14="http://schemas.microsoft.com/office/powerpoint/2010/main" val="3236060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US" dirty="0"/>
              <a:t>Retrieval of polyps</a:t>
            </a:r>
          </a:p>
        </p:txBody>
      </p:sp>
      <p:sp>
        <p:nvSpPr>
          <p:cNvPr id="3" name="Turinio vietos rezervavimo ženklas 2"/>
          <p:cNvSpPr>
            <a:spLocks noGrp="1"/>
          </p:cNvSpPr>
          <p:nvPr>
            <p:ph idx="1"/>
          </p:nvPr>
        </p:nvSpPr>
        <p:spPr/>
        <p:txBody>
          <a:bodyPr>
            <a:normAutofit fontScale="92500"/>
          </a:bodyPr>
          <a:lstStyle/>
          <a:p>
            <a:r>
              <a:rPr lang="en-US" dirty="0" smtClean="0"/>
              <a:t>The risk </a:t>
            </a:r>
            <a:r>
              <a:rPr lang="en-US" dirty="0"/>
              <a:t>of polyp-cancer increases with the size of the </a:t>
            </a:r>
            <a:r>
              <a:rPr lang="en-US" dirty="0" smtClean="0"/>
              <a:t>polyp</a:t>
            </a:r>
          </a:p>
          <a:p>
            <a:r>
              <a:rPr lang="en-US" dirty="0"/>
              <a:t>In the UK pilot demonstration of colorectal </a:t>
            </a:r>
            <a:r>
              <a:rPr lang="en-US" dirty="0" smtClean="0"/>
              <a:t>screening, 16.6</a:t>
            </a:r>
            <a:r>
              <a:rPr lang="en-US" dirty="0"/>
              <a:t>% of all cancers were “polyp cancers”</a:t>
            </a:r>
            <a:endParaRPr lang="en-US" dirty="0" smtClean="0"/>
          </a:p>
          <a:p>
            <a:r>
              <a:rPr lang="en-US" dirty="0"/>
              <a:t>In organized screening programs it is expected that </a:t>
            </a:r>
            <a:r>
              <a:rPr lang="en-US" dirty="0" smtClean="0"/>
              <a:t>resected polyps </a:t>
            </a:r>
            <a:r>
              <a:rPr lang="en-US" dirty="0"/>
              <a:t>will be retrieved for histological </a:t>
            </a:r>
            <a:r>
              <a:rPr lang="en-US" dirty="0" smtClean="0"/>
              <a:t>analysis</a:t>
            </a:r>
          </a:p>
          <a:p>
            <a:endParaRPr lang="en-GB" dirty="0"/>
          </a:p>
          <a:p>
            <a:r>
              <a:rPr lang="en-US" dirty="0"/>
              <a:t>Successful retrieval of at least 90% of excised </a:t>
            </a:r>
            <a:r>
              <a:rPr lang="en-US" dirty="0" err="1" smtClean="0"/>
              <a:t>polypsseems</a:t>
            </a:r>
            <a:r>
              <a:rPr lang="en-US" dirty="0" smtClean="0"/>
              <a:t> </a:t>
            </a:r>
            <a:r>
              <a:rPr lang="en-US" dirty="0"/>
              <a:t>a reasonable standard</a:t>
            </a:r>
          </a:p>
        </p:txBody>
      </p:sp>
    </p:spTree>
    <p:extLst>
      <p:ext uri="{BB962C8B-B14F-4D97-AF65-F5344CB8AC3E}">
        <p14:creationId xmlns:p14="http://schemas.microsoft.com/office/powerpoint/2010/main" val="3785524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en-US" dirty="0"/>
              <a:t>Proximal Serrated Polyp Detection </a:t>
            </a:r>
            <a:r>
              <a:rPr lang="en-US" dirty="0" smtClean="0"/>
              <a:t>Rate</a:t>
            </a:r>
            <a:endParaRPr lang="lt-LT" dirty="0"/>
          </a:p>
        </p:txBody>
      </p:sp>
      <p:sp>
        <p:nvSpPr>
          <p:cNvPr id="3" name="Turinio vietos rezervavimo ženklas 2"/>
          <p:cNvSpPr>
            <a:spLocks noGrp="1"/>
          </p:cNvSpPr>
          <p:nvPr>
            <p:ph idx="1"/>
          </p:nvPr>
        </p:nvSpPr>
        <p:spPr/>
        <p:txBody>
          <a:bodyPr>
            <a:normAutofit fontScale="85000" lnSpcReduction="20000"/>
          </a:bodyPr>
          <a:lstStyle/>
          <a:p>
            <a:r>
              <a:rPr lang="en-US" dirty="0"/>
              <a:t>Proximal serrated polyp detection rate (PSP-DR) is defined as the proportion of patients undergoing screening colonoscopy in whom at least one serrated polyp (hyperplastic polyp, sessile serrated adenoma/polyp, traditional serrated adenoma) is identified </a:t>
            </a:r>
            <a:r>
              <a:rPr lang="en-US" b="1" dirty="0"/>
              <a:t>proximal to the splenic </a:t>
            </a:r>
            <a:r>
              <a:rPr lang="en-US" b="1" dirty="0" smtClean="0"/>
              <a:t>flexure. </a:t>
            </a:r>
            <a:endParaRPr lang="lt-LT" b="1" dirty="0" smtClean="0"/>
          </a:p>
          <a:p>
            <a:r>
              <a:rPr lang="en-US" dirty="0" smtClean="0"/>
              <a:t>Interest </a:t>
            </a:r>
            <a:r>
              <a:rPr lang="en-US" dirty="0"/>
              <a:t>in the PSP-DR has been rising in relation to the concerns about the limited protective effect of colonoscopy in the right </a:t>
            </a:r>
            <a:r>
              <a:rPr lang="en-US" dirty="0" smtClean="0"/>
              <a:t>colon </a:t>
            </a:r>
            <a:r>
              <a:rPr lang="en-US" dirty="0"/>
              <a:t>and the emerging appreciation of the role of the serrated pathway in colorectal neoplasia</a:t>
            </a:r>
            <a:r>
              <a:rPr lang="en-US" dirty="0" smtClean="0"/>
              <a:t>.</a:t>
            </a:r>
            <a:endParaRPr lang="en-US" dirty="0"/>
          </a:p>
          <a:p>
            <a:r>
              <a:rPr lang="en-US" dirty="0" smtClean="0"/>
              <a:t>Potential </a:t>
            </a:r>
            <a:r>
              <a:rPr lang="en-US" dirty="0"/>
              <a:t>contributing factors are </a:t>
            </a:r>
            <a:r>
              <a:rPr lang="en-US" dirty="0" smtClean="0"/>
              <a:t>:</a:t>
            </a:r>
          </a:p>
          <a:p>
            <a:pPr lvl="1">
              <a:buFont typeface="Wingdings" panose="05000000000000000000" pitchFamily="2" charset="2"/>
              <a:buChar char="Ø"/>
            </a:pPr>
            <a:endParaRPr lang="en-US" dirty="0" smtClean="0"/>
          </a:p>
          <a:p>
            <a:pPr lvl="1">
              <a:buFont typeface="Wingdings" panose="05000000000000000000" pitchFamily="2" charset="2"/>
              <a:buChar char="Ø"/>
            </a:pPr>
            <a:r>
              <a:rPr lang="en-US" dirty="0" smtClean="0"/>
              <a:t>the </a:t>
            </a:r>
            <a:r>
              <a:rPr lang="en-US" dirty="0"/>
              <a:t>more subtle endoscopic features of serrated polyps </a:t>
            </a:r>
            <a:endParaRPr lang="en-US" dirty="0" smtClean="0"/>
          </a:p>
          <a:p>
            <a:pPr lvl="1">
              <a:buFont typeface="Wingdings" panose="05000000000000000000" pitchFamily="2" charset="2"/>
              <a:buChar char="Ø"/>
            </a:pPr>
            <a:r>
              <a:rPr lang="en-US" dirty="0" smtClean="0"/>
              <a:t>and </a:t>
            </a:r>
            <a:r>
              <a:rPr lang="en-US" dirty="0"/>
              <a:t>the lower quality of bowel preparation in the right colon, particularly without split dosing. </a:t>
            </a:r>
            <a:r>
              <a:rPr lang="en-US" dirty="0" smtClean="0"/>
              <a:t> </a:t>
            </a:r>
            <a:endParaRPr lang="en-US" dirty="0"/>
          </a:p>
        </p:txBody>
      </p:sp>
    </p:spTree>
    <p:extLst>
      <p:ext uri="{BB962C8B-B14F-4D97-AF65-F5344CB8AC3E}">
        <p14:creationId xmlns:p14="http://schemas.microsoft.com/office/powerpoint/2010/main" val="4028674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en-GB" dirty="0" smtClean="0"/>
              <a:t>Colonoscopy</a:t>
            </a:r>
            <a:endParaRPr lang="lt-LT" dirty="0"/>
          </a:p>
        </p:txBody>
      </p:sp>
      <p:sp>
        <p:nvSpPr>
          <p:cNvPr id="3" name="Turinio vietos rezervavimo ženklas 2"/>
          <p:cNvSpPr>
            <a:spLocks noGrp="1"/>
          </p:cNvSpPr>
          <p:nvPr>
            <p:ph idx="1"/>
          </p:nvPr>
        </p:nvSpPr>
        <p:spPr/>
        <p:txBody>
          <a:bodyPr>
            <a:normAutofit fontScale="92500"/>
          </a:bodyPr>
          <a:lstStyle/>
          <a:p>
            <a:r>
              <a:rPr lang="en-US" dirty="0" smtClean="0"/>
              <a:t>The invention of the </a:t>
            </a:r>
            <a:r>
              <a:rPr lang="en-US" dirty="0" err="1" smtClean="0"/>
              <a:t>colonoscope</a:t>
            </a:r>
            <a:r>
              <a:rPr lang="en-US" dirty="0" smtClean="0"/>
              <a:t> has revolutionized the way we evaluate luminal diseases of the colon. </a:t>
            </a:r>
          </a:p>
          <a:p>
            <a:r>
              <a:rPr lang="en-US" dirty="0" smtClean="0"/>
              <a:t> With colorectal cancer being the third most commonly diagnosed cancer as well as the third most frequent cause of cancer-related mortality in both men and women, colonoscopy offers an advantage of detecting cancer and the ability to remove precancerous lesions. </a:t>
            </a:r>
          </a:p>
          <a:p>
            <a:r>
              <a:rPr lang="en-US" dirty="0" smtClean="0"/>
              <a:t>As a result of its effectiveness in the detection and prevention of colorectal neoplasms, colonoscopy has become the screening test of choice for many gastroenterologists and patients</a:t>
            </a:r>
            <a:endParaRPr lang="lt-LT" dirty="0"/>
          </a:p>
        </p:txBody>
      </p:sp>
    </p:spTree>
    <p:extLst>
      <p:ext uri="{BB962C8B-B14F-4D97-AF65-F5344CB8AC3E}">
        <p14:creationId xmlns:p14="http://schemas.microsoft.com/office/powerpoint/2010/main" val="29680949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en-US" dirty="0"/>
              <a:t>Proximal Serrated Polyp Detection </a:t>
            </a:r>
            <a:r>
              <a:rPr lang="en-US" dirty="0" smtClean="0"/>
              <a:t>Rate</a:t>
            </a:r>
            <a:endParaRPr lang="lt-LT" dirty="0"/>
          </a:p>
        </p:txBody>
      </p:sp>
      <p:sp>
        <p:nvSpPr>
          <p:cNvPr id="3" name="Turinio vietos rezervavimo ženklas 2"/>
          <p:cNvSpPr>
            <a:spLocks noGrp="1"/>
          </p:cNvSpPr>
          <p:nvPr>
            <p:ph idx="1"/>
          </p:nvPr>
        </p:nvSpPr>
        <p:spPr/>
        <p:txBody>
          <a:bodyPr>
            <a:normAutofit fontScale="77500" lnSpcReduction="20000"/>
          </a:bodyPr>
          <a:lstStyle/>
          <a:p>
            <a:r>
              <a:rPr lang="en-US" dirty="0" smtClean="0"/>
              <a:t>The </a:t>
            </a:r>
            <a:r>
              <a:rPr lang="en-US" dirty="0"/>
              <a:t>strong correlation between ADR and </a:t>
            </a:r>
            <a:r>
              <a:rPr lang="en-US" dirty="0" smtClean="0"/>
              <a:t>PSP-DR </a:t>
            </a:r>
            <a:r>
              <a:rPr lang="en-US" dirty="0"/>
              <a:t>suggests that PSP-DR can be considered a valid measure of quality for colonoscopy. </a:t>
            </a:r>
            <a:endParaRPr lang="lt-LT" dirty="0" smtClean="0"/>
          </a:p>
          <a:p>
            <a:r>
              <a:rPr lang="en-US" dirty="0" smtClean="0"/>
              <a:t>However</a:t>
            </a:r>
            <a:r>
              <a:rPr lang="en-US" dirty="0"/>
              <a:t>, the strong correlation also implies redundancy between ADR and PSP-DR. </a:t>
            </a:r>
            <a:endParaRPr lang="lt-LT" dirty="0" smtClean="0"/>
          </a:p>
          <a:p>
            <a:r>
              <a:rPr lang="en-US" dirty="0" smtClean="0"/>
              <a:t>There </a:t>
            </a:r>
            <a:r>
              <a:rPr lang="en-US" dirty="0"/>
              <a:t>are other obstacles to the PSP-DR becoming an independent quality metric. </a:t>
            </a:r>
            <a:endParaRPr lang="lt-LT" dirty="0" smtClean="0"/>
          </a:p>
          <a:p>
            <a:r>
              <a:rPr lang="lt-LT" dirty="0" smtClean="0"/>
              <a:t>T</a:t>
            </a:r>
            <a:r>
              <a:rPr lang="en-US" dirty="0" smtClean="0"/>
              <a:t>he </a:t>
            </a:r>
            <a:r>
              <a:rPr lang="en-US" dirty="0"/>
              <a:t>current targets for ADR have been shown to correspond to PSP-DR of 4.5% for both men and women, with a suggested benchmark of 5</a:t>
            </a:r>
            <a:r>
              <a:rPr lang="en-US" dirty="0" smtClean="0"/>
              <a:t>%. </a:t>
            </a:r>
            <a:endParaRPr lang="lt-LT" dirty="0" smtClean="0"/>
          </a:p>
          <a:p>
            <a:r>
              <a:rPr lang="en-US" dirty="0" smtClean="0"/>
              <a:t>The </a:t>
            </a:r>
            <a:r>
              <a:rPr lang="en-US" dirty="0"/>
              <a:t>ADR can be used as surrogate for both adenomatous and serrated polyps, but high-level adenoma detectors who are motivated to obtain a comprehensive assessment of quality can consider measuring PSP-DR as a complementary quality metric</a:t>
            </a:r>
          </a:p>
          <a:p>
            <a:endParaRPr lang="lt-LT" dirty="0"/>
          </a:p>
        </p:txBody>
      </p:sp>
    </p:spTree>
    <p:extLst>
      <p:ext uri="{BB962C8B-B14F-4D97-AF65-F5344CB8AC3E}">
        <p14:creationId xmlns:p14="http://schemas.microsoft.com/office/powerpoint/2010/main" val="37556277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en-US" dirty="0" smtClean="0"/>
              <a:t>The mean number of adenomas per colonoscopy</a:t>
            </a:r>
            <a:endParaRPr lang="en-US" dirty="0"/>
          </a:p>
        </p:txBody>
      </p:sp>
      <p:sp>
        <p:nvSpPr>
          <p:cNvPr id="3" name="Turinio vietos rezervavimo ženklas 2"/>
          <p:cNvSpPr>
            <a:spLocks noGrp="1"/>
          </p:cNvSpPr>
          <p:nvPr>
            <p:ph idx="1"/>
          </p:nvPr>
        </p:nvSpPr>
        <p:spPr/>
        <p:txBody>
          <a:bodyPr>
            <a:normAutofit fontScale="92500" lnSpcReduction="10000"/>
          </a:bodyPr>
          <a:lstStyle/>
          <a:p>
            <a:r>
              <a:rPr lang="en-US" dirty="0" smtClean="0"/>
              <a:t>Adenoma detection rate (ADR) is most commonly recommended neoplasia –</a:t>
            </a:r>
            <a:r>
              <a:rPr lang="lt-LT" dirty="0" smtClean="0"/>
              <a:t> </a:t>
            </a:r>
            <a:r>
              <a:rPr lang="en-US" dirty="0" smtClean="0"/>
              <a:t>related quality indicator. </a:t>
            </a:r>
          </a:p>
          <a:p>
            <a:r>
              <a:rPr lang="en-US" dirty="0" smtClean="0"/>
              <a:t>However, the mean </a:t>
            </a:r>
            <a:r>
              <a:rPr lang="en-US" dirty="0" err="1" smtClean="0"/>
              <a:t>num</a:t>
            </a:r>
            <a:r>
              <a:rPr lang="lt-LT" dirty="0" smtClean="0"/>
              <a:t>b</a:t>
            </a:r>
            <a:r>
              <a:rPr lang="en-US" dirty="0" err="1" smtClean="0"/>
              <a:t>er</a:t>
            </a:r>
            <a:r>
              <a:rPr lang="en-US" dirty="0" smtClean="0"/>
              <a:t> of adenomas (MNA) per colonoscopy is better reflection full length of colon examination and “could prove</a:t>
            </a:r>
            <a:r>
              <a:rPr lang="lt-LT" dirty="0" smtClean="0"/>
              <a:t>“</a:t>
            </a:r>
            <a:r>
              <a:rPr lang="en-US" dirty="0" smtClean="0"/>
              <a:t> to be the ideal measure of adenoma detection.</a:t>
            </a:r>
          </a:p>
          <a:p>
            <a:r>
              <a:rPr lang="en-US" dirty="0" smtClean="0"/>
              <a:t>Assesses </a:t>
            </a:r>
            <a:r>
              <a:rPr lang="en-US" dirty="0"/>
              <a:t>the ability of </a:t>
            </a:r>
            <a:r>
              <a:rPr lang="en-US" dirty="0" err="1"/>
              <a:t>endoscopists</a:t>
            </a:r>
            <a:r>
              <a:rPr lang="en-US" dirty="0"/>
              <a:t> in detecting multiple adenomas per patient</a:t>
            </a:r>
            <a:r>
              <a:rPr lang="en-US" dirty="0" smtClean="0"/>
              <a:t>.</a:t>
            </a:r>
            <a:endParaRPr lang="lt-LT" dirty="0" smtClean="0"/>
          </a:p>
          <a:p>
            <a:r>
              <a:rPr lang="en-US" dirty="0"/>
              <a:t>MNA is sensitive to changes in bowel preparation with higher MNA among those with good bowel preparation compared with those with poor preparation.</a:t>
            </a:r>
            <a:endParaRPr lang="lt-LT" dirty="0"/>
          </a:p>
        </p:txBody>
      </p:sp>
    </p:spTree>
    <p:extLst>
      <p:ext uri="{BB962C8B-B14F-4D97-AF65-F5344CB8AC3E}">
        <p14:creationId xmlns:p14="http://schemas.microsoft.com/office/powerpoint/2010/main" val="3522040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en-GB" dirty="0"/>
              <a:t>Left and right colon adenoma detection proportion</a:t>
            </a:r>
            <a:endParaRPr lang="lt-LT" dirty="0"/>
          </a:p>
        </p:txBody>
      </p:sp>
      <p:sp>
        <p:nvSpPr>
          <p:cNvPr id="3" name="Turinio vietos rezervavimo ženklas 2"/>
          <p:cNvSpPr>
            <a:spLocks noGrp="1"/>
          </p:cNvSpPr>
          <p:nvPr>
            <p:ph idx="1"/>
          </p:nvPr>
        </p:nvSpPr>
        <p:spPr/>
        <p:txBody>
          <a:bodyPr/>
          <a:lstStyle/>
          <a:p>
            <a:r>
              <a:rPr lang="en-GB" dirty="0"/>
              <a:t>Share of adenomas detected in left/ right colon among all adenomas detected in entire colon. </a:t>
            </a:r>
            <a:endParaRPr lang="lt-LT" dirty="0" smtClean="0"/>
          </a:p>
          <a:p>
            <a:r>
              <a:rPr lang="en-GB" dirty="0" smtClean="0"/>
              <a:t>Right </a:t>
            </a:r>
            <a:r>
              <a:rPr lang="en-GB" dirty="0" err="1"/>
              <a:t>hemicolon</a:t>
            </a:r>
            <a:r>
              <a:rPr lang="en-GB" dirty="0"/>
              <a:t> includes </a:t>
            </a:r>
            <a:r>
              <a:rPr lang="en-GB" dirty="0" err="1"/>
              <a:t>flexura</a:t>
            </a:r>
            <a:r>
              <a:rPr lang="en-GB" dirty="0"/>
              <a:t> </a:t>
            </a:r>
            <a:r>
              <a:rPr lang="en-GB" dirty="0" err="1"/>
              <a:t>lienalis</a:t>
            </a:r>
            <a:r>
              <a:rPr lang="en-GB" dirty="0"/>
              <a:t>, colon </a:t>
            </a:r>
            <a:r>
              <a:rPr lang="en-GB" dirty="0" err="1"/>
              <a:t>transversum</a:t>
            </a:r>
            <a:r>
              <a:rPr lang="en-GB" dirty="0"/>
              <a:t> </a:t>
            </a:r>
            <a:r>
              <a:rPr lang="en-GB" dirty="0" err="1"/>
              <a:t>flexura</a:t>
            </a:r>
            <a:r>
              <a:rPr lang="en-GB" dirty="0"/>
              <a:t> hepatica, colon </a:t>
            </a:r>
            <a:r>
              <a:rPr lang="en-GB" dirty="0" err="1"/>
              <a:t>ascendens</a:t>
            </a:r>
            <a:r>
              <a:rPr lang="en-GB" dirty="0"/>
              <a:t>, and cecum. </a:t>
            </a:r>
            <a:endParaRPr lang="lt-LT" dirty="0" smtClean="0"/>
          </a:p>
          <a:p>
            <a:r>
              <a:rPr lang="en-GB" dirty="0" smtClean="0"/>
              <a:t>Left </a:t>
            </a:r>
            <a:r>
              <a:rPr lang="en-GB" dirty="0" err="1"/>
              <a:t>hemicolon</a:t>
            </a:r>
            <a:r>
              <a:rPr lang="en-GB" dirty="0"/>
              <a:t> includes anus, rectum, colon </a:t>
            </a:r>
            <a:r>
              <a:rPr lang="en-GB" dirty="0" err="1"/>
              <a:t>sigmoideum</a:t>
            </a:r>
            <a:r>
              <a:rPr lang="en-GB" dirty="0"/>
              <a:t> and colon </a:t>
            </a:r>
            <a:r>
              <a:rPr lang="en-GB" dirty="0" err="1"/>
              <a:t>descendens</a:t>
            </a:r>
            <a:r>
              <a:rPr lang="en-GB" dirty="0"/>
              <a:t>.</a:t>
            </a:r>
            <a:endParaRPr lang="lt-LT" dirty="0"/>
          </a:p>
          <a:p>
            <a:pPr marL="0" indent="0">
              <a:buNone/>
            </a:pPr>
            <a:endParaRPr lang="lt-LT" dirty="0"/>
          </a:p>
        </p:txBody>
      </p:sp>
    </p:spTree>
    <p:extLst>
      <p:ext uri="{BB962C8B-B14F-4D97-AF65-F5344CB8AC3E}">
        <p14:creationId xmlns:p14="http://schemas.microsoft.com/office/powerpoint/2010/main" val="878829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en-GB" dirty="0"/>
              <a:t>Referral to surgery or tertiary endoscopy in the same or another </a:t>
            </a:r>
            <a:r>
              <a:rPr lang="en-GB" dirty="0" err="1" smtClean="0"/>
              <a:t>center</a:t>
            </a:r>
            <a:endParaRPr lang="lt-LT" dirty="0"/>
          </a:p>
        </p:txBody>
      </p:sp>
      <p:sp>
        <p:nvSpPr>
          <p:cNvPr id="3" name="Turinio vietos rezervavimo ženklas 2"/>
          <p:cNvSpPr>
            <a:spLocks noGrp="1"/>
          </p:cNvSpPr>
          <p:nvPr>
            <p:ph idx="1"/>
          </p:nvPr>
        </p:nvSpPr>
        <p:spPr/>
        <p:txBody>
          <a:bodyPr>
            <a:normAutofit fontScale="92500"/>
          </a:bodyPr>
          <a:lstStyle/>
          <a:p>
            <a:r>
              <a:rPr lang="en-GB" dirty="0"/>
              <a:t>Share of people referred to surgery or additional colonoscopy for polypectomy among number of people with findings at </a:t>
            </a:r>
            <a:r>
              <a:rPr lang="en-GB" dirty="0" smtClean="0"/>
              <a:t>colonoscopy</a:t>
            </a:r>
          </a:p>
          <a:p>
            <a:r>
              <a:rPr lang="en-US" dirty="0" smtClean="0"/>
              <a:t>It is recommended </a:t>
            </a:r>
            <a:r>
              <a:rPr lang="en-US" dirty="0"/>
              <a:t>that screening programs audit how larger </a:t>
            </a:r>
            <a:r>
              <a:rPr lang="en-US" dirty="0" smtClean="0"/>
              <a:t>lesions detected </a:t>
            </a:r>
            <a:r>
              <a:rPr lang="en-US" dirty="0"/>
              <a:t>at screening are managed, together with details of </a:t>
            </a:r>
            <a:r>
              <a:rPr lang="en-US" dirty="0" smtClean="0"/>
              <a:t>outcomes (In </a:t>
            </a:r>
            <a:r>
              <a:rPr lang="en-US" dirty="0"/>
              <a:t>particular, the number of benign lesions referred for </a:t>
            </a:r>
            <a:r>
              <a:rPr lang="en-US" dirty="0" smtClean="0"/>
              <a:t>surgical resection </a:t>
            </a:r>
            <a:r>
              <a:rPr lang="en-US" dirty="0"/>
              <a:t>should be recorded and outcomes </a:t>
            </a:r>
            <a:r>
              <a:rPr lang="en-US" dirty="0" smtClean="0"/>
              <a:t>monitored)</a:t>
            </a:r>
          </a:p>
          <a:p>
            <a:r>
              <a:rPr lang="en-US" dirty="0"/>
              <a:t>There is evidence from </a:t>
            </a:r>
            <a:r>
              <a:rPr lang="en-US" dirty="0" smtClean="0"/>
              <a:t>the French </a:t>
            </a:r>
            <a:r>
              <a:rPr lang="en-US" dirty="0"/>
              <a:t>screening program that up to 10% of entirely </a:t>
            </a:r>
            <a:r>
              <a:rPr lang="en-US" dirty="0" smtClean="0"/>
              <a:t>benign polyps </a:t>
            </a:r>
            <a:r>
              <a:rPr lang="en-US" dirty="0"/>
              <a:t>are removed surgically rather than </a:t>
            </a:r>
            <a:r>
              <a:rPr lang="en-US" dirty="0" smtClean="0"/>
              <a:t>endoscopically.</a:t>
            </a:r>
            <a:endParaRPr lang="lt-LT" dirty="0"/>
          </a:p>
        </p:txBody>
      </p:sp>
    </p:spTree>
    <p:extLst>
      <p:ext uri="{BB962C8B-B14F-4D97-AF65-F5344CB8AC3E}">
        <p14:creationId xmlns:p14="http://schemas.microsoft.com/office/powerpoint/2010/main" val="2838861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en-US" dirty="0"/>
              <a:t>**What Are the </a:t>
            </a:r>
            <a:r>
              <a:rPr lang="en-US" dirty="0" smtClean="0"/>
              <a:t>Quality </a:t>
            </a:r>
            <a:r>
              <a:rPr lang="en-US" dirty="0"/>
              <a:t>Indicators? </a:t>
            </a:r>
            <a:endParaRPr lang="lt-LT" dirty="0"/>
          </a:p>
        </p:txBody>
      </p:sp>
      <p:sp>
        <p:nvSpPr>
          <p:cNvPr id="3" name="Turinio vietos rezervavimo ženklas 2"/>
          <p:cNvSpPr>
            <a:spLocks noGrp="1"/>
          </p:cNvSpPr>
          <p:nvPr>
            <p:ph idx="1"/>
          </p:nvPr>
        </p:nvSpPr>
        <p:spPr/>
        <p:txBody>
          <a:bodyPr/>
          <a:lstStyle/>
          <a:p>
            <a:r>
              <a:rPr lang="en-US" dirty="0"/>
              <a:t>Quality Indicators that should be met in &gt; 98% of colonoscopies: </a:t>
            </a:r>
            <a:endParaRPr lang="lt-LT" dirty="0" smtClean="0"/>
          </a:p>
          <a:p>
            <a:r>
              <a:rPr lang="en-US" dirty="0" smtClean="0"/>
              <a:t>Informed </a:t>
            </a:r>
            <a:r>
              <a:rPr lang="en-US" dirty="0"/>
              <a:t>consent is documented. </a:t>
            </a:r>
            <a:endParaRPr lang="lt-LT" dirty="0" smtClean="0"/>
          </a:p>
          <a:p>
            <a:r>
              <a:rPr lang="en-US" dirty="0" smtClean="0"/>
              <a:t>Quality </a:t>
            </a:r>
            <a:r>
              <a:rPr lang="en-US" dirty="0"/>
              <a:t>of bowel preparation is reported. </a:t>
            </a:r>
            <a:endParaRPr lang="lt-LT" dirty="0" smtClean="0"/>
          </a:p>
          <a:p>
            <a:r>
              <a:rPr lang="en-US" dirty="0" smtClean="0"/>
              <a:t>Withdrawal </a:t>
            </a:r>
            <a:r>
              <a:rPr lang="en-US" dirty="0"/>
              <a:t>time is measured and reported. </a:t>
            </a:r>
            <a:endParaRPr lang="lt-LT" dirty="0" smtClean="0"/>
          </a:p>
          <a:p>
            <a:r>
              <a:rPr lang="en-US" dirty="0" smtClean="0"/>
              <a:t>Endoscopic </a:t>
            </a:r>
            <a:r>
              <a:rPr lang="en-US" dirty="0"/>
              <a:t>removal of </a:t>
            </a:r>
            <a:r>
              <a:rPr lang="en-US" dirty="0" smtClean="0"/>
              <a:t>pedunculated polyps </a:t>
            </a:r>
            <a:r>
              <a:rPr lang="en-US" dirty="0"/>
              <a:t>and large (&lt; 2cm) sessile polyps should be attempted before surgical referral. </a:t>
            </a:r>
          </a:p>
        </p:txBody>
      </p:sp>
    </p:spTree>
    <p:extLst>
      <p:ext uri="{BB962C8B-B14F-4D97-AF65-F5344CB8AC3E}">
        <p14:creationId xmlns:p14="http://schemas.microsoft.com/office/powerpoint/2010/main" val="2466557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en-US" dirty="0"/>
              <a:t>**What Are the </a:t>
            </a:r>
            <a:r>
              <a:rPr lang="en-US" dirty="0" smtClean="0"/>
              <a:t>Quality </a:t>
            </a:r>
            <a:r>
              <a:rPr lang="en-US" dirty="0"/>
              <a:t>Indicators? </a:t>
            </a:r>
            <a:endParaRPr lang="lt-LT" dirty="0"/>
          </a:p>
        </p:txBody>
      </p:sp>
      <p:sp>
        <p:nvSpPr>
          <p:cNvPr id="3" name="Turinio vietos rezervavimo ženklas 2"/>
          <p:cNvSpPr>
            <a:spLocks noGrp="1"/>
          </p:cNvSpPr>
          <p:nvPr>
            <p:ph idx="1"/>
          </p:nvPr>
        </p:nvSpPr>
        <p:spPr/>
        <p:txBody>
          <a:bodyPr/>
          <a:lstStyle/>
          <a:p>
            <a:r>
              <a:rPr lang="en-US" dirty="0"/>
              <a:t>Documented Appropriate Indication for Colonoscopy: &gt; 80% </a:t>
            </a:r>
            <a:endParaRPr lang="lt-LT" dirty="0" smtClean="0"/>
          </a:p>
          <a:p>
            <a:r>
              <a:rPr lang="en-US" dirty="0" smtClean="0"/>
              <a:t>Bowel </a:t>
            </a:r>
            <a:r>
              <a:rPr lang="en-US" dirty="0"/>
              <a:t>preparation is adequate</a:t>
            </a:r>
            <a:r>
              <a:rPr lang="en-US"/>
              <a:t>: </a:t>
            </a:r>
            <a:r>
              <a:rPr lang="en-US" smtClean="0"/>
              <a:t>90% </a:t>
            </a:r>
            <a:endParaRPr lang="lt-LT" dirty="0" smtClean="0"/>
          </a:p>
          <a:p>
            <a:r>
              <a:rPr lang="en-US" dirty="0" err="1" smtClean="0"/>
              <a:t>Cecal</a:t>
            </a:r>
            <a:r>
              <a:rPr lang="lt-LT" dirty="0" smtClean="0"/>
              <a:t> </a:t>
            </a:r>
            <a:r>
              <a:rPr lang="en-US" dirty="0" smtClean="0"/>
              <a:t>intubation</a:t>
            </a:r>
            <a:r>
              <a:rPr lang="en-US" dirty="0"/>
              <a:t>: &gt;95% </a:t>
            </a:r>
            <a:endParaRPr lang="lt-LT" dirty="0" smtClean="0"/>
          </a:p>
          <a:p>
            <a:r>
              <a:rPr lang="en-US" dirty="0" smtClean="0"/>
              <a:t>Average </a:t>
            </a:r>
            <a:r>
              <a:rPr lang="en-US" dirty="0"/>
              <a:t>withdrawal time in negative screening colonoscopies: &gt;6 minutes</a:t>
            </a:r>
            <a:endParaRPr lang="lt-LT" dirty="0"/>
          </a:p>
        </p:txBody>
      </p:sp>
    </p:spTree>
    <p:extLst>
      <p:ext uri="{BB962C8B-B14F-4D97-AF65-F5344CB8AC3E}">
        <p14:creationId xmlns:p14="http://schemas.microsoft.com/office/powerpoint/2010/main" val="496548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25204" y="424946"/>
            <a:ext cx="7886700" cy="1325563"/>
          </a:xfrm>
        </p:spPr>
        <p:txBody>
          <a:bodyPr>
            <a:normAutofit fontScale="90000"/>
          </a:bodyPr>
          <a:lstStyle/>
          <a:p>
            <a:pPr lvl="0"/>
            <a:r>
              <a:rPr lang="en-US" dirty="0"/>
              <a:t>Workshop: Quality indicators for colonoscopy</a:t>
            </a:r>
            <a:br>
              <a:rPr lang="en-US" dirty="0"/>
            </a:br>
            <a:endParaRPr lang="en-US" dirty="0"/>
          </a:p>
        </p:txBody>
      </p:sp>
      <p:sp>
        <p:nvSpPr>
          <p:cNvPr id="3" name="Turinio vietos rezervavimo ženklas 2"/>
          <p:cNvSpPr>
            <a:spLocks noGrp="1"/>
          </p:cNvSpPr>
          <p:nvPr>
            <p:ph idx="1"/>
          </p:nvPr>
        </p:nvSpPr>
        <p:spPr/>
        <p:txBody>
          <a:bodyPr/>
          <a:lstStyle/>
          <a:p>
            <a:pPr lvl="0"/>
            <a:r>
              <a:rPr lang="en-US" i="1" dirty="0"/>
              <a:t>You are the leader of Hospital endoscopy staff. You got the report from “National Committee for organization, expert monitoring, evaluation and quality control of the National colorectal cancer screening programme” indicating that the </a:t>
            </a:r>
            <a:r>
              <a:rPr lang="en-US" b="1" i="1" dirty="0"/>
              <a:t>average quantity of interval cancers is higher</a:t>
            </a:r>
            <a:r>
              <a:rPr lang="en-US" i="1" dirty="0"/>
              <a:t> than in other hospitals.</a:t>
            </a:r>
            <a:endParaRPr lang="en-US" dirty="0"/>
          </a:p>
          <a:p>
            <a:endParaRPr lang="en-US" dirty="0"/>
          </a:p>
        </p:txBody>
      </p:sp>
    </p:spTree>
    <p:extLst>
      <p:ext uri="{BB962C8B-B14F-4D97-AF65-F5344CB8AC3E}">
        <p14:creationId xmlns:p14="http://schemas.microsoft.com/office/powerpoint/2010/main" val="4104848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en-GB" dirty="0" smtClean="0"/>
              <a:t>Discussion</a:t>
            </a:r>
            <a:endParaRPr lang="en-US" dirty="0"/>
          </a:p>
        </p:txBody>
      </p:sp>
      <p:sp>
        <p:nvSpPr>
          <p:cNvPr id="3" name="Turinio vietos rezervavimo ženklas 2"/>
          <p:cNvSpPr>
            <a:spLocks noGrp="1"/>
          </p:cNvSpPr>
          <p:nvPr>
            <p:ph idx="1"/>
          </p:nvPr>
        </p:nvSpPr>
        <p:spPr>
          <a:xfrm>
            <a:off x="662834" y="1552160"/>
            <a:ext cx="7886700" cy="4351338"/>
          </a:xfrm>
        </p:spPr>
        <p:txBody>
          <a:bodyPr>
            <a:noAutofit/>
          </a:bodyPr>
          <a:lstStyle/>
          <a:p>
            <a:pPr lvl="0"/>
            <a:r>
              <a:rPr lang="en-US" sz="2000" dirty="0"/>
              <a:t>What group of indicators should be checked for the reason of failure?</a:t>
            </a:r>
          </a:p>
          <a:p>
            <a:pPr lvl="0"/>
            <a:r>
              <a:rPr lang="en-US" sz="2000" dirty="0"/>
              <a:t>What results could show all these indicators?</a:t>
            </a:r>
          </a:p>
          <a:p>
            <a:pPr lvl="0"/>
            <a:r>
              <a:rPr lang="en-US" sz="2000" dirty="0"/>
              <a:t>Why quality of colonoscopy indicators are important to staff leader and witch of these indicators should be check first?</a:t>
            </a:r>
          </a:p>
          <a:p>
            <a:pPr lvl="0"/>
            <a:r>
              <a:rPr lang="en-US" sz="2000" dirty="0"/>
              <a:t>At what level and cross-section all these indicators should be checked, why? (staff in general, separate </a:t>
            </a:r>
            <a:r>
              <a:rPr lang="en-US" sz="2000" dirty="0" err="1"/>
              <a:t>colonoscopist</a:t>
            </a:r>
            <a:r>
              <a:rPr lang="en-US" sz="2000" dirty="0"/>
              <a:t>)</a:t>
            </a:r>
          </a:p>
          <a:p>
            <a:pPr lvl="0"/>
            <a:r>
              <a:rPr lang="en-US" sz="2000" dirty="0"/>
              <a:t>Who is responsible for input of the data required for these indicators?</a:t>
            </a:r>
          </a:p>
          <a:p>
            <a:pPr lvl="0"/>
            <a:r>
              <a:rPr lang="en-US" sz="2000" dirty="0"/>
              <a:t>Is there any problem to monitor these indicators in Croatia? (At doctor, staff, hospital, county and country level).</a:t>
            </a:r>
          </a:p>
          <a:p>
            <a:pPr lvl="0"/>
            <a:r>
              <a:rPr lang="en-US" sz="2000" dirty="0"/>
              <a:t>Who is most interested in gathering this data (medical workers, public health specialist, government or health system insurance?)</a:t>
            </a:r>
          </a:p>
          <a:p>
            <a:pPr lvl="0"/>
            <a:r>
              <a:rPr lang="en-US" sz="2000" dirty="0"/>
              <a:t>What materials and resources are needed to monitor all these indicators and to improve its collection</a:t>
            </a:r>
            <a:r>
              <a:rPr lang="en-US" sz="2000" dirty="0" smtClean="0"/>
              <a:t>?</a:t>
            </a:r>
            <a:endParaRPr lang="en-US" sz="2000" dirty="0"/>
          </a:p>
        </p:txBody>
      </p:sp>
    </p:spTree>
    <p:extLst>
      <p:ext uri="{BB962C8B-B14F-4D97-AF65-F5344CB8AC3E}">
        <p14:creationId xmlns:p14="http://schemas.microsoft.com/office/powerpoint/2010/main" val="235514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a:t>Quality</a:t>
            </a:r>
            <a:r>
              <a:rPr lang="lt-LT" dirty="0"/>
              <a:t> </a:t>
            </a:r>
            <a:r>
              <a:rPr lang="lt-LT" dirty="0" err="1"/>
              <a:t>Indicators</a:t>
            </a:r>
            <a:r>
              <a:rPr lang="lt-LT" dirty="0"/>
              <a:t> </a:t>
            </a:r>
            <a:r>
              <a:rPr lang="lt-LT" dirty="0" err="1"/>
              <a:t>for</a:t>
            </a:r>
            <a:r>
              <a:rPr lang="lt-LT" dirty="0"/>
              <a:t> </a:t>
            </a:r>
            <a:r>
              <a:rPr lang="lt-LT" dirty="0" err="1"/>
              <a:t>Colonoscopy</a:t>
            </a:r>
            <a:endParaRPr lang="en-US" dirty="0"/>
          </a:p>
        </p:txBody>
      </p:sp>
      <p:sp>
        <p:nvSpPr>
          <p:cNvPr id="3" name="Turinio vietos rezervavimo ženklas 2"/>
          <p:cNvSpPr>
            <a:spLocks noGrp="1"/>
          </p:cNvSpPr>
          <p:nvPr>
            <p:ph idx="1"/>
          </p:nvPr>
        </p:nvSpPr>
        <p:spPr/>
        <p:txBody>
          <a:bodyPr>
            <a:normAutofit lnSpcReduction="10000"/>
          </a:bodyPr>
          <a:lstStyle/>
          <a:p>
            <a:r>
              <a:rPr lang="en-US" dirty="0"/>
              <a:t>Although the ideal quality measure for colonoscopy is not unequivocally established, there are several proven quality indicators. </a:t>
            </a:r>
            <a:endParaRPr lang="en-US" dirty="0" smtClean="0"/>
          </a:p>
          <a:p>
            <a:r>
              <a:rPr lang="en-US" dirty="0"/>
              <a:t>With most of the problems of colonoscopy resulting from operator-dependent factors, it is no longer acceptable not to measure colonoscopy quality. </a:t>
            </a:r>
          </a:p>
          <a:p>
            <a:r>
              <a:rPr lang="en-US" dirty="0"/>
              <a:t>The judicious use of quality metrics should allow identifying marginal performers and implementing educational initiatives to correct their performance to provide the best care possible to our patients.</a:t>
            </a:r>
            <a:endParaRPr lang="lt-LT" dirty="0"/>
          </a:p>
          <a:p>
            <a:endParaRPr lang="en-GB" dirty="0" smtClean="0"/>
          </a:p>
        </p:txBody>
      </p:sp>
    </p:spTree>
    <p:extLst>
      <p:ext uri="{BB962C8B-B14F-4D97-AF65-F5344CB8AC3E}">
        <p14:creationId xmlns:p14="http://schemas.microsoft.com/office/powerpoint/2010/main" val="904805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a:t>Quality</a:t>
            </a:r>
            <a:r>
              <a:rPr lang="lt-LT" dirty="0"/>
              <a:t> </a:t>
            </a:r>
            <a:r>
              <a:rPr lang="lt-LT" dirty="0" err="1"/>
              <a:t>Indicators</a:t>
            </a:r>
            <a:r>
              <a:rPr lang="lt-LT" dirty="0"/>
              <a:t> </a:t>
            </a:r>
            <a:r>
              <a:rPr lang="lt-LT" dirty="0" err="1"/>
              <a:t>for</a:t>
            </a:r>
            <a:r>
              <a:rPr lang="lt-LT" dirty="0"/>
              <a:t> </a:t>
            </a:r>
            <a:r>
              <a:rPr lang="lt-LT" dirty="0" err="1"/>
              <a:t>Colonoscopy</a:t>
            </a:r>
            <a:endParaRPr lang="en-US" dirty="0"/>
          </a:p>
        </p:txBody>
      </p:sp>
      <p:sp>
        <p:nvSpPr>
          <p:cNvPr id="3" name="Turinio vietos rezervavimo ženklas 2"/>
          <p:cNvSpPr>
            <a:spLocks noGrp="1"/>
          </p:cNvSpPr>
          <p:nvPr>
            <p:ph idx="1"/>
          </p:nvPr>
        </p:nvSpPr>
        <p:spPr/>
        <p:txBody>
          <a:bodyPr/>
          <a:lstStyle/>
          <a:p>
            <a:r>
              <a:rPr lang="lt-LT" dirty="0" err="1"/>
              <a:t>Why</a:t>
            </a:r>
            <a:r>
              <a:rPr lang="lt-LT" dirty="0"/>
              <a:t> </a:t>
            </a:r>
            <a:r>
              <a:rPr lang="lt-LT" dirty="0" err="1"/>
              <a:t>is</a:t>
            </a:r>
            <a:r>
              <a:rPr lang="lt-LT" dirty="0"/>
              <a:t> </a:t>
            </a:r>
            <a:r>
              <a:rPr lang="lt-LT" dirty="0" err="1"/>
              <a:t>this</a:t>
            </a:r>
            <a:r>
              <a:rPr lang="lt-LT" dirty="0"/>
              <a:t> </a:t>
            </a:r>
            <a:r>
              <a:rPr lang="lt-LT" dirty="0" err="1"/>
              <a:t>important</a:t>
            </a:r>
            <a:r>
              <a:rPr lang="lt-LT" dirty="0"/>
              <a:t>?</a:t>
            </a:r>
            <a:endParaRPr lang="en-GB" dirty="0"/>
          </a:p>
          <a:p>
            <a:pPr lvl="1">
              <a:buFont typeface="Wingdings" panose="05000000000000000000" pitchFamily="2" charset="2"/>
              <a:buChar char="Ø"/>
            </a:pPr>
            <a:endParaRPr lang="en-US" dirty="0"/>
          </a:p>
          <a:p>
            <a:pPr lvl="1">
              <a:buFont typeface="Wingdings" panose="05000000000000000000" pitchFamily="2" charset="2"/>
              <a:buChar char="Ø"/>
            </a:pPr>
            <a:r>
              <a:rPr lang="en-US" dirty="0"/>
              <a:t>To maximize cost-effectiveness of CRC screening with colonoscopy</a:t>
            </a:r>
            <a:endParaRPr lang="lt-LT" dirty="0"/>
          </a:p>
          <a:p>
            <a:pPr lvl="1">
              <a:buFont typeface="Wingdings" panose="05000000000000000000" pitchFamily="2" charset="2"/>
              <a:buChar char="Ø"/>
            </a:pPr>
            <a:endParaRPr lang="lt-LT" dirty="0"/>
          </a:p>
          <a:p>
            <a:pPr lvl="1">
              <a:buFont typeface="Wingdings" panose="05000000000000000000" pitchFamily="2" charset="2"/>
              <a:buChar char="Ø"/>
            </a:pPr>
            <a:r>
              <a:rPr lang="en-US" dirty="0"/>
              <a:t>The purpose of colonoscopy is to reduce CRC and improved quality </a:t>
            </a:r>
            <a:r>
              <a:rPr lang="en-US" dirty="0" err="1"/>
              <a:t>shouldreduce</a:t>
            </a:r>
            <a:r>
              <a:rPr lang="en-US" dirty="0"/>
              <a:t> post-colonoscopy  or “</a:t>
            </a:r>
            <a:r>
              <a:rPr lang="en-US" dirty="0" err="1"/>
              <a:t>missed”CRC</a:t>
            </a:r>
            <a:r>
              <a:rPr lang="en-US" dirty="0"/>
              <a:t>.</a:t>
            </a:r>
          </a:p>
          <a:p>
            <a:pPr lvl="1">
              <a:buFont typeface="Wingdings" panose="05000000000000000000" pitchFamily="2" charset="2"/>
              <a:buChar char="Ø"/>
            </a:pPr>
            <a:endParaRPr lang="lt-LT" dirty="0"/>
          </a:p>
          <a:p>
            <a:pPr lvl="1">
              <a:buFont typeface="Wingdings" panose="05000000000000000000" pitchFamily="2" charset="2"/>
              <a:buChar char="Ø"/>
            </a:pPr>
            <a:r>
              <a:rPr lang="en-US" dirty="0"/>
              <a:t>To minimize risks to patients</a:t>
            </a:r>
            <a:r>
              <a:rPr lang="lt-LT" dirty="0"/>
              <a:t> </a:t>
            </a:r>
            <a:endParaRPr lang="en-US" dirty="0"/>
          </a:p>
        </p:txBody>
      </p:sp>
    </p:spTree>
    <p:extLst>
      <p:ext uri="{BB962C8B-B14F-4D97-AF65-F5344CB8AC3E}">
        <p14:creationId xmlns:p14="http://schemas.microsoft.com/office/powerpoint/2010/main" val="967410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Lentelė 3"/>
          <p:cNvGraphicFramePr>
            <a:graphicFrameLocks noGrp="1"/>
          </p:cNvGraphicFramePr>
          <p:nvPr>
            <p:extLst>
              <p:ext uri="{D42A27DB-BD31-4B8C-83A1-F6EECF244321}">
                <p14:modId xmlns:p14="http://schemas.microsoft.com/office/powerpoint/2010/main" val="860510771"/>
              </p:ext>
            </p:extLst>
          </p:nvPr>
        </p:nvGraphicFramePr>
        <p:xfrm>
          <a:off x="0" y="186267"/>
          <a:ext cx="9144000" cy="6201107"/>
        </p:xfrm>
        <a:graphic>
          <a:graphicData uri="http://schemas.openxmlformats.org/drawingml/2006/table">
            <a:tbl>
              <a:tblPr firstRow="1" bandRow="1">
                <a:tableStyleId>{5940675A-B579-460E-94D1-54222C63F5DA}</a:tableStyleId>
              </a:tblPr>
              <a:tblGrid>
                <a:gridCol w="3050825"/>
                <a:gridCol w="6093175"/>
              </a:tblGrid>
              <a:tr h="0">
                <a:tc>
                  <a:txBody>
                    <a:bodyPr/>
                    <a:lstStyle/>
                    <a:p>
                      <a:r>
                        <a:rPr lang="en-US" sz="1800" dirty="0" smtClean="0"/>
                        <a:t>Quality assurance item </a:t>
                      </a:r>
                      <a:endParaRPr lang="en-US" sz="1800" dirty="0"/>
                    </a:p>
                  </a:txBody>
                  <a:tcPr/>
                </a:tc>
                <a:tc>
                  <a:txBody>
                    <a:bodyPr/>
                    <a:lstStyle/>
                    <a:p>
                      <a:pPr marL="0" marR="0" indent="0" algn="l" defTabSz="1024075" rtl="0" eaLnBrk="1" fontAlgn="auto" latinLnBrk="0" hangingPunct="1">
                        <a:lnSpc>
                          <a:spcPct val="100000"/>
                        </a:lnSpc>
                        <a:spcBef>
                          <a:spcPts val="0"/>
                        </a:spcBef>
                        <a:spcAft>
                          <a:spcPts val="0"/>
                        </a:spcAft>
                        <a:buClrTx/>
                        <a:buSzTx/>
                        <a:buFontTx/>
                        <a:buNone/>
                        <a:tabLst/>
                        <a:defRPr/>
                      </a:pPr>
                      <a:r>
                        <a:rPr lang="en-US" sz="1800" dirty="0" smtClean="0"/>
                        <a:t>Proposed standard</a:t>
                      </a:r>
                    </a:p>
                  </a:txBody>
                  <a:tcPr/>
                </a:tc>
              </a:tr>
              <a:tr h="840800">
                <a:tc>
                  <a:txBody>
                    <a:bodyPr/>
                    <a:lstStyle/>
                    <a:p>
                      <a:r>
                        <a:rPr lang="en-US" sz="1600" dirty="0" smtClean="0"/>
                        <a:t>Consent and withdrawal of consent </a:t>
                      </a:r>
                      <a:endParaRPr lang="en-US" sz="1600" dirty="0"/>
                    </a:p>
                  </a:txBody>
                  <a:tcPr/>
                </a:tc>
                <a:tc>
                  <a:txBody>
                    <a:bodyPr/>
                    <a:lstStyle/>
                    <a:p>
                      <a:r>
                        <a:rPr lang="en-US" sz="1200" dirty="0" smtClean="0"/>
                        <a:t>Audit the number of patients who decline colonoscopy on the day of the procedure and the number of </a:t>
                      </a:r>
                      <a:r>
                        <a:rPr lang="en-US" sz="1200" dirty="0" err="1" smtClean="0"/>
                        <a:t>intraprocedural</a:t>
                      </a:r>
                      <a:r>
                        <a:rPr lang="en-US" sz="1200" dirty="0" smtClean="0"/>
                        <a:t> withdrawals of consent.</a:t>
                      </a:r>
                    </a:p>
                    <a:p>
                      <a:r>
                        <a:rPr lang="en-US" sz="1200" dirty="0" smtClean="0"/>
                        <a:t>Proposed standard: fewer than 5% of cases to withdraw consent on the day of the procedure and fewer than 1% during the procedure.</a:t>
                      </a:r>
                    </a:p>
                  </a:txBody>
                  <a:tcPr/>
                </a:tc>
              </a:tr>
              <a:tr h="673869">
                <a:tc>
                  <a:txBody>
                    <a:bodyPr/>
                    <a:lstStyle/>
                    <a:p>
                      <a:r>
                        <a:rPr lang="en-US" sz="1600" dirty="0" smtClean="0"/>
                        <a:t>Experience of the screening </a:t>
                      </a:r>
                      <a:r>
                        <a:rPr lang="en-US" sz="1600" dirty="0" err="1" smtClean="0"/>
                        <a:t>colonoscopist</a:t>
                      </a:r>
                      <a:endParaRPr lang="en-US" sz="1600" dirty="0" smtClean="0"/>
                    </a:p>
                  </a:txBody>
                  <a:tcPr/>
                </a:tc>
                <a:tc>
                  <a:txBody>
                    <a:bodyPr/>
                    <a:lstStyle/>
                    <a:p>
                      <a:r>
                        <a:rPr lang="en-US" sz="1200" dirty="0" smtClean="0"/>
                        <a:t>We recommend that a minimum lifetime colonoscopy experience together with a minimum number of annual screening colonoscopies should be agreed.</a:t>
                      </a:r>
                    </a:p>
                    <a:p>
                      <a:r>
                        <a:rPr lang="en-US" sz="1200" dirty="0" smtClean="0"/>
                        <a:t>Proposed standard: to be agreed by screening boards</a:t>
                      </a:r>
                    </a:p>
                  </a:txBody>
                  <a:tcPr/>
                </a:tc>
              </a:tr>
              <a:tr h="485186">
                <a:tc>
                  <a:txBody>
                    <a:bodyPr/>
                    <a:lstStyle/>
                    <a:p>
                      <a:r>
                        <a:rPr lang="en-US" sz="1600" dirty="0" smtClean="0"/>
                        <a:t>Bowel cleansing</a:t>
                      </a:r>
                      <a:endParaRPr lang="en-US" sz="1600" dirty="0"/>
                    </a:p>
                  </a:txBody>
                  <a:tcPr/>
                </a:tc>
                <a:tc>
                  <a:txBody>
                    <a:bodyPr/>
                    <a:lstStyle/>
                    <a:p>
                      <a:pPr marL="0" marR="0" indent="0" algn="l" defTabSz="1024075" rtl="0" eaLnBrk="1" fontAlgn="auto" latinLnBrk="0" hangingPunct="1">
                        <a:lnSpc>
                          <a:spcPct val="100000"/>
                        </a:lnSpc>
                        <a:spcBef>
                          <a:spcPts val="0"/>
                        </a:spcBef>
                        <a:spcAft>
                          <a:spcPts val="0"/>
                        </a:spcAft>
                        <a:buClrTx/>
                        <a:buSzTx/>
                        <a:buFontTx/>
                        <a:buNone/>
                        <a:tabLst/>
                        <a:defRPr/>
                      </a:pPr>
                      <a:r>
                        <a:rPr lang="en-US" sz="1200" dirty="0" smtClean="0"/>
                        <a:t>The state of bowel cleansing should be audited.</a:t>
                      </a:r>
                    </a:p>
                    <a:p>
                      <a:pPr marL="0" marR="0" indent="0" algn="l" defTabSz="1024075" rtl="0" eaLnBrk="1" fontAlgn="auto" latinLnBrk="0" hangingPunct="1">
                        <a:lnSpc>
                          <a:spcPct val="100000"/>
                        </a:lnSpc>
                        <a:spcBef>
                          <a:spcPts val="0"/>
                        </a:spcBef>
                        <a:spcAft>
                          <a:spcPts val="0"/>
                        </a:spcAft>
                        <a:buClrTx/>
                        <a:buSzTx/>
                        <a:buFontTx/>
                        <a:buNone/>
                        <a:tabLst/>
                        <a:defRPr/>
                      </a:pPr>
                      <a:r>
                        <a:rPr lang="en-US" sz="1200" dirty="0" smtClean="0"/>
                        <a:t>Proposed standard: at least 90% of examinations should be rated as “adequate” bowel cleansing or better</a:t>
                      </a:r>
                    </a:p>
                  </a:txBody>
                  <a:tcPr/>
                </a:tc>
              </a:tr>
              <a:tr h="673869">
                <a:tc>
                  <a:txBody>
                    <a:bodyPr/>
                    <a:lstStyle/>
                    <a:p>
                      <a:r>
                        <a:rPr lang="en-US" sz="1600" dirty="0" smtClean="0"/>
                        <a:t>Sedation, analgesia, and comfort</a:t>
                      </a:r>
                      <a:endParaRPr lang="en-US" sz="1600" dirty="0"/>
                    </a:p>
                  </a:txBody>
                  <a:tcPr/>
                </a:tc>
                <a:tc>
                  <a:txBody>
                    <a:bodyPr/>
                    <a:lstStyle/>
                    <a:p>
                      <a:r>
                        <a:rPr lang="en-US" sz="1200" dirty="0" smtClean="0"/>
                        <a:t>Audit of sedation practices, including average doses used of medication together with comfort scores.</a:t>
                      </a:r>
                    </a:p>
                    <a:p>
                      <a:r>
                        <a:rPr lang="en-US" sz="1200" dirty="0" smtClean="0"/>
                        <a:t>Proposed standard: no more than 1% of patients should become hypoxic (saturation below 85% for more than 30 seconds) or for other reasons require administration of a reversal agent</a:t>
                      </a:r>
                    </a:p>
                  </a:txBody>
                  <a:tcPr/>
                </a:tc>
              </a:tr>
              <a:tr h="485186">
                <a:tc>
                  <a:txBody>
                    <a:bodyPr/>
                    <a:lstStyle/>
                    <a:p>
                      <a:r>
                        <a:rPr lang="en-US" sz="1600" dirty="0" smtClean="0"/>
                        <a:t>Unadjusted </a:t>
                      </a:r>
                      <a:r>
                        <a:rPr lang="en-US" sz="1600" dirty="0" err="1" smtClean="0"/>
                        <a:t>cecal</a:t>
                      </a:r>
                      <a:r>
                        <a:rPr lang="en-US" sz="1600" dirty="0" smtClean="0"/>
                        <a:t> intubation rate</a:t>
                      </a:r>
                      <a:endParaRPr lang="en-US" sz="1600" dirty="0"/>
                    </a:p>
                  </a:txBody>
                  <a:tcPr/>
                </a:tc>
                <a:tc>
                  <a:txBody>
                    <a:bodyPr/>
                    <a:lstStyle/>
                    <a:p>
                      <a:r>
                        <a:rPr lang="en-US" sz="1200" dirty="0" smtClean="0"/>
                        <a:t>Audit the completion rate for all colonoscopies.</a:t>
                      </a:r>
                    </a:p>
                    <a:p>
                      <a:r>
                        <a:rPr lang="en-US" sz="1200" dirty="0" smtClean="0"/>
                        <a:t>Proposed standard: unadjusted </a:t>
                      </a:r>
                      <a:r>
                        <a:rPr lang="en-US" sz="1200" dirty="0" err="1" smtClean="0"/>
                        <a:t>cecal</a:t>
                      </a:r>
                      <a:r>
                        <a:rPr lang="en-US" sz="1200" dirty="0" smtClean="0"/>
                        <a:t> intubation rate of at least 90%</a:t>
                      </a:r>
                    </a:p>
                  </a:txBody>
                  <a:tcPr/>
                </a:tc>
              </a:tr>
              <a:tr h="485186">
                <a:tc>
                  <a:txBody>
                    <a:bodyPr/>
                    <a:lstStyle/>
                    <a:p>
                      <a:r>
                        <a:rPr lang="en-US" sz="1600" dirty="0" smtClean="0"/>
                        <a:t>Adenoma and cancer detection</a:t>
                      </a:r>
                    </a:p>
                    <a:p>
                      <a:r>
                        <a:rPr lang="en-US" sz="1600" dirty="0" smtClean="0"/>
                        <a:t>rates</a:t>
                      </a:r>
                    </a:p>
                  </a:txBody>
                  <a:tcPr/>
                </a:tc>
                <a:tc>
                  <a:txBody>
                    <a:bodyPr/>
                    <a:lstStyle/>
                    <a:p>
                      <a:r>
                        <a:rPr lang="en-US" sz="1200" dirty="0" smtClean="0"/>
                        <a:t>The number of detected adenomas and cancers should be audited.</a:t>
                      </a:r>
                    </a:p>
                    <a:p>
                      <a:r>
                        <a:rPr lang="en-US" sz="1200" dirty="0" smtClean="0"/>
                        <a:t>Proposed standard: to be agreed by screening boards</a:t>
                      </a:r>
                    </a:p>
                  </a:txBody>
                  <a:tcPr/>
                </a:tc>
              </a:tr>
              <a:tr h="485186">
                <a:tc>
                  <a:txBody>
                    <a:bodyPr/>
                    <a:lstStyle/>
                    <a:p>
                      <a:r>
                        <a:rPr lang="en-US" sz="1600" dirty="0" err="1" smtClean="0"/>
                        <a:t>Colonoscope</a:t>
                      </a:r>
                      <a:r>
                        <a:rPr lang="en-US" sz="1600" dirty="0" smtClean="0"/>
                        <a:t> withdrawal time</a:t>
                      </a:r>
                      <a:endParaRPr lang="en-US" sz="1600" dirty="0"/>
                    </a:p>
                  </a:txBody>
                  <a:tcPr/>
                </a:tc>
                <a:tc>
                  <a:txBody>
                    <a:bodyPr/>
                    <a:lstStyle/>
                    <a:p>
                      <a:r>
                        <a:rPr lang="en-US" sz="1200" dirty="0" smtClean="0"/>
                        <a:t>Average withdrawal times should be audited.</a:t>
                      </a:r>
                    </a:p>
                    <a:p>
                      <a:r>
                        <a:rPr lang="en-US" sz="1200" dirty="0" smtClean="0"/>
                        <a:t>Proposed standard: a minimum of 6 minutes in at least 90% of purely diagnostic examinations</a:t>
                      </a:r>
                    </a:p>
                  </a:txBody>
                  <a:tcPr/>
                </a:tc>
              </a:tr>
              <a:tr h="485186">
                <a:tc>
                  <a:txBody>
                    <a:bodyPr/>
                    <a:lstStyle/>
                    <a:p>
                      <a:r>
                        <a:rPr lang="en-US" sz="1600" dirty="0" smtClean="0"/>
                        <a:t>Polyp retrieval rate</a:t>
                      </a:r>
                      <a:endParaRPr lang="en-US" sz="1600" dirty="0"/>
                    </a:p>
                  </a:txBody>
                  <a:tcPr/>
                </a:tc>
                <a:tc>
                  <a:txBody>
                    <a:bodyPr/>
                    <a:lstStyle/>
                    <a:p>
                      <a:r>
                        <a:rPr lang="en-US" sz="1200" dirty="0" smtClean="0"/>
                        <a:t>Screening programs anticipate that all resected polyps are retrieved for histological analysis.</a:t>
                      </a:r>
                    </a:p>
                    <a:p>
                      <a:r>
                        <a:rPr lang="en-US" sz="1200" dirty="0" smtClean="0"/>
                        <a:t>Proposed standard: ≥ 90% of resected polyps should be retrieved for histological analysis</a:t>
                      </a:r>
                    </a:p>
                  </a:txBody>
                  <a:tcPr/>
                </a:tc>
              </a:tr>
              <a:tr h="789881">
                <a:tc>
                  <a:txBody>
                    <a:bodyPr/>
                    <a:lstStyle/>
                    <a:p>
                      <a:r>
                        <a:rPr lang="en-US" sz="1600" dirty="0" smtClean="0"/>
                        <a:t>Significant interval lesions</a:t>
                      </a:r>
                      <a:endParaRPr lang="en-US" sz="1600" dirty="0"/>
                    </a:p>
                  </a:txBody>
                  <a:tcPr/>
                </a:tc>
                <a:tc>
                  <a:txBody>
                    <a:bodyPr/>
                    <a:lstStyle/>
                    <a:p>
                      <a:r>
                        <a:rPr lang="en-US" sz="1200" dirty="0" smtClean="0"/>
                        <a:t>We recommend that screening programs monitor size, appearance, location, and histology of all polyps larger than 1 cm and cancers found between screening examinations as well as after the patient has been discharged from a screening program.</a:t>
                      </a:r>
                    </a:p>
                    <a:p>
                      <a:pPr marL="0" marR="0" indent="0" algn="l" defTabSz="1024075" rtl="0" eaLnBrk="1" fontAlgn="auto" latinLnBrk="0" hangingPunct="1">
                        <a:lnSpc>
                          <a:spcPct val="100000"/>
                        </a:lnSpc>
                        <a:spcBef>
                          <a:spcPts val="0"/>
                        </a:spcBef>
                        <a:spcAft>
                          <a:spcPts val="0"/>
                        </a:spcAft>
                        <a:buClrTx/>
                        <a:buSzTx/>
                        <a:buFontTx/>
                        <a:buNone/>
                        <a:tabLst/>
                        <a:defRPr/>
                      </a:pPr>
                      <a:r>
                        <a:rPr lang="en-US" sz="1200" dirty="0" smtClean="0"/>
                        <a:t>Proposed standard: to be agreed by screening boards</a:t>
                      </a:r>
                    </a:p>
                  </a:txBody>
                  <a:tcPr/>
                </a:tc>
              </a:tr>
            </a:tbl>
          </a:graphicData>
        </a:graphic>
      </p:graphicFrame>
    </p:spTree>
    <p:extLst>
      <p:ext uri="{BB962C8B-B14F-4D97-AF65-F5344CB8AC3E}">
        <p14:creationId xmlns:p14="http://schemas.microsoft.com/office/powerpoint/2010/main" val="2618277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993364737"/>
              </p:ext>
            </p:extLst>
          </p:nvPr>
        </p:nvGraphicFramePr>
        <p:xfrm>
          <a:off x="0" y="225426"/>
          <a:ext cx="9144000" cy="6362977"/>
        </p:xfrm>
        <a:graphic>
          <a:graphicData uri="http://schemas.openxmlformats.org/drawingml/2006/table">
            <a:tbl>
              <a:tblPr firstRow="1" bandRow="1">
                <a:tableStyleId>{5940675A-B579-460E-94D1-54222C63F5DA}</a:tableStyleId>
              </a:tblPr>
              <a:tblGrid>
                <a:gridCol w="4572000"/>
                <a:gridCol w="4572000"/>
              </a:tblGrid>
              <a:tr h="363868">
                <a:tc>
                  <a:txBody>
                    <a:bodyPr/>
                    <a:lstStyle/>
                    <a:p>
                      <a:r>
                        <a:rPr lang="en-US" sz="1800" dirty="0" smtClean="0"/>
                        <a:t>Quality assurance item </a:t>
                      </a:r>
                      <a:endParaRPr lang="en-US" sz="1800" dirty="0"/>
                    </a:p>
                  </a:txBody>
                  <a:tcPr/>
                </a:tc>
                <a:tc>
                  <a:txBody>
                    <a:bodyPr/>
                    <a:lstStyle/>
                    <a:p>
                      <a:pPr marL="0" marR="0" indent="0" algn="l" defTabSz="1024075" rtl="0" eaLnBrk="1" fontAlgn="auto" latinLnBrk="0" hangingPunct="1">
                        <a:lnSpc>
                          <a:spcPct val="100000"/>
                        </a:lnSpc>
                        <a:spcBef>
                          <a:spcPts val="0"/>
                        </a:spcBef>
                        <a:spcAft>
                          <a:spcPts val="0"/>
                        </a:spcAft>
                        <a:buClrTx/>
                        <a:buSzTx/>
                        <a:buFontTx/>
                        <a:buNone/>
                        <a:tabLst/>
                        <a:defRPr/>
                      </a:pPr>
                      <a:r>
                        <a:rPr lang="en-US" sz="1800" dirty="0" smtClean="0"/>
                        <a:t>Proposed standard</a:t>
                      </a:r>
                    </a:p>
                  </a:txBody>
                  <a:tcPr/>
                </a:tc>
              </a:tr>
              <a:tr h="1166370">
                <a:tc>
                  <a:txBody>
                    <a:bodyPr/>
                    <a:lstStyle/>
                    <a:p>
                      <a:r>
                        <a:rPr lang="en-US" sz="1600" dirty="0" smtClean="0"/>
                        <a:t>Specialist referral for removal of larger polyps</a:t>
                      </a:r>
                    </a:p>
                  </a:txBody>
                  <a:tcPr/>
                </a:tc>
                <a:tc>
                  <a:txBody>
                    <a:bodyPr/>
                    <a:lstStyle/>
                    <a:p>
                      <a:r>
                        <a:rPr lang="en-US" sz="1200" dirty="0" smtClean="0"/>
                        <a:t>We anticipate that the removal of larger polyps will be deferred to a dedicated clinical session, perhaps at a separate tertiary referral </a:t>
                      </a:r>
                      <a:r>
                        <a:rPr lang="en-US" sz="1200" dirty="0" err="1" smtClean="0"/>
                        <a:t>centre</a:t>
                      </a:r>
                      <a:r>
                        <a:rPr lang="en-US" sz="1200" dirty="0" smtClean="0"/>
                        <a:t>. Screening programs should record how larger polyps detected at screening are managed, together with details of outcomes.</a:t>
                      </a:r>
                    </a:p>
                    <a:p>
                      <a:r>
                        <a:rPr lang="en-US" sz="1200" dirty="0" smtClean="0"/>
                        <a:t>Proposed standard: to be agreed by screening boards</a:t>
                      </a:r>
                    </a:p>
                  </a:txBody>
                  <a:tcPr/>
                </a:tc>
              </a:tr>
              <a:tr h="807487">
                <a:tc>
                  <a:txBody>
                    <a:bodyPr/>
                    <a:lstStyle/>
                    <a:p>
                      <a:r>
                        <a:rPr lang="en-US" sz="1600" dirty="0" smtClean="0"/>
                        <a:t>Cleaning and disinfection</a:t>
                      </a:r>
                      <a:endParaRPr lang="en-US" sz="1600" dirty="0"/>
                    </a:p>
                  </a:txBody>
                  <a:tcPr/>
                </a:tc>
                <a:tc>
                  <a:txBody>
                    <a:bodyPr/>
                    <a:lstStyle/>
                    <a:p>
                      <a:r>
                        <a:rPr lang="en-US" sz="1200" dirty="0" smtClean="0"/>
                        <a:t>Adoption of manufacturers’, national, and European standards for disinfection.</a:t>
                      </a:r>
                    </a:p>
                    <a:p>
                      <a:r>
                        <a:rPr lang="en-US" sz="1200" dirty="0" smtClean="0"/>
                        <a:t>Proposed standard: routine microbiological testing at intervals not exceeding 3 months</a:t>
                      </a:r>
                    </a:p>
                  </a:txBody>
                  <a:tcPr/>
                </a:tc>
              </a:tr>
              <a:tr h="986929">
                <a:tc>
                  <a:txBody>
                    <a:bodyPr/>
                    <a:lstStyle/>
                    <a:p>
                      <a:r>
                        <a:rPr lang="en-US" sz="1600" dirty="0" smtClean="0"/>
                        <a:t>Tattooing sites of larger polyps and</a:t>
                      </a:r>
                    </a:p>
                    <a:p>
                      <a:r>
                        <a:rPr lang="en-US" sz="1600" dirty="0" smtClean="0"/>
                        <a:t>cancers</a:t>
                      </a:r>
                    </a:p>
                  </a:txBody>
                  <a:tcPr/>
                </a:tc>
                <a:tc>
                  <a:txBody>
                    <a:bodyPr/>
                    <a:lstStyle/>
                    <a:p>
                      <a:r>
                        <a:rPr lang="en-US" sz="1200" dirty="0" smtClean="0"/>
                        <a:t>We recommend that screening programs set standards regarding which polyp sites should be tattooed.</a:t>
                      </a:r>
                    </a:p>
                    <a:p>
                      <a:r>
                        <a:rPr lang="en-US" sz="1200" dirty="0" smtClean="0"/>
                        <a:t>Proposed standard: the placement of tattoos following the removal of all polyps 2 cm or larger outside of fixed colonic landmarks such as the cecum and rectum</a:t>
                      </a:r>
                    </a:p>
                  </a:txBody>
                  <a:tcPr/>
                </a:tc>
              </a:tr>
              <a:tr h="807487">
                <a:tc>
                  <a:txBody>
                    <a:bodyPr/>
                    <a:lstStyle/>
                    <a:p>
                      <a:r>
                        <a:rPr lang="en-US" sz="1600" dirty="0" smtClean="0"/>
                        <a:t>Unscheduled readmissions </a:t>
                      </a:r>
                      <a:endParaRPr lang="en-US" sz="1600" dirty="0"/>
                    </a:p>
                  </a:txBody>
                  <a:tcPr/>
                </a:tc>
                <a:tc>
                  <a:txBody>
                    <a:bodyPr/>
                    <a:lstStyle/>
                    <a:p>
                      <a:r>
                        <a:rPr lang="en-US" sz="1200" dirty="0" smtClean="0"/>
                        <a:t>We recommend that screening programs record details of all emergency admissions within 30 days of the screening colonoscopy.</a:t>
                      </a:r>
                    </a:p>
                    <a:p>
                      <a:r>
                        <a:rPr lang="en-US" sz="1200" dirty="0" smtClean="0"/>
                        <a:t>Proposed standard: to be agreed by screening boards</a:t>
                      </a:r>
                    </a:p>
                  </a:txBody>
                  <a:tcPr/>
                </a:tc>
              </a:tr>
              <a:tr h="1345813">
                <a:tc>
                  <a:txBody>
                    <a:bodyPr/>
                    <a:lstStyle/>
                    <a:p>
                      <a:r>
                        <a:rPr lang="en-US" sz="1600" dirty="0" smtClean="0"/>
                        <a:t>Perforation rate </a:t>
                      </a:r>
                      <a:endParaRPr lang="en-US" sz="1600" dirty="0"/>
                    </a:p>
                  </a:txBody>
                  <a:tcPr/>
                </a:tc>
                <a:tc>
                  <a:txBody>
                    <a:bodyPr/>
                    <a:lstStyle/>
                    <a:p>
                      <a:r>
                        <a:rPr lang="en-US" sz="1200" dirty="0" smtClean="0"/>
                        <a:t>We recommend that details should be recorded of all perforations complicating diagnostic and therapeutic</a:t>
                      </a:r>
                    </a:p>
                    <a:p>
                      <a:r>
                        <a:rPr lang="en-US" sz="1200" dirty="0" smtClean="0"/>
                        <a:t>procedures, that require surgical repair and that occur up to 2 weeks after endoscopy.</a:t>
                      </a:r>
                    </a:p>
                    <a:p>
                      <a:r>
                        <a:rPr lang="en-US" sz="1200" dirty="0" smtClean="0"/>
                        <a:t>Proposed standard: fewer than 1:1000 diagnostic or therapeutic examinations should result in a perforation</a:t>
                      </a:r>
                    </a:p>
                    <a:p>
                      <a:r>
                        <a:rPr lang="en-US" sz="1200" dirty="0" smtClean="0"/>
                        <a:t>requiring surgical repair</a:t>
                      </a:r>
                    </a:p>
                  </a:txBody>
                  <a:tcPr/>
                </a:tc>
              </a:tr>
              <a:tr h="807487">
                <a:tc>
                  <a:txBody>
                    <a:bodyPr/>
                    <a:lstStyle/>
                    <a:p>
                      <a:r>
                        <a:rPr lang="en-US" sz="1600" dirty="0" smtClean="0"/>
                        <a:t>Bleeding rate </a:t>
                      </a:r>
                      <a:endParaRPr lang="en-US" sz="1600" dirty="0"/>
                    </a:p>
                  </a:txBody>
                  <a:tcPr/>
                </a:tc>
                <a:tc>
                  <a:txBody>
                    <a:bodyPr/>
                    <a:lstStyle/>
                    <a:p>
                      <a:r>
                        <a:rPr lang="en-US" sz="1200" dirty="0" smtClean="0"/>
                        <a:t>All cases of immediate and late bleeding following polypectomy should be recorded.</a:t>
                      </a:r>
                    </a:p>
                    <a:p>
                      <a:r>
                        <a:rPr lang="en-US" sz="1200" dirty="0" smtClean="0"/>
                        <a:t>Proposed standard: fewer than 1:20 cases of bleeding should ultimately require surgical intervention</a:t>
                      </a:r>
                    </a:p>
                  </a:txBody>
                  <a:tcPr/>
                </a:tc>
              </a:tr>
            </a:tbl>
          </a:graphicData>
        </a:graphic>
      </p:graphicFrame>
    </p:spTree>
    <p:extLst>
      <p:ext uri="{BB962C8B-B14F-4D97-AF65-F5344CB8AC3E}">
        <p14:creationId xmlns:p14="http://schemas.microsoft.com/office/powerpoint/2010/main" val="3300071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en-GB" dirty="0" smtClean="0"/>
              <a:t>Most important QIC indicators</a:t>
            </a:r>
            <a:endParaRPr lang="lt-LT" dirty="0"/>
          </a:p>
        </p:txBody>
      </p:sp>
      <p:sp>
        <p:nvSpPr>
          <p:cNvPr id="3" name="Turinio vietos rezervavimo ženklas 2"/>
          <p:cNvSpPr>
            <a:spLocks noGrp="1"/>
          </p:cNvSpPr>
          <p:nvPr>
            <p:ph idx="1"/>
          </p:nvPr>
        </p:nvSpPr>
        <p:spPr/>
        <p:txBody>
          <a:bodyPr>
            <a:normAutofit fontScale="92500" lnSpcReduction="20000"/>
          </a:bodyPr>
          <a:lstStyle/>
          <a:p>
            <a:pPr marL="514350" indent="-514350">
              <a:buFont typeface="+mj-lt"/>
              <a:buAutoNum type="arabicPeriod"/>
            </a:pPr>
            <a:r>
              <a:rPr lang="en-GB" dirty="0" smtClean="0"/>
              <a:t>Adenoma detection rate</a:t>
            </a:r>
          </a:p>
          <a:p>
            <a:pPr marL="514350" indent="-514350">
              <a:buFont typeface="+mj-lt"/>
              <a:buAutoNum type="arabicPeriod"/>
            </a:pPr>
            <a:r>
              <a:rPr lang="en-GB" dirty="0" err="1" smtClean="0"/>
              <a:t>Cecal</a:t>
            </a:r>
            <a:r>
              <a:rPr lang="en-GB" dirty="0" smtClean="0"/>
              <a:t> intubation rate</a:t>
            </a:r>
          </a:p>
          <a:p>
            <a:pPr marL="514350" indent="-514350">
              <a:buFont typeface="+mj-lt"/>
              <a:buAutoNum type="arabicPeriod"/>
            </a:pPr>
            <a:r>
              <a:rPr lang="en-GB" dirty="0" smtClean="0"/>
              <a:t>Endoscopic complication rate</a:t>
            </a:r>
          </a:p>
          <a:p>
            <a:pPr marL="514350" indent="-514350">
              <a:buFont typeface="+mj-lt"/>
              <a:buAutoNum type="arabicPeriod"/>
            </a:pPr>
            <a:r>
              <a:rPr lang="en-GB" b="1" u="sng" dirty="0" err="1" smtClean="0"/>
              <a:t>Colonoscopist</a:t>
            </a:r>
            <a:r>
              <a:rPr lang="en-GB" b="1" u="sng" dirty="0" smtClean="0"/>
              <a:t> </a:t>
            </a:r>
            <a:r>
              <a:rPr lang="en-GB" b="1" u="sng" dirty="0"/>
              <a:t>patient load</a:t>
            </a:r>
            <a:endParaRPr lang="lt-LT" b="1" u="sng" dirty="0"/>
          </a:p>
          <a:p>
            <a:pPr marL="514350" indent="-514350">
              <a:buFont typeface="+mj-lt"/>
              <a:buAutoNum type="arabicPeriod"/>
            </a:pPr>
            <a:r>
              <a:rPr lang="en-GB" b="1" u="sng" dirty="0"/>
              <a:t>Quality of colonoscopy preparation</a:t>
            </a:r>
            <a:endParaRPr lang="lt-LT" b="1" u="sng" dirty="0"/>
          </a:p>
          <a:p>
            <a:pPr marL="514350" indent="-514350">
              <a:buFont typeface="+mj-lt"/>
              <a:buAutoNum type="arabicPeriod"/>
            </a:pPr>
            <a:r>
              <a:rPr lang="en-US" b="1" u="sng" dirty="0" err="1" smtClean="0"/>
              <a:t>Colonoscope</a:t>
            </a:r>
            <a:r>
              <a:rPr lang="en-US" b="1" u="sng" dirty="0" smtClean="0"/>
              <a:t> withdrawal time</a:t>
            </a:r>
            <a:endParaRPr lang="lt-LT" b="1" u="sng" dirty="0"/>
          </a:p>
          <a:p>
            <a:pPr marL="514350" indent="-514350">
              <a:buFont typeface="+mj-lt"/>
              <a:buAutoNum type="arabicPeriod"/>
            </a:pPr>
            <a:r>
              <a:rPr lang="en-GB" b="1" dirty="0"/>
              <a:t>Left and right colon adenoma detection proportion</a:t>
            </a:r>
            <a:endParaRPr lang="lt-LT" b="1" dirty="0"/>
          </a:p>
          <a:p>
            <a:pPr marL="514350" indent="-514350">
              <a:buFont typeface="+mj-lt"/>
              <a:buAutoNum type="arabicPeriod"/>
            </a:pPr>
            <a:r>
              <a:rPr lang="en-GB" b="1" dirty="0"/>
              <a:t>Mean adenomas per procedure</a:t>
            </a:r>
            <a:endParaRPr lang="lt-LT" b="1" dirty="0"/>
          </a:p>
          <a:p>
            <a:pPr marL="514350" indent="-514350">
              <a:buFont typeface="+mj-lt"/>
              <a:buAutoNum type="arabicPeriod"/>
            </a:pPr>
            <a:r>
              <a:rPr lang="en-GB" b="1" dirty="0"/>
              <a:t>Sessile serrated lesion in right colon detection rate</a:t>
            </a:r>
            <a:endParaRPr lang="lt-LT" b="1" dirty="0"/>
          </a:p>
          <a:p>
            <a:pPr marL="514350" indent="-514350">
              <a:buFont typeface="+mj-lt"/>
              <a:buAutoNum type="arabicPeriod"/>
            </a:pPr>
            <a:r>
              <a:rPr lang="en-GB" b="1" dirty="0"/>
              <a:t>Referral to surgery or tertiary endoscopy in the same or another </a:t>
            </a:r>
            <a:r>
              <a:rPr lang="en-GB" b="1" dirty="0" err="1"/>
              <a:t>center</a:t>
            </a:r>
            <a:endParaRPr lang="lt-LT" b="1" dirty="0"/>
          </a:p>
        </p:txBody>
      </p:sp>
    </p:spTree>
    <p:extLst>
      <p:ext uri="{BB962C8B-B14F-4D97-AF65-F5344CB8AC3E}">
        <p14:creationId xmlns:p14="http://schemas.microsoft.com/office/powerpoint/2010/main" val="2460810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GB" dirty="0" smtClean="0"/>
              <a:t>Adenoma detection rate</a:t>
            </a:r>
            <a:endParaRPr lang="en-US" dirty="0"/>
          </a:p>
        </p:txBody>
      </p:sp>
      <p:sp>
        <p:nvSpPr>
          <p:cNvPr id="3" name="Turinio vietos rezervavimo ženklas 2"/>
          <p:cNvSpPr>
            <a:spLocks noGrp="1"/>
          </p:cNvSpPr>
          <p:nvPr>
            <p:ph idx="1"/>
          </p:nvPr>
        </p:nvSpPr>
        <p:spPr/>
        <p:txBody>
          <a:bodyPr/>
          <a:lstStyle/>
          <a:p>
            <a:r>
              <a:rPr lang="en-US" dirty="0"/>
              <a:t>Adenoma</a:t>
            </a:r>
            <a:r>
              <a:rPr lang="lt-LT" dirty="0"/>
              <a:t> </a:t>
            </a:r>
            <a:r>
              <a:rPr lang="en-US" dirty="0"/>
              <a:t>detection</a:t>
            </a:r>
            <a:r>
              <a:rPr lang="lt-LT" dirty="0"/>
              <a:t> </a:t>
            </a:r>
            <a:r>
              <a:rPr lang="en-US" dirty="0"/>
              <a:t>rate(ADR),</a:t>
            </a:r>
            <a:r>
              <a:rPr lang="lt-LT" dirty="0"/>
              <a:t> </a:t>
            </a:r>
            <a:r>
              <a:rPr lang="en-US" dirty="0"/>
              <a:t>the</a:t>
            </a:r>
            <a:r>
              <a:rPr lang="lt-LT" dirty="0"/>
              <a:t> </a:t>
            </a:r>
            <a:r>
              <a:rPr lang="en-US" dirty="0"/>
              <a:t>primary</a:t>
            </a:r>
            <a:r>
              <a:rPr lang="lt-LT" dirty="0"/>
              <a:t> </a:t>
            </a:r>
            <a:r>
              <a:rPr lang="en-US" dirty="0"/>
              <a:t>quality</a:t>
            </a:r>
            <a:r>
              <a:rPr lang="lt-LT" dirty="0"/>
              <a:t> </a:t>
            </a:r>
            <a:r>
              <a:rPr lang="en-US" dirty="0"/>
              <a:t>indicator or outcome for an </a:t>
            </a:r>
            <a:r>
              <a:rPr lang="en-US" dirty="0" err="1"/>
              <a:t>endoscopist</a:t>
            </a:r>
            <a:r>
              <a:rPr lang="en-US" dirty="0"/>
              <a:t>,</a:t>
            </a:r>
            <a:r>
              <a:rPr lang="lt-LT" dirty="0"/>
              <a:t> </a:t>
            </a:r>
            <a:r>
              <a:rPr lang="en-US" dirty="0"/>
              <a:t>can be</a:t>
            </a:r>
            <a:r>
              <a:rPr lang="lt-LT" dirty="0"/>
              <a:t> </a:t>
            </a:r>
            <a:r>
              <a:rPr lang="en-US" dirty="0"/>
              <a:t>viewed</a:t>
            </a:r>
            <a:r>
              <a:rPr lang="lt-LT" dirty="0"/>
              <a:t> </a:t>
            </a:r>
            <a:r>
              <a:rPr lang="en-US" dirty="0"/>
              <a:t>as</a:t>
            </a:r>
            <a:r>
              <a:rPr lang="lt-LT" dirty="0"/>
              <a:t> </a:t>
            </a:r>
            <a:r>
              <a:rPr lang="en-US" dirty="0"/>
              <a:t>a function of the other quality measures.</a:t>
            </a:r>
            <a:r>
              <a:rPr lang="lt-LT" dirty="0"/>
              <a:t> </a:t>
            </a:r>
            <a:r>
              <a:rPr lang="en-US" dirty="0"/>
              <a:t>These include </a:t>
            </a:r>
            <a:r>
              <a:rPr lang="en-US" dirty="0" err="1"/>
              <a:t>cecal</a:t>
            </a:r>
            <a:r>
              <a:rPr lang="en-US" dirty="0"/>
              <a:t> intubation rates, withdrawal times, and quality of bowel preparations.</a:t>
            </a:r>
          </a:p>
        </p:txBody>
      </p:sp>
    </p:spTree>
    <p:extLst>
      <p:ext uri="{BB962C8B-B14F-4D97-AF65-F5344CB8AC3E}">
        <p14:creationId xmlns:p14="http://schemas.microsoft.com/office/powerpoint/2010/main" val="1100355326"/>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819</TotalTime>
  <Words>2331</Words>
  <Application>Microsoft Office PowerPoint</Application>
  <PresentationFormat>On-screen Show (4:3)</PresentationFormat>
  <Paragraphs>176</Paragraphs>
  <Slides>37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Calibri Light</vt:lpstr>
      <vt:lpstr>Times New Roman</vt:lpstr>
      <vt:lpstr>Wingdings</vt:lpstr>
      <vt:lpstr>„Office“ tema</vt:lpstr>
      <vt:lpstr>Office Theme</vt:lpstr>
      <vt:lpstr>PowerPoint Presentation</vt:lpstr>
      <vt:lpstr> Quality Indicators for Colonoscopy </vt:lpstr>
      <vt:lpstr>Colonoscopy</vt:lpstr>
      <vt:lpstr>Quality Indicators for Colonoscopy</vt:lpstr>
      <vt:lpstr>Quality Indicators for Colonoscopy</vt:lpstr>
      <vt:lpstr>PowerPoint Presentation</vt:lpstr>
      <vt:lpstr>PowerPoint Presentation</vt:lpstr>
      <vt:lpstr>Most important QIC indicators</vt:lpstr>
      <vt:lpstr>Adenoma detection rate</vt:lpstr>
      <vt:lpstr>Performance of endoscopists </vt:lpstr>
      <vt:lpstr>Bowel preparation quality</vt:lpstr>
      <vt:lpstr>Boston bowel preparation score is the most popular validated score </vt:lpstr>
      <vt:lpstr>Representative photos of bowel segments scored using the Boston Bowel Preparation Scale</vt:lpstr>
      <vt:lpstr>PowerPoint Presentation</vt:lpstr>
      <vt:lpstr>PowerPoint Presentation</vt:lpstr>
      <vt:lpstr>Bowel Preparation is Adequate:  90% of Outpatient Procedures</vt:lpstr>
      <vt:lpstr>Bowel Preparation is Adequate:  90% of Outpatient Procedures</vt:lpstr>
      <vt:lpstr>PowerPoint Presentation</vt:lpstr>
      <vt:lpstr>PowerPoint Presentation</vt:lpstr>
      <vt:lpstr>PowerPoint Presentation</vt:lpstr>
      <vt:lpstr>PowerPoint Presentation</vt:lpstr>
      <vt:lpstr>PowerPoint Presentation</vt:lpstr>
      <vt:lpstr>PowerPoint Presentation</vt:lpstr>
      <vt:lpstr>Colonoscope withdrawal time</vt:lpstr>
      <vt:lpstr>PowerPoint Presentation</vt:lpstr>
      <vt:lpstr>Colonoscope withdrawal time</vt:lpstr>
      <vt:lpstr>Colonoscope withdrawal time</vt:lpstr>
      <vt:lpstr>Retrieval of polyps</vt:lpstr>
      <vt:lpstr>Proximal Serrated Polyp Detection Rate</vt:lpstr>
      <vt:lpstr>Proximal Serrated Polyp Detection Rate</vt:lpstr>
      <vt:lpstr>The mean number of adenomas per colonoscopy</vt:lpstr>
      <vt:lpstr>Left and right colon adenoma detection proportion</vt:lpstr>
      <vt:lpstr>Referral to surgery or tertiary endoscopy in the same or another center</vt:lpstr>
      <vt:lpstr>**What Are the Quality Indicators? </vt:lpstr>
      <vt:lpstr>**What Are the Quality Indicators? </vt:lpstr>
      <vt:lpstr>Workshop: Quality indicators for colonoscopy </vt:lpstr>
      <vt:lpstr>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Indicators for Colonoscopy</dc:title>
  <dc:creator>Kęstutis Adamonis</dc:creator>
  <cp:lastModifiedBy>Helena Trbušić</cp:lastModifiedBy>
  <cp:revision>169</cp:revision>
  <dcterms:created xsi:type="dcterms:W3CDTF">2016-10-26T07:14:02Z</dcterms:created>
  <dcterms:modified xsi:type="dcterms:W3CDTF">2017-02-09T08:40:33Z</dcterms:modified>
</cp:coreProperties>
</file>