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56" r:id="rId4"/>
    <p:sldId id="264" r:id="rId5"/>
    <p:sldId id="265" r:id="rId6"/>
    <p:sldId id="272" r:id="rId7"/>
    <p:sldId id="260" r:id="rId8"/>
    <p:sldId id="268" r:id="rId9"/>
    <p:sldId id="259" r:id="rId10"/>
    <p:sldId id="267" r:id="rId11"/>
    <p:sldId id="269" r:id="rId12"/>
    <p:sldId id="261" r:id="rId13"/>
    <p:sldId id="266" r:id="rId14"/>
    <p:sldId id="262" r:id="rId15"/>
    <p:sldId id="273" r:id="rId16"/>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143000" y="1122363"/>
            <a:ext cx="6858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A0A0FEFF-D05D-43ED-B653-629459764BC6}" type="datetimeFigureOut">
              <a:rPr lang="lt-LT" smtClean="0"/>
              <a:t>2017.02.09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354757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A0A0FEFF-D05D-43ED-B653-629459764BC6}" type="datetimeFigureOut">
              <a:rPr lang="lt-LT" smtClean="0"/>
              <a:t>2017.02.09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242429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543675" y="365125"/>
            <a:ext cx="1971675"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628650" y="365125"/>
            <a:ext cx="5800725"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A0A0FEFF-D05D-43ED-B653-629459764BC6}" type="datetimeFigureOut">
              <a:rPr lang="lt-LT" smtClean="0"/>
              <a:t>2017.02.09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3299213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en-US"/>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a:p>
        </p:txBody>
      </p:sp>
      <p:sp>
        <p:nvSpPr>
          <p:cNvPr id="4" name="Datos vietos rezervavimo ženklas 3"/>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en-US">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362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en-US">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330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en-US">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3452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Datos vietos rezervavimo ženklas 4"/>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en-US">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9012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os vietos rezervavimo ženklas 6"/>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8" name="Poraštės vietos rezervavimo ženklas 7"/>
          <p:cNvSpPr>
            <a:spLocks noGrp="1"/>
          </p:cNvSpPr>
          <p:nvPr>
            <p:ph type="ftr" sz="quarter" idx="11"/>
          </p:nvPr>
        </p:nvSpPr>
        <p:spPr/>
        <p:txBody>
          <a:bodyPr/>
          <a:lstStyle/>
          <a:p>
            <a:endParaRPr lang="en-US">
              <a:solidFill>
                <a:prstClr val="black">
                  <a:tint val="75000"/>
                </a:prstClr>
              </a:solidFill>
            </a:endParaRPr>
          </a:p>
        </p:txBody>
      </p:sp>
      <p:sp>
        <p:nvSpPr>
          <p:cNvPr id="9" name="Skaidrės numerio vietos rezervavimo ženklas 8"/>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1752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Datos vietos rezervavimo ženklas 2"/>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4" name="Poraštės vietos rezervavimo ženklas 3"/>
          <p:cNvSpPr>
            <a:spLocks noGrp="1"/>
          </p:cNvSpPr>
          <p:nvPr>
            <p:ph type="ftr" sz="quarter" idx="11"/>
          </p:nvPr>
        </p:nvSpPr>
        <p:spPr/>
        <p:txBody>
          <a:bodyPr/>
          <a:lstStyle/>
          <a:p>
            <a:endParaRPr lang="en-US">
              <a:solidFill>
                <a:prstClr val="black">
                  <a:tint val="75000"/>
                </a:prstClr>
              </a:solidFill>
            </a:endParaRPr>
          </a:p>
        </p:txBody>
      </p:sp>
      <p:sp>
        <p:nvSpPr>
          <p:cNvPr id="5" name="Skaidrės numerio vietos rezervavimo ženklas 4"/>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663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3" name="Poraštės vietos rezervavimo ženklas 2"/>
          <p:cNvSpPr>
            <a:spLocks noGrp="1"/>
          </p:cNvSpPr>
          <p:nvPr>
            <p:ph type="ftr" sz="quarter" idx="11"/>
          </p:nvPr>
        </p:nvSpPr>
        <p:spPr/>
        <p:txBody>
          <a:bodyPr/>
          <a:lstStyle/>
          <a:p>
            <a:endParaRPr lang="en-US">
              <a:solidFill>
                <a:prstClr val="black">
                  <a:tint val="75000"/>
                </a:prstClr>
              </a:solidFill>
            </a:endParaRPr>
          </a:p>
        </p:txBody>
      </p:sp>
      <p:sp>
        <p:nvSpPr>
          <p:cNvPr id="4" name="Skaidrės numerio vietos rezervavimo ženklas 3"/>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22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en-US">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52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A0A0FEFF-D05D-43ED-B653-629459764BC6}" type="datetimeFigureOut">
              <a:rPr lang="lt-LT" smtClean="0"/>
              <a:t>2017.02.09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3508706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en-US">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0870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en-US">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3255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EA47CDBB-0700-4D11-9113-C4BB70EC6EBA}" type="datetimeFigureOut">
              <a:rPr lang="en-US" smtClean="0">
                <a:solidFill>
                  <a:prstClr val="black">
                    <a:tint val="75000"/>
                  </a:prstClr>
                </a:solidFill>
              </a:rPr>
              <a:pPr/>
              <a:t>2/9/2017</a:t>
            </a:fld>
            <a:endParaRPr lang="en-US">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en-US">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E498FD92-71CD-4B88-AB2D-8981EF11D4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241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623888" y="1709739"/>
            <a:ext cx="78867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A0A0FEFF-D05D-43ED-B653-629459764BC6}" type="datetimeFigureOut">
              <a:rPr lang="lt-LT" smtClean="0"/>
              <a:t>2017.02.09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3921319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628650" y="1825625"/>
            <a:ext cx="38862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29150" y="1825625"/>
            <a:ext cx="38862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A0A0FEFF-D05D-43ED-B653-629459764BC6}" type="datetimeFigureOut">
              <a:rPr lang="lt-LT" smtClean="0"/>
              <a:t>2017.02.09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46838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629841" y="365126"/>
            <a:ext cx="78867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629842" y="2505075"/>
            <a:ext cx="3868340"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29150" y="2505075"/>
            <a:ext cx="3887391"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A0A0FEFF-D05D-43ED-B653-629459764BC6}" type="datetimeFigureOut">
              <a:rPr lang="lt-LT" smtClean="0"/>
              <a:t>2017.02.09</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194185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A0A0FEFF-D05D-43ED-B653-629459764BC6}" type="datetimeFigureOut">
              <a:rPr lang="lt-LT" smtClean="0"/>
              <a:t>2017.02.09</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260519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A0A0FEFF-D05D-43ED-B653-629459764BC6}" type="datetimeFigureOut">
              <a:rPr lang="lt-LT" smtClean="0"/>
              <a:t>2017.02.09</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227135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629841" y="457200"/>
            <a:ext cx="2949178"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A0A0FEFF-D05D-43ED-B653-629459764BC6}" type="datetimeFigureOut">
              <a:rPr lang="lt-LT" smtClean="0"/>
              <a:t>2017.02.09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336855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629841" y="457200"/>
            <a:ext cx="2949178"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A0A0FEFF-D05D-43ED-B653-629459764BC6}" type="datetimeFigureOut">
              <a:rPr lang="lt-LT" smtClean="0"/>
              <a:t>2017.02.09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DDC46CD-4140-4149-A310-2BBBED8C89B3}" type="slidenum">
              <a:rPr lang="lt-LT" smtClean="0"/>
              <a:t>‹#›</a:t>
            </a:fld>
            <a:endParaRPr lang="lt-LT"/>
          </a:p>
        </p:txBody>
      </p:sp>
    </p:spTree>
    <p:extLst>
      <p:ext uri="{BB962C8B-B14F-4D97-AF65-F5344CB8AC3E}">
        <p14:creationId xmlns:p14="http://schemas.microsoft.com/office/powerpoint/2010/main" val="4083320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0FEFF-D05D-43ED-B653-629459764BC6}" type="datetimeFigureOut">
              <a:rPr lang="lt-LT" smtClean="0"/>
              <a:t>2017.02.09</a:t>
            </a:fld>
            <a:endParaRPr lang="lt-LT"/>
          </a:p>
        </p:txBody>
      </p:sp>
      <p:sp>
        <p:nvSpPr>
          <p:cNvPr id="5" name="Poraštės vietos rezervavimo ženklas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C46CD-4140-4149-A310-2BBBED8C89B3}" type="slidenum">
              <a:rPr lang="lt-LT" smtClean="0"/>
              <a:t>‹#›</a:t>
            </a:fld>
            <a:endParaRPr lang="lt-LT"/>
          </a:p>
        </p:txBody>
      </p:sp>
    </p:spTree>
    <p:extLst>
      <p:ext uri="{BB962C8B-B14F-4D97-AF65-F5344CB8AC3E}">
        <p14:creationId xmlns:p14="http://schemas.microsoft.com/office/powerpoint/2010/main" val="68525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1024075"/>
            <a:fld id="{EA47CDBB-0700-4D11-9113-C4BB70EC6EBA}" type="datetimeFigureOut">
              <a:rPr lang="en-US" smtClean="0">
                <a:solidFill>
                  <a:prstClr val="black">
                    <a:tint val="75000"/>
                  </a:prstClr>
                </a:solidFill>
              </a:rPr>
              <a:pPr defTabSz="1024075"/>
              <a:t>2/9/2017</a:t>
            </a:fld>
            <a:endParaRPr lang="en-US">
              <a:solidFill>
                <a:prstClr val="black">
                  <a:tint val="75000"/>
                </a:prstClr>
              </a:solidFill>
            </a:endParaRPr>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1024075"/>
            <a:endParaRPr lang="en-US">
              <a:solidFill>
                <a:prstClr val="black">
                  <a:tint val="75000"/>
                </a:prstClr>
              </a:solidFill>
            </a:endParaRPr>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1024075"/>
            <a:fld id="{E498FD92-71CD-4B88-AB2D-8981EF11D41F}" type="slidenum">
              <a:rPr lang="en-US" smtClean="0">
                <a:solidFill>
                  <a:prstClr val="black">
                    <a:tint val="75000"/>
                  </a:prstClr>
                </a:solidFill>
              </a:rPr>
              <a:pPr defTabSz="1024075"/>
              <a:t>‹#›</a:t>
            </a:fld>
            <a:endParaRPr lang="en-US">
              <a:solidFill>
                <a:prstClr val="black">
                  <a:tint val="75000"/>
                </a:prstClr>
              </a:solidFill>
            </a:endParaRPr>
          </a:p>
        </p:txBody>
      </p:sp>
    </p:spTree>
    <p:extLst>
      <p:ext uri="{BB962C8B-B14F-4D97-AF65-F5344CB8AC3E}">
        <p14:creationId xmlns:p14="http://schemas.microsoft.com/office/powerpoint/2010/main" val="3644726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8210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en-US" sz="3600" dirty="0" smtClean="0"/>
              <a:t>List of recommended data tables to be produced by CRC screening </a:t>
            </a:r>
            <a:r>
              <a:rPr lang="en-US" sz="3600" dirty="0" err="1" smtClean="0"/>
              <a:t>programmes</a:t>
            </a:r>
            <a:r>
              <a:rPr lang="en-US" sz="3600" dirty="0" smtClean="0"/>
              <a:t> (2)</a:t>
            </a:r>
            <a:endParaRPr lang="lt-LT" sz="3600" dirty="0"/>
          </a:p>
        </p:txBody>
      </p:sp>
      <p:sp>
        <p:nvSpPr>
          <p:cNvPr id="3" name="Turinio vietos rezervavimo ženklas 2"/>
          <p:cNvSpPr>
            <a:spLocks noGrp="1"/>
          </p:cNvSpPr>
          <p:nvPr>
            <p:ph idx="1"/>
          </p:nvPr>
        </p:nvSpPr>
        <p:spPr/>
        <p:txBody>
          <a:bodyPr>
            <a:normAutofit lnSpcReduction="10000"/>
          </a:bodyPr>
          <a:lstStyle/>
          <a:p>
            <a:pPr marL="0" indent="0">
              <a:buNone/>
            </a:pPr>
            <a:r>
              <a:rPr lang="en-US" dirty="0" smtClean="0"/>
              <a:t>8. Negative follow-up colonoscopy examination (diagnostic assessment and/or treatment)  </a:t>
            </a:r>
            <a:endParaRPr lang="lt-LT" dirty="0" smtClean="0"/>
          </a:p>
          <a:p>
            <a:pPr marL="0" indent="0">
              <a:buNone/>
            </a:pPr>
            <a:r>
              <a:rPr lang="en-US" dirty="0" smtClean="0"/>
              <a:t>9. Positive follow-up colonoscopy examination (diagnostic assessment and/or treatment)  </a:t>
            </a:r>
            <a:endParaRPr lang="lt-LT" dirty="0" smtClean="0"/>
          </a:p>
          <a:p>
            <a:pPr marL="0" indent="0">
              <a:buNone/>
            </a:pPr>
            <a:r>
              <a:rPr lang="en-US" dirty="0" smtClean="0"/>
              <a:t>10. Lesion detected (at least one)  </a:t>
            </a:r>
            <a:endParaRPr lang="lt-LT" dirty="0" smtClean="0"/>
          </a:p>
          <a:p>
            <a:pPr marL="0" indent="0">
              <a:buNone/>
            </a:pPr>
            <a:r>
              <a:rPr lang="en-US" dirty="0" smtClean="0"/>
              <a:t>11. Adenoma detected (at least one) </a:t>
            </a:r>
            <a:endParaRPr lang="lt-LT" dirty="0" smtClean="0"/>
          </a:p>
          <a:p>
            <a:pPr marL="0" indent="0">
              <a:buNone/>
            </a:pPr>
            <a:r>
              <a:rPr lang="en-US" dirty="0" smtClean="0"/>
              <a:t>12. Non-advanced adenoma detected (at least one) </a:t>
            </a:r>
            <a:endParaRPr lang="lt-LT" dirty="0" smtClean="0"/>
          </a:p>
          <a:p>
            <a:pPr marL="0" indent="0">
              <a:buNone/>
            </a:pPr>
            <a:r>
              <a:rPr lang="en-US" dirty="0" smtClean="0"/>
              <a:t>13. Advanced/high-risk adenoma detected (at least one) </a:t>
            </a:r>
            <a:endParaRPr lang="lt-LT" dirty="0" smtClean="0"/>
          </a:p>
          <a:p>
            <a:pPr marL="0" indent="0">
              <a:buNone/>
            </a:pPr>
            <a:r>
              <a:rPr lang="en-US" dirty="0" smtClean="0"/>
              <a:t>14. Cancer detected by stage </a:t>
            </a:r>
            <a:endParaRPr lang="lt-LT" dirty="0"/>
          </a:p>
        </p:txBody>
      </p:sp>
    </p:spTree>
    <p:extLst>
      <p:ext uri="{BB962C8B-B14F-4D97-AF65-F5344CB8AC3E}">
        <p14:creationId xmlns:p14="http://schemas.microsoft.com/office/powerpoint/2010/main" val="3168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GB" dirty="0" smtClean="0"/>
              <a:t>Reporting targets (1)</a:t>
            </a:r>
            <a:endParaRPr lang="lt-LT" dirty="0"/>
          </a:p>
        </p:txBody>
      </p:sp>
      <p:sp>
        <p:nvSpPr>
          <p:cNvPr id="3" name="Turinio vietos rezervavimo ženklas 2"/>
          <p:cNvSpPr>
            <a:spLocks noGrp="1"/>
          </p:cNvSpPr>
          <p:nvPr>
            <p:ph idx="1"/>
          </p:nvPr>
        </p:nvSpPr>
        <p:spPr/>
        <p:txBody>
          <a:bodyPr>
            <a:normAutofit lnSpcReduction="10000"/>
          </a:bodyPr>
          <a:lstStyle/>
          <a:p>
            <a:r>
              <a:rPr lang="en-GB" dirty="0"/>
              <a:t>Various stakeholders receive reports for various purpose and that is why </a:t>
            </a:r>
            <a:r>
              <a:rPr lang="en-GB" b="1" dirty="0"/>
              <a:t>one report cannot serve all stakeholders</a:t>
            </a:r>
            <a:r>
              <a:rPr lang="en-GB" dirty="0"/>
              <a:t>. </a:t>
            </a:r>
            <a:endParaRPr lang="lt-LT" dirty="0" smtClean="0"/>
          </a:p>
          <a:p>
            <a:r>
              <a:rPr lang="en-GB" dirty="0" smtClean="0"/>
              <a:t>For </a:t>
            </a:r>
            <a:r>
              <a:rPr lang="en-GB" dirty="0"/>
              <a:t>different reports different indicators are selected</a:t>
            </a:r>
            <a:r>
              <a:rPr lang="en-GB" dirty="0" smtClean="0"/>
              <a:t>.</a:t>
            </a:r>
            <a:endParaRPr lang="lt-LT" dirty="0" smtClean="0"/>
          </a:p>
          <a:p>
            <a:r>
              <a:rPr lang="en-GB" dirty="0" smtClean="0"/>
              <a:t>Reports </a:t>
            </a:r>
            <a:r>
              <a:rPr lang="en-GB" dirty="0"/>
              <a:t>are prepared for the institutions financing the programme, the ones who are planning strategies, action plans and legislative measures to improve the implementation of screening in the health system and to promote the programme with the ultimate goal of improving public </a:t>
            </a:r>
            <a:r>
              <a:rPr lang="en-GB" dirty="0" smtClean="0"/>
              <a:t>health.</a:t>
            </a:r>
            <a:endParaRPr lang="lt-LT" dirty="0" smtClean="0"/>
          </a:p>
        </p:txBody>
      </p:sp>
    </p:spTree>
    <p:extLst>
      <p:ext uri="{BB962C8B-B14F-4D97-AF65-F5344CB8AC3E}">
        <p14:creationId xmlns:p14="http://schemas.microsoft.com/office/powerpoint/2010/main" val="4110975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GB" dirty="0"/>
              <a:t>Reporting </a:t>
            </a:r>
            <a:r>
              <a:rPr lang="en-GB" dirty="0" smtClean="0"/>
              <a:t>targets (2)</a:t>
            </a:r>
            <a:endParaRPr lang="lt-LT" dirty="0"/>
          </a:p>
        </p:txBody>
      </p:sp>
      <p:sp>
        <p:nvSpPr>
          <p:cNvPr id="3" name="Turinio vietos rezervavimo ženklas 2"/>
          <p:cNvSpPr>
            <a:spLocks noGrp="1"/>
          </p:cNvSpPr>
          <p:nvPr>
            <p:ph idx="1"/>
          </p:nvPr>
        </p:nvSpPr>
        <p:spPr/>
        <p:txBody>
          <a:bodyPr>
            <a:normAutofit/>
          </a:bodyPr>
          <a:lstStyle/>
          <a:p>
            <a:r>
              <a:rPr lang="en-GB" dirty="0" smtClean="0"/>
              <a:t>Reporting </a:t>
            </a:r>
            <a:r>
              <a:rPr lang="en-GB" dirty="0"/>
              <a:t>to various stakeholders aims to increase the responsiveness to the screening program, provide and maintain the support of key stakeholders. </a:t>
            </a:r>
            <a:endParaRPr lang="lt-LT" dirty="0" smtClean="0"/>
          </a:p>
          <a:p>
            <a:r>
              <a:rPr lang="en-GB" dirty="0" smtClean="0"/>
              <a:t>On </a:t>
            </a:r>
            <a:r>
              <a:rPr lang="en-GB" dirty="0"/>
              <a:t>an individual level the information should influence people from the target population. </a:t>
            </a:r>
            <a:endParaRPr lang="lt-LT" dirty="0" smtClean="0"/>
          </a:p>
          <a:p>
            <a:r>
              <a:rPr lang="en-GB" dirty="0" smtClean="0"/>
              <a:t>County </a:t>
            </a:r>
            <a:r>
              <a:rPr lang="en-GB" dirty="0"/>
              <a:t>institutes of public health should prepare annual reports about their activities on NCSP promotion. </a:t>
            </a:r>
            <a:endParaRPr lang="lt-LT" dirty="0" smtClean="0"/>
          </a:p>
        </p:txBody>
      </p:sp>
    </p:spTree>
    <p:extLst>
      <p:ext uri="{BB962C8B-B14F-4D97-AF65-F5344CB8AC3E}">
        <p14:creationId xmlns:p14="http://schemas.microsoft.com/office/powerpoint/2010/main" val="30711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en-GB" dirty="0"/>
              <a:t>Conventional forms of reports prepared by managing institution </a:t>
            </a:r>
            <a:r>
              <a:rPr lang="en-GB" dirty="0" smtClean="0"/>
              <a:t>are</a:t>
            </a:r>
            <a:r>
              <a:rPr lang="lt-LT" dirty="0" smtClean="0"/>
              <a:t>:</a:t>
            </a:r>
            <a:endParaRPr lang="lt-LT" dirty="0"/>
          </a:p>
        </p:txBody>
      </p:sp>
      <p:sp>
        <p:nvSpPr>
          <p:cNvPr id="3" name="Turinio vietos rezervavimo ženklas 2"/>
          <p:cNvSpPr>
            <a:spLocks noGrp="1"/>
          </p:cNvSpPr>
          <p:nvPr>
            <p:ph idx="1"/>
          </p:nvPr>
        </p:nvSpPr>
        <p:spPr/>
        <p:txBody>
          <a:bodyPr>
            <a:normAutofit fontScale="70000" lnSpcReduction="20000"/>
          </a:bodyPr>
          <a:lstStyle/>
          <a:p>
            <a:pPr lvl="0"/>
            <a:r>
              <a:rPr lang="en-GB" dirty="0"/>
              <a:t>A</a:t>
            </a:r>
            <a:r>
              <a:rPr lang="en-GB" dirty="0" smtClean="0"/>
              <a:t>nnually </a:t>
            </a:r>
            <a:r>
              <a:rPr lang="en-GB" dirty="0"/>
              <a:t>to the Croatian Health Insurance Fund and the Ministry of Health,</a:t>
            </a:r>
            <a:endParaRPr lang="lt-LT" dirty="0"/>
          </a:p>
          <a:p>
            <a:pPr lvl="0"/>
            <a:r>
              <a:rPr lang="en-GB" dirty="0"/>
              <a:t>A</a:t>
            </a:r>
            <a:r>
              <a:rPr lang="en-GB" dirty="0" smtClean="0"/>
              <a:t>nnually </a:t>
            </a:r>
            <a:r>
              <a:rPr lang="en-GB" dirty="0"/>
              <a:t>to National Committee for organisation, expert monitoring, evaluation and quality control of the NCSP or National steering board,</a:t>
            </a:r>
            <a:endParaRPr lang="lt-LT" dirty="0"/>
          </a:p>
          <a:p>
            <a:pPr lvl="0"/>
            <a:r>
              <a:rPr lang="en-GB" dirty="0"/>
              <a:t>S</a:t>
            </a:r>
            <a:r>
              <a:rPr lang="en-GB" dirty="0" smtClean="0"/>
              <a:t>emi-annual </a:t>
            </a:r>
            <a:r>
              <a:rPr lang="en-GB" dirty="0"/>
              <a:t>and annual oral reporting to Programme board of experts,</a:t>
            </a:r>
            <a:endParaRPr lang="lt-LT" dirty="0"/>
          </a:p>
          <a:p>
            <a:pPr lvl="0"/>
            <a:r>
              <a:rPr lang="en-GB" dirty="0"/>
              <a:t>S</a:t>
            </a:r>
            <a:r>
              <a:rPr lang="en-GB" dirty="0" smtClean="0"/>
              <a:t>emi-annual </a:t>
            </a:r>
            <a:r>
              <a:rPr lang="en-GB" dirty="0"/>
              <a:t>and annual reports to the County Public Health Institutes mainly on response rate in different regions with the aim of promoting and supporting communication activities,</a:t>
            </a:r>
            <a:endParaRPr lang="lt-LT" dirty="0"/>
          </a:p>
          <a:p>
            <a:pPr lvl="0"/>
            <a:r>
              <a:rPr lang="en-GB" dirty="0"/>
              <a:t>P</a:t>
            </a:r>
            <a:r>
              <a:rPr lang="en-GB" dirty="0" smtClean="0"/>
              <a:t>erformance </a:t>
            </a:r>
            <a:r>
              <a:rPr lang="en-GB" dirty="0"/>
              <a:t>indicators of each primary care team and personal lists of patients not responding to invitation, or not attending screening, </a:t>
            </a:r>
            <a:endParaRPr lang="lt-LT" dirty="0"/>
          </a:p>
          <a:p>
            <a:pPr lvl="0"/>
            <a:r>
              <a:rPr lang="en-GB" dirty="0" smtClean="0"/>
              <a:t>Reporting </a:t>
            </a:r>
            <a:r>
              <a:rPr lang="en-GB" dirty="0"/>
              <a:t>to international organizations,</a:t>
            </a:r>
            <a:endParaRPr lang="lt-LT" dirty="0"/>
          </a:p>
          <a:p>
            <a:pPr lvl="0"/>
            <a:r>
              <a:rPr lang="en-GB" dirty="0"/>
              <a:t>P</a:t>
            </a:r>
            <a:r>
              <a:rPr lang="en-GB" dirty="0" smtClean="0"/>
              <a:t>resentations </a:t>
            </a:r>
            <a:r>
              <a:rPr lang="en-GB" dirty="0"/>
              <a:t>at professional and other meetings, </a:t>
            </a:r>
            <a:endParaRPr lang="lt-LT" dirty="0"/>
          </a:p>
          <a:p>
            <a:pPr lvl="0"/>
            <a:r>
              <a:rPr lang="en-GB" dirty="0"/>
              <a:t>I</a:t>
            </a:r>
            <a:r>
              <a:rPr lang="en-GB" dirty="0" smtClean="0"/>
              <a:t>nformation </a:t>
            </a:r>
            <a:r>
              <a:rPr lang="en-GB" dirty="0"/>
              <a:t>to public and media about programme results,</a:t>
            </a:r>
            <a:endParaRPr lang="lt-LT" dirty="0"/>
          </a:p>
          <a:p>
            <a:pPr lvl="0"/>
            <a:r>
              <a:rPr lang="en-GB" dirty="0"/>
              <a:t>R</a:t>
            </a:r>
            <a:r>
              <a:rPr lang="en-GB" dirty="0" smtClean="0"/>
              <a:t>eporting </a:t>
            </a:r>
            <a:r>
              <a:rPr lang="en-GB" dirty="0"/>
              <a:t>within the Croatian Institute of Public Health.</a:t>
            </a:r>
            <a:endParaRPr lang="lt-LT" dirty="0"/>
          </a:p>
        </p:txBody>
      </p:sp>
    </p:spTree>
    <p:extLst>
      <p:ext uri="{BB962C8B-B14F-4D97-AF65-F5344CB8AC3E}">
        <p14:creationId xmlns:p14="http://schemas.microsoft.com/office/powerpoint/2010/main" val="853668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pPr algn="ctr"/>
            <a:r>
              <a:rPr lang="en-US" sz="4000" dirty="0"/>
              <a:t>Workshop: </a:t>
            </a:r>
            <a:r>
              <a:rPr lang="en-US" sz="4000" dirty="0" smtClean="0"/>
              <a:t/>
            </a:r>
            <a:br>
              <a:rPr lang="en-US" sz="4000" dirty="0" smtClean="0"/>
            </a:br>
            <a:r>
              <a:rPr lang="en-US" sz="4000" dirty="0" smtClean="0"/>
              <a:t>Reporting </a:t>
            </a:r>
            <a:r>
              <a:rPr lang="en-US" sz="4000" dirty="0"/>
              <a:t>in CRC screening program</a:t>
            </a:r>
          </a:p>
        </p:txBody>
      </p:sp>
      <p:sp>
        <p:nvSpPr>
          <p:cNvPr id="3" name="Turinio vietos rezervavimo ženklas 2"/>
          <p:cNvSpPr>
            <a:spLocks noGrp="1"/>
          </p:cNvSpPr>
          <p:nvPr>
            <p:ph idx="1"/>
          </p:nvPr>
        </p:nvSpPr>
        <p:spPr/>
        <p:txBody>
          <a:bodyPr/>
          <a:lstStyle/>
          <a:p>
            <a:r>
              <a:rPr lang="en-GB" b="1" dirty="0"/>
              <a:t>Annual report to National Committee for organisation, expert monitoring, evaluation and quality control of the National colorectal cancer screening programme</a:t>
            </a:r>
            <a:endParaRPr lang="en-US" dirty="0"/>
          </a:p>
          <a:p>
            <a:r>
              <a:rPr lang="en-GB" b="1" dirty="0"/>
              <a:t>Annual report to primary care </a:t>
            </a:r>
            <a:r>
              <a:rPr lang="en-GB" b="1" dirty="0" smtClean="0"/>
              <a:t>centre</a:t>
            </a:r>
          </a:p>
          <a:p>
            <a:r>
              <a:rPr lang="en-GB" b="1" dirty="0"/>
              <a:t>Annual report to the County Public Health Institutes</a:t>
            </a:r>
            <a:endParaRPr lang="en-US" dirty="0"/>
          </a:p>
          <a:p>
            <a:r>
              <a:rPr lang="en-GB" b="1" dirty="0"/>
              <a:t>Annual report for colonoscopy center</a:t>
            </a:r>
            <a:endParaRPr lang="en-US" dirty="0"/>
          </a:p>
          <a:p>
            <a:r>
              <a:rPr lang="en-GB" b="1" dirty="0"/>
              <a:t>Information to public and </a:t>
            </a:r>
            <a:r>
              <a:rPr lang="en-GB" b="1" dirty="0" smtClean="0"/>
              <a:t>media</a:t>
            </a:r>
            <a:endParaRPr lang="en-US" dirty="0"/>
          </a:p>
        </p:txBody>
      </p:sp>
    </p:spTree>
    <p:extLst>
      <p:ext uri="{BB962C8B-B14F-4D97-AF65-F5344CB8AC3E}">
        <p14:creationId xmlns:p14="http://schemas.microsoft.com/office/powerpoint/2010/main" val="38245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err="1" smtClean="0">
                <a:solidFill>
                  <a:schemeClr val="accent1">
                    <a:lumMod val="75000"/>
                  </a:schemeClr>
                </a:solidFill>
              </a:rPr>
              <a:t>Reporting</a:t>
            </a:r>
            <a:r>
              <a:rPr lang="en-GB" dirty="0" smtClean="0">
                <a:solidFill>
                  <a:schemeClr val="accent1">
                    <a:lumMod val="75000"/>
                  </a:schemeClr>
                </a:solidFill>
              </a:rPr>
              <a:t> in CRC screening</a:t>
            </a:r>
            <a:endParaRPr lang="lt-LT" dirty="0">
              <a:solidFill>
                <a:schemeClr val="accent1">
                  <a:lumMod val="75000"/>
                </a:schemeClr>
              </a:solidFill>
            </a:endParaRPr>
          </a:p>
        </p:txBody>
      </p:sp>
      <p:sp>
        <p:nvSpPr>
          <p:cNvPr id="3" name="Antrinis pavadinimas 2"/>
          <p:cNvSpPr>
            <a:spLocks noGrp="1"/>
          </p:cNvSpPr>
          <p:nvPr>
            <p:ph type="subTitle" idx="1"/>
          </p:nvPr>
        </p:nvSpPr>
        <p:spPr/>
        <p:txBody>
          <a:bodyPr/>
          <a:lstStyle/>
          <a:p>
            <a:r>
              <a:rPr lang="lt-LT" dirty="0">
                <a:solidFill>
                  <a:srgbClr val="0070C0"/>
                </a:solidFill>
                <a:latin typeface="Arial" panose="020B0604020202020204" pitchFamily="34" charset="0"/>
                <a:cs typeface="Arial" panose="020B0604020202020204" pitchFamily="34" charset="0"/>
              </a:rPr>
              <a:t>Dr. </a:t>
            </a:r>
            <a:r>
              <a:rPr lang="en-GB" dirty="0">
                <a:solidFill>
                  <a:srgbClr val="0070C0"/>
                </a:solidFill>
                <a:latin typeface="Arial" panose="020B0604020202020204" pitchFamily="34" charset="0"/>
                <a:cs typeface="Arial" panose="020B0604020202020204" pitchFamily="34" charset="0"/>
              </a:rPr>
              <a:t>K</a:t>
            </a:r>
            <a:r>
              <a:rPr lang="lt-LT" dirty="0" err="1">
                <a:solidFill>
                  <a:srgbClr val="0070C0"/>
                </a:solidFill>
                <a:latin typeface="Arial" panose="020B0604020202020204" pitchFamily="34" charset="0"/>
                <a:cs typeface="Arial" panose="020B0604020202020204" pitchFamily="34" charset="0"/>
              </a:rPr>
              <a:t>ęstutis</a:t>
            </a:r>
            <a:r>
              <a:rPr lang="lt-LT" dirty="0">
                <a:solidFill>
                  <a:srgbClr val="0070C0"/>
                </a:solidFill>
                <a:latin typeface="Arial" panose="020B0604020202020204" pitchFamily="34" charset="0"/>
                <a:cs typeface="Arial" panose="020B0604020202020204" pitchFamily="34" charset="0"/>
              </a:rPr>
              <a:t> Adamonis</a:t>
            </a:r>
            <a:r>
              <a:rPr lang="en-US" dirty="0">
                <a:solidFill>
                  <a:srgbClr val="0070C0"/>
                </a:solidFill>
                <a:latin typeface="Arial" panose="020B0604020202020204" pitchFamily="34" charset="0"/>
                <a:cs typeface="Arial" panose="020B0604020202020204" pitchFamily="34" charset="0"/>
              </a:rPr>
              <a:t>, </a:t>
            </a:r>
            <a:r>
              <a:rPr lang="lt-LT" dirty="0">
                <a:solidFill>
                  <a:srgbClr val="0070C0"/>
                </a:solidFill>
                <a:latin typeface="Arial" panose="020B0604020202020204" pitchFamily="34" charset="0"/>
                <a:cs typeface="Arial" panose="020B0604020202020204" pitchFamily="34" charset="0"/>
              </a:rPr>
              <a:t>Dr. Romanas Zykus,</a:t>
            </a:r>
          </a:p>
          <a:p>
            <a:r>
              <a:rPr lang="en-US" dirty="0">
                <a:solidFill>
                  <a:srgbClr val="0070C0"/>
                </a:solidFill>
                <a:latin typeface="Arial" panose="020B0604020202020204" pitchFamily="34" charset="0"/>
                <a:cs typeface="Arial" panose="020B0604020202020204" pitchFamily="34" charset="0"/>
              </a:rPr>
              <a:t>2017 </a:t>
            </a:r>
            <a:r>
              <a:rPr lang="en-GB" dirty="0">
                <a:solidFill>
                  <a:srgbClr val="0070C0"/>
                </a:solidFill>
                <a:latin typeface="Arial" panose="020B0604020202020204" pitchFamily="34" charset="0"/>
                <a:cs typeface="Arial" panose="020B0604020202020204" pitchFamily="34" charset="0"/>
              </a:rPr>
              <a:t>02</a:t>
            </a:r>
            <a:r>
              <a:rPr lang="en-US" dirty="0">
                <a:solidFill>
                  <a:srgbClr val="0070C0"/>
                </a:solidFill>
                <a:latin typeface="Arial" panose="020B0604020202020204" pitchFamily="34" charset="0"/>
                <a:cs typeface="Arial" panose="020B0604020202020204" pitchFamily="34" charset="0"/>
              </a:rPr>
              <a:t> 15 </a:t>
            </a:r>
            <a:r>
              <a:rPr lang="lt-LT" dirty="0">
                <a:solidFill>
                  <a:srgbClr val="0070C0"/>
                </a:solidFill>
                <a:latin typeface="Arial" panose="020B0604020202020204" pitchFamily="34" charset="0"/>
                <a:cs typeface="Arial" panose="020B0604020202020204" pitchFamily="34" charset="0"/>
              </a:rPr>
              <a:t>–</a:t>
            </a:r>
            <a:r>
              <a:rPr lang="en-GB" dirty="0">
                <a:solidFill>
                  <a:srgbClr val="0070C0"/>
                </a:solidFill>
                <a:latin typeface="Arial" panose="020B0604020202020204" pitchFamily="34" charset="0"/>
                <a:cs typeface="Arial" panose="020B0604020202020204" pitchFamily="34" charset="0"/>
              </a:rPr>
              <a:t> </a:t>
            </a:r>
            <a:r>
              <a:rPr lang="lt-LT" dirty="0">
                <a:solidFill>
                  <a:srgbClr val="0070C0"/>
                </a:solidFill>
                <a:latin typeface="Arial" panose="020B0604020202020204" pitchFamily="34" charset="0"/>
                <a:cs typeface="Arial" panose="020B0604020202020204" pitchFamily="34" charset="0"/>
              </a:rPr>
              <a:t>2</a:t>
            </a:r>
            <a:r>
              <a:rPr lang="en-GB" dirty="0">
                <a:solidFill>
                  <a:srgbClr val="0070C0"/>
                </a:solidFill>
                <a:latin typeface="Arial" panose="020B0604020202020204" pitchFamily="34" charset="0"/>
                <a:cs typeface="Arial" panose="020B0604020202020204" pitchFamily="34" charset="0"/>
              </a:rPr>
              <a:t>2</a:t>
            </a:r>
          </a:p>
          <a:p>
            <a:r>
              <a:rPr lang="en-GB" dirty="0">
                <a:solidFill>
                  <a:srgbClr val="0070C0"/>
                </a:solidFill>
                <a:latin typeface="Arial" panose="020B0604020202020204" pitchFamily="34" charset="0"/>
                <a:cs typeface="Arial" panose="020B0604020202020204" pitchFamily="34" charset="0"/>
              </a:rPr>
              <a:t>2017 03 09 – </a:t>
            </a:r>
            <a:r>
              <a:rPr lang="en-GB" dirty="0" smtClean="0">
                <a:solidFill>
                  <a:srgbClr val="0070C0"/>
                </a:solidFill>
                <a:latin typeface="Arial" panose="020B0604020202020204" pitchFamily="34" charset="0"/>
                <a:cs typeface="Arial" panose="020B0604020202020204" pitchFamily="34" charset="0"/>
              </a:rPr>
              <a:t>15</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442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b="1" dirty="0"/>
              <a:t>NCSP reporting </a:t>
            </a:r>
            <a:r>
              <a:rPr lang="en-US" b="1" dirty="0" smtClean="0"/>
              <a:t>guidelines</a:t>
            </a:r>
            <a:endParaRPr lang="lt-LT" dirty="0"/>
          </a:p>
        </p:txBody>
      </p:sp>
      <p:sp>
        <p:nvSpPr>
          <p:cNvPr id="3" name="Turinio vietos rezervavimo ženklas 2"/>
          <p:cNvSpPr>
            <a:spLocks noGrp="1"/>
          </p:cNvSpPr>
          <p:nvPr>
            <p:ph idx="1"/>
          </p:nvPr>
        </p:nvSpPr>
        <p:spPr/>
        <p:txBody>
          <a:bodyPr>
            <a:normAutofit lnSpcReduction="10000"/>
          </a:bodyPr>
          <a:lstStyle/>
          <a:p>
            <a:r>
              <a:rPr lang="en-GB" dirty="0"/>
              <a:t>Range of activity and quality indicators for each institution involved in screening services provision is monitored by using data entered into the centralised information system along with the activity performed. </a:t>
            </a:r>
            <a:endParaRPr lang="lt-LT" dirty="0"/>
          </a:p>
          <a:p>
            <a:r>
              <a:rPr lang="en-GB" dirty="0" smtClean="0"/>
              <a:t>The </a:t>
            </a:r>
            <a:r>
              <a:rPr lang="en-GB" dirty="0"/>
              <a:t>screening programme managing institution has to </a:t>
            </a:r>
            <a:r>
              <a:rPr lang="en-GB" b="1" dirty="0"/>
              <a:t>check data entering quality </a:t>
            </a:r>
            <a:r>
              <a:rPr lang="en-GB" dirty="0"/>
              <a:t>and give </a:t>
            </a:r>
            <a:r>
              <a:rPr lang="en-GB" b="1" dirty="0"/>
              <a:t>instructions to improve data collection</a:t>
            </a:r>
            <a:r>
              <a:rPr lang="en-GB" dirty="0"/>
              <a:t>. </a:t>
            </a:r>
            <a:endParaRPr lang="lt-LT" dirty="0" smtClean="0"/>
          </a:p>
          <a:p>
            <a:r>
              <a:rPr lang="lt-LT" dirty="0"/>
              <a:t>I</a:t>
            </a:r>
            <a:r>
              <a:rPr lang="en-GB" dirty="0" smtClean="0"/>
              <a:t>n </a:t>
            </a:r>
            <a:r>
              <a:rPr lang="en-GB" dirty="0"/>
              <a:t>defined time periods </a:t>
            </a:r>
            <a:r>
              <a:rPr lang="en-GB" b="1" dirty="0"/>
              <a:t>analytical data bases have to be prepared</a:t>
            </a:r>
            <a:r>
              <a:rPr lang="en-GB" dirty="0"/>
              <a:t> from the running information system. </a:t>
            </a:r>
            <a:endParaRPr lang="lt-LT" dirty="0" smtClean="0"/>
          </a:p>
        </p:txBody>
      </p:sp>
    </p:spTree>
    <p:extLst>
      <p:ext uri="{BB962C8B-B14F-4D97-AF65-F5344CB8AC3E}">
        <p14:creationId xmlns:p14="http://schemas.microsoft.com/office/powerpoint/2010/main" val="3136547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b="1" dirty="0"/>
              <a:t>NCSP reporting </a:t>
            </a:r>
            <a:r>
              <a:rPr lang="en-US" b="1" dirty="0" smtClean="0"/>
              <a:t>guidelines</a:t>
            </a:r>
            <a:endParaRPr lang="lt-LT" dirty="0"/>
          </a:p>
        </p:txBody>
      </p:sp>
      <p:sp>
        <p:nvSpPr>
          <p:cNvPr id="3" name="Turinio vietos rezervavimo ženklas 2"/>
          <p:cNvSpPr>
            <a:spLocks noGrp="1"/>
          </p:cNvSpPr>
          <p:nvPr>
            <p:ph idx="1"/>
          </p:nvPr>
        </p:nvSpPr>
        <p:spPr/>
        <p:txBody>
          <a:bodyPr>
            <a:normAutofit/>
          </a:bodyPr>
          <a:lstStyle/>
          <a:p>
            <a:r>
              <a:rPr lang="en-GB" dirty="0" smtClean="0"/>
              <a:t>Data </a:t>
            </a:r>
            <a:r>
              <a:rPr lang="en-GB" dirty="0"/>
              <a:t>tables should present </a:t>
            </a:r>
            <a:r>
              <a:rPr lang="en-GB" b="1" dirty="0"/>
              <a:t>data for people</a:t>
            </a:r>
            <a:r>
              <a:rPr lang="en-GB" dirty="0"/>
              <a:t>, not data for tests, and therefore each person is counted once in one screening round regardless of the number of tests performed. </a:t>
            </a:r>
            <a:endParaRPr lang="lt-LT" dirty="0" smtClean="0"/>
          </a:p>
        </p:txBody>
      </p:sp>
      <p:graphicFrame>
        <p:nvGraphicFramePr>
          <p:cNvPr id="4" name="Lentelė 3"/>
          <p:cNvGraphicFramePr>
            <a:graphicFrameLocks noGrp="1"/>
          </p:cNvGraphicFramePr>
          <p:nvPr>
            <p:extLst>
              <p:ext uri="{D42A27DB-BD31-4B8C-83A1-F6EECF244321}">
                <p14:modId xmlns:p14="http://schemas.microsoft.com/office/powerpoint/2010/main" val="3156519445"/>
              </p:ext>
            </p:extLst>
          </p:nvPr>
        </p:nvGraphicFramePr>
        <p:xfrm>
          <a:off x="811851" y="3760149"/>
          <a:ext cx="7648484" cy="2324456"/>
        </p:xfrm>
        <a:graphic>
          <a:graphicData uri="http://schemas.openxmlformats.org/drawingml/2006/table">
            <a:tbl>
              <a:tblPr firstRow="1" bandRow="1">
                <a:tableStyleId>{5C22544A-7EE6-4342-B048-85BDC9FD1C3A}</a:tableStyleId>
              </a:tblPr>
              <a:tblGrid>
                <a:gridCol w="1912121"/>
                <a:gridCol w="1912121"/>
                <a:gridCol w="1912121"/>
                <a:gridCol w="1912121"/>
              </a:tblGrid>
              <a:tr h="581114">
                <a:tc>
                  <a:txBody>
                    <a:bodyPr/>
                    <a:lstStyle/>
                    <a:p>
                      <a:r>
                        <a:rPr lang="en-GB" dirty="0" smtClean="0"/>
                        <a:t>Patient ID</a:t>
                      </a:r>
                      <a:endParaRPr lang="en-US" dirty="0"/>
                    </a:p>
                  </a:txBody>
                  <a:tcPr/>
                </a:tc>
                <a:tc>
                  <a:txBody>
                    <a:bodyPr/>
                    <a:lstStyle/>
                    <a:p>
                      <a:r>
                        <a:rPr lang="en-GB" dirty="0" smtClean="0"/>
                        <a:t>Data1</a:t>
                      </a:r>
                      <a:endParaRPr lang="en-US" dirty="0"/>
                    </a:p>
                  </a:txBody>
                  <a:tcPr/>
                </a:tc>
                <a:tc>
                  <a:txBody>
                    <a:bodyPr/>
                    <a:lstStyle/>
                    <a:p>
                      <a:r>
                        <a:rPr lang="en-GB" dirty="0" smtClean="0"/>
                        <a:t>Data2</a:t>
                      </a:r>
                      <a:endParaRPr lang="en-US" dirty="0"/>
                    </a:p>
                  </a:txBody>
                  <a:tcPr/>
                </a:tc>
                <a:tc>
                  <a:txBody>
                    <a:bodyPr/>
                    <a:lstStyle/>
                    <a:p>
                      <a:r>
                        <a:rPr lang="en-GB" dirty="0" smtClean="0"/>
                        <a:t>Data3</a:t>
                      </a:r>
                      <a:endParaRPr lang="en-US" dirty="0"/>
                    </a:p>
                  </a:txBody>
                  <a:tcPr/>
                </a:tc>
              </a:tr>
              <a:tr h="581114">
                <a:tc>
                  <a:txBody>
                    <a:bodyPr/>
                    <a:lstStyle/>
                    <a:p>
                      <a:r>
                        <a:rPr lang="en-GB" dirty="0" smtClean="0"/>
                        <a:t>Patient X</a:t>
                      </a:r>
                      <a:endParaRPr lang="en-US" dirty="0"/>
                    </a:p>
                  </a:txBody>
                  <a:tcPr/>
                </a:tc>
                <a:tc>
                  <a:txBody>
                    <a:bodyPr/>
                    <a:lstStyle/>
                    <a:p>
                      <a:r>
                        <a:rPr lang="en-GB" dirty="0" smtClean="0"/>
                        <a:t>data</a:t>
                      </a:r>
                      <a:endParaRPr lang="en-US" dirty="0"/>
                    </a:p>
                  </a:txBody>
                  <a:tcPr/>
                </a:tc>
                <a:tc>
                  <a:txBody>
                    <a:bodyPr/>
                    <a:lstStyle/>
                    <a:p>
                      <a:r>
                        <a:rPr lang="en-GB" dirty="0" smtClean="0"/>
                        <a:t>data</a:t>
                      </a:r>
                      <a:endParaRPr lang="en-US" dirty="0"/>
                    </a:p>
                  </a:txBody>
                  <a:tcPr/>
                </a:tc>
                <a:tc>
                  <a:txBody>
                    <a:bodyPr/>
                    <a:lstStyle/>
                    <a:p>
                      <a:r>
                        <a:rPr lang="en-GB" dirty="0" smtClean="0"/>
                        <a:t>data</a:t>
                      </a:r>
                      <a:endParaRPr lang="en-US" dirty="0"/>
                    </a:p>
                  </a:txBody>
                  <a:tcPr/>
                </a:tc>
              </a:tr>
              <a:tr h="581114">
                <a:tc>
                  <a:txBody>
                    <a:bodyPr/>
                    <a:lstStyle/>
                    <a:p>
                      <a:r>
                        <a:rPr lang="en-GB" dirty="0" smtClean="0"/>
                        <a:t>Patient Y</a:t>
                      </a:r>
                      <a:endParaRPr lang="en-US" dirty="0"/>
                    </a:p>
                  </a:txBody>
                  <a:tcPr/>
                </a:tc>
                <a:tc>
                  <a:txBody>
                    <a:bodyPr/>
                    <a:lstStyle/>
                    <a:p>
                      <a:r>
                        <a:rPr lang="en-GB" dirty="0" smtClean="0"/>
                        <a:t>data</a:t>
                      </a:r>
                      <a:endParaRPr lang="en-US" dirty="0"/>
                    </a:p>
                  </a:txBody>
                  <a:tcPr/>
                </a:tc>
                <a:tc>
                  <a:txBody>
                    <a:bodyPr/>
                    <a:lstStyle/>
                    <a:p>
                      <a:r>
                        <a:rPr lang="en-GB" dirty="0" smtClean="0"/>
                        <a:t>data</a:t>
                      </a:r>
                      <a:endParaRPr lang="en-US" dirty="0"/>
                    </a:p>
                  </a:txBody>
                  <a:tcPr/>
                </a:tc>
                <a:tc>
                  <a:txBody>
                    <a:bodyPr/>
                    <a:lstStyle/>
                    <a:p>
                      <a:r>
                        <a:rPr lang="en-GB" dirty="0" smtClean="0"/>
                        <a:t>data</a:t>
                      </a:r>
                      <a:endParaRPr lang="en-US" dirty="0"/>
                    </a:p>
                  </a:txBody>
                  <a:tcPr/>
                </a:tc>
              </a:tr>
              <a:tr h="581114">
                <a:tc>
                  <a:txBody>
                    <a:bodyPr/>
                    <a:lstStyle/>
                    <a:p>
                      <a:r>
                        <a:rPr lang="en-GB" dirty="0" smtClean="0"/>
                        <a:t>Patient Z</a:t>
                      </a:r>
                      <a:endParaRPr lang="en-US" dirty="0"/>
                    </a:p>
                  </a:txBody>
                  <a:tcPr/>
                </a:tc>
                <a:tc>
                  <a:txBody>
                    <a:bodyPr/>
                    <a:lstStyle/>
                    <a:p>
                      <a:r>
                        <a:rPr lang="en-GB" dirty="0" smtClean="0"/>
                        <a:t>data</a:t>
                      </a:r>
                      <a:endParaRPr lang="en-US" dirty="0"/>
                    </a:p>
                  </a:txBody>
                  <a:tcPr/>
                </a:tc>
                <a:tc>
                  <a:txBody>
                    <a:bodyPr/>
                    <a:lstStyle/>
                    <a:p>
                      <a:r>
                        <a:rPr lang="en-GB" dirty="0" smtClean="0"/>
                        <a:t>data</a:t>
                      </a:r>
                      <a:endParaRPr lang="en-US" dirty="0"/>
                    </a:p>
                  </a:txBody>
                  <a:tcPr/>
                </a:tc>
                <a:tc>
                  <a:txBody>
                    <a:bodyPr/>
                    <a:lstStyle/>
                    <a:p>
                      <a:r>
                        <a:rPr lang="en-GB" dirty="0" smtClean="0"/>
                        <a:t>data</a:t>
                      </a:r>
                      <a:endParaRPr lang="en-US" dirty="0"/>
                    </a:p>
                  </a:txBody>
                  <a:tcPr/>
                </a:tc>
              </a:tr>
            </a:tbl>
          </a:graphicData>
        </a:graphic>
      </p:graphicFrame>
    </p:spTree>
    <p:extLst>
      <p:ext uri="{BB962C8B-B14F-4D97-AF65-F5344CB8AC3E}">
        <p14:creationId xmlns:p14="http://schemas.microsoft.com/office/powerpoint/2010/main" val="3698958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b="1" dirty="0"/>
              <a:t>NCSP reporting guidelines</a:t>
            </a:r>
            <a:endParaRPr lang="en-US" dirty="0"/>
          </a:p>
        </p:txBody>
      </p:sp>
      <p:sp>
        <p:nvSpPr>
          <p:cNvPr id="3" name="Turinio vietos rezervavimo ženklas 2"/>
          <p:cNvSpPr>
            <a:spLocks noGrp="1"/>
          </p:cNvSpPr>
          <p:nvPr>
            <p:ph idx="1"/>
          </p:nvPr>
        </p:nvSpPr>
        <p:spPr/>
        <p:txBody>
          <a:bodyPr/>
          <a:lstStyle/>
          <a:p>
            <a:endParaRPr lang="en-GB" dirty="0" smtClean="0"/>
          </a:p>
          <a:p>
            <a:r>
              <a:rPr lang="en-GB" dirty="0" smtClean="0"/>
              <a:t>Tables </a:t>
            </a:r>
            <a:r>
              <a:rPr lang="en-GB" dirty="0"/>
              <a:t>should present the participation in the programme, the main results of testing, and the main detection outcomes.</a:t>
            </a:r>
            <a:endParaRPr lang="lt-LT" dirty="0"/>
          </a:p>
          <a:p>
            <a:r>
              <a:rPr lang="en-GB" dirty="0"/>
              <a:t> The results based on the collected data are presented and compared </a:t>
            </a:r>
            <a:r>
              <a:rPr lang="en-GB" b="1" dirty="0"/>
              <a:t>by population groups</a:t>
            </a:r>
            <a:r>
              <a:rPr lang="en-GB" dirty="0"/>
              <a:t> and </a:t>
            </a:r>
            <a:r>
              <a:rPr lang="en-GB" b="1" dirty="0"/>
              <a:t>geographic areas</a:t>
            </a:r>
            <a:r>
              <a:rPr lang="en-GB" dirty="0"/>
              <a:t>, and other characteristics. </a:t>
            </a:r>
            <a:endParaRPr lang="lt-LT" dirty="0"/>
          </a:p>
        </p:txBody>
      </p:sp>
    </p:spTree>
    <p:extLst>
      <p:ext uri="{BB962C8B-B14F-4D97-AF65-F5344CB8AC3E}">
        <p14:creationId xmlns:p14="http://schemas.microsoft.com/office/powerpoint/2010/main" val="2610569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Data </a:t>
            </a:r>
            <a:r>
              <a:rPr lang="lt-LT" dirty="0" err="1" smtClean="0"/>
              <a:t>tables</a:t>
            </a:r>
            <a:r>
              <a:rPr lang="lt-LT" dirty="0" smtClean="0"/>
              <a:t> </a:t>
            </a:r>
            <a:endParaRPr lang="lt-LT" dirty="0"/>
          </a:p>
        </p:txBody>
      </p:sp>
      <p:sp>
        <p:nvSpPr>
          <p:cNvPr id="3" name="Turinio vietos rezervavimo ženklas 2"/>
          <p:cNvSpPr>
            <a:spLocks noGrp="1"/>
          </p:cNvSpPr>
          <p:nvPr>
            <p:ph idx="1"/>
          </p:nvPr>
        </p:nvSpPr>
        <p:spPr/>
        <p:txBody>
          <a:bodyPr>
            <a:normAutofit/>
          </a:bodyPr>
          <a:lstStyle/>
          <a:p>
            <a:r>
              <a:rPr lang="en-US" dirty="0"/>
              <a:t>Tables should present data for people, not data for tests, and therefore each person is counted once regardless of the number of tests performed </a:t>
            </a:r>
          </a:p>
          <a:p>
            <a:r>
              <a:rPr lang="en-US" dirty="0" smtClean="0"/>
              <a:t>They </a:t>
            </a:r>
            <a:r>
              <a:rPr lang="en-US" dirty="0"/>
              <a:t>should present the participation in the programme, the main results of testing, and the main detection outcomes. </a:t>
            </a:r>
            <a:endParaRPr lang="lt-LT" dirty="0" smtClean="0"/>
          </a:p>
          <a:p>
            <a:r>
              <a:rPr lang="en-US" dirty="0" smtClean="0"/>
              <a:t>Where </a:t>
            </a:r>
            <a:r>
              <a:rPr lang="en-US" dirty="0"/>
              <a:t>applicable, data should be broken down by initial and subsequent screening </a:t>
            </a:r>
            <a:r>
              <a:rPr lang="en-US" dirty="0" smtClean="0"/>
              <a:t>episodes</a:t>
            </a:r>
            <a:endParaRPr lang="lt-LT" dirty="0"/>
          </a:p>
        </p:txBody>
      </p:sp>
    </p:spTree>
    <p:extLst>
      <p:ext uri="{BB962C8B-B14F-4D97-AF65-F5344CB8AC3E}">
        <p14:creationId xmlns:p14="http://schemas.microsoft.com/office/powerpoint/2010/main" val="571659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Data </a:t>
            </a:r>
            <a:r>
              <a:rPr lang="lt-LT" dirty="0" err="1" smtClean="0"/>
              <a:t>tables</a:t>
            </a:r>
            <a:endParaRPr lang="lt-LT" dirty="0"/>
          </a:p>
        </p:txBody>
      </p:sp>
      <p:sp>
        <p:nvSpPr>
          <p:cNvPr id="3" name="Turinio vietos rezervavimo ženklas 2"/>
          <p:cNvSpPr>
            <a:spLocks noGrp="1"/>
          </p:cNvSpPr>
          <p:nvPr>
            <p:ph idx="1"/>
          </p:nvPr>
        </p:nvSpPr>
        <p:spPr/>
        <p:txBody>
          <a:bodyPr>
            <a:normAutofit/>
          </a:bodyPr>
          <a:lstStyle/>
          <a:p>
            <a:r>
              <a:rPr lang="en-US" dirty="0"/>
              <a:t>For monitoring the programme, tables presenting performance indicators should be produced at regular intervals (</a:t>
            </a:r>
            <a:r>
              <a:rPr lang="en-US" b="1" dirty="0"/>
              <a:t>at least annually</a:t>
            </a:r>
            <a:r>
              <a:rPr lang="en-US" dirty="0" smtClean="0"/>
              <a:t>)</a:t>
            </a:r>
          </a:p>
          <a:p>
            <a:r>
              <a:rPr lang="en-US" dirty="0" smtClean="0"/>
              <a:t>Tables should record the number of people by (</a:t>
            </a:r>
            <a:r>
              <a:rPr lang="en-US" dirty="0"/>
              <a:t>in the respective reporting </a:t>
            </a:r>
            <a:r>
              <a:rPr lang="en-US" dirty="0" smtClean="0"/>
              <a:t>period</a:t>
            </a:r>
            <a:r>
              <a:rPr lang="en-US" dirty="0"/>
              <a:t>)</a:t>
            </a:r>
            <a:r>
              <a:rPr lang="en-US" dirty="0" smtClean="0"/>
              <a:t>: </a:t>
            </a:r>
          </a:p>
          <a:p>
            <a:pPr lvl="1">
              <a:buFont typeface="Wingdings" panose="05000000000000000000" pitchFamily="2" charset="2"/>
              <a:buChar char="Ø"/>
            </a:pPr>
            <a:endParaRPr lang="en-US" dirty="0" smtClean="0"/>
          </a:p>
          <a:p>
            <a:pPr lvl="1">
              <a:buFont typeface="Wingdings" panose="05000000000000000000" pitchFamily="2" charset="2"/>
              <a:buChar char="Ø"/>
            </a:pPr>
            <a:r>
              <a:rPr lang="en-US" dirty="0" smtClean="0"/>
              <a:t>age, </a:t>
            </a:r>
          </a:p>
          <a:p>
            <a:pPr lvl="1">
              <a:buFont typeface="Wingdings" panose="05000000000000000000" pitchFamily="2" charset="2"/>
              <a:buChar char="Ø"/>
            </a:pPr>
            <a:r>
              <a:rPr lang="en-US" dirty="0" smtClean="0"/>
              <a:t>sex </a:t>
            </a:r>
          </a:p>
          <a:p>
            <a:pPr lvl="1">
              <a:buFont typeface="Wingdings" panose="05000000000000000000" pitchFamily="2" charset="2"/>
              <a:buChar char="Ø"/>
            </a:pPr>
            <a:r>
              <a:rPr lang="en-US" dirty="0" smtClean="0"/>
              <a:t>type of screening test </a:t>
            </a:r>
          </a:p>
          <a:p>
            <a:endParaRPr lang="en-US" dirty="0"/>
          </a:p>
        </p:txBody>
      </p:sp>
    </p:spTree>
    <p:extLst>
      <p:ext uri="{BB962C8B-B14F-4D97-AF65-F5344CB8AC3E}">
        <p14:creationId xmlns:p14="http://schemas.microsoft.com/office/powerpoint/2010/main" val="5642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Data </a:t>
            </a:r>
            <a:r>
              <a:rPr lang="lt-LT" dirty="0" err="1" smtClean="0"/>
              <a:t>tables</a:t>
            </a:r>
            <a:endParaRPr lang="lt-LT" dirty="0"/>
          </a:p>
        </p:txBody>
      </p:sp>
      <p:sp>
        <p:nvSpPr>
          <p:cNvPr id="3" name="Turinio vietos rezervavimo ženklas 2"/>
          <p:cNvSpPr>
            <a:spLocks noGrp="1"/>
          </p:cNvSpPr>
          <p:nvPr>
            <p:ph idx="1"/>
          </p:nvPr>
        </p:nvSpPr>
        <p:spPr/>
        <p:txBody>
          <a:bodyPr>
            <a:normAutofit/>
          </a:bodyPr>
          <a:lstStyle/>
          <a:p>
            <a:r>
              <a:rPr lang="en-US" dirty="0" smtClean="0"/>
              <a:t>When processing the data, decisions should be made regarding age.</a:t>
            </a:r>
            <a:endParaRPr lang="lt-LT" dirty="0" smtClean="0"/>
          </a:p>
          <a:p>
            <a:r>
              <a:rPr lang="en-US" dirty="0" smtClean="0"/>
              <a:t>Age can be calculated according to different events (age at invitation, age at time of screening, age at time of diagnosis). </a:t>
            </a:r>
            <a:endParaRPr lang="lt-LT" dirty="0" smtClean="0"/>
          </a:p>
          <a:p>
            <a:r>
              <a:rPr lang="en-US" dirty="0" smtClean="0"/>
              <a:t>Age at time of screening is preferable for indicators pertaining to the testing procedure, results and outcome. </a:t>
            </a:r>
            <a:endParaRPr lang="lt-LT" dirty="0" smtClean="0"/>
          </a:p>
          <a:p>
            <a:r>
              <a:rPr lang="en-US" dirty="0" smtClean="0"/>
              <a:t>Age should be presented in </a:t>
            </a:r>
            <a:r>
              <a:rPr lang="en-US" b="1" dirty="0" smtClean="0"/>
              <a:t>5-year groups</a:t>
            </a:r>
            <a:r>
              <a:rPr lang="en-US" dirty="0" smtClean="0"/>
              <a:t>. </a:t>
            </a:r>
            <a:endParaRPr lang="lt-LT" dirty="0"/>
          </a:p>
        </p:txBody>
      </p:sp>
    </p:spTree>
    <p:extLst>
      <p:ext uri="{BB962C8B-B14F-4D97-AF65-F5344CB8AC3E}">
        <p14:creationId xmlns:p14="http://schemas.microsoft.com/office/powerpoint/2010/main" val="1618888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en-US" sz="3600" dirty="0" smtClean="0"/>
              <a:t>List of recommended data tables to be produced by CRC screening </a:t>
            </a:r>
            <a:r>
              <a:rPr lang="en-US" sz="3600" dirty="0" err="1" smtClean="0"/>
              <a:t>programmes</a:t>
            </a:r>
            <a:r>
              <a:rPr lang="en-US" sz="3600" dirty="0" smtClean="0"/>
              <a:t>  (1)</a:t>
            </a:r>
            <a:endParaRPr lang="lt-LT" sz="3600" dirty="0"/>
          </a:p>
        </p:txBody>
      </p:sp>
      <p:sp>
        <p:nvSpPr>
          <p:cNvPr id="3" name="Turinio vietos rezervavimo ženklas 2"/>
          <p:cNvSpPr>
            <a:spLocks noGrp="1"/>
          </p:cNvSpPr>
          <p:nvPr>
            <p:ph idx="1"/>
          </p:nvPr>
        </p:nvSpPr>
        <p:spPr/>
        <p:txBody>
          <a:bodyPr>
            <a:normAutofit/>
          </a:bodyPr>
          <a:lstStyle/>
          <a:p>
            <a:pPr marL="0" indent="0">
              <a:buNone/>
            </a:pPr>
            <a:r>
              <a:rPr lang="en-US" dirty="0" smtClean="0"/>
              <a:t>1. Targeted</a:t>
            </a:r>
            <a:endParaRPr lang="lt-LT" dirty="0" smtClean="0"/>
          </a:p>
          <a:p>
            <a:pPr marL="0" indent="0">
              <a:buNone/>
            </a:pPr>
            <a:r>
              <a:rPr lang="en-US" dirty="0" smtClean="0"/>
              <a:t>2. Eligible</a:t>
            </a:r>
            <a:endParaRPr lang="lt-LT" dirty="0" smtClean="0"/>
          </a:p>
          <a:p>
            <a:pPr marL="0" indent="0">
              <a:buNone/>
            </a:pPr>
            <a:r>
              <a:rPr lang="en-US" dirty="0" smtClean="0"/>
              <a:t>3. Invited</a:t>
            </a:r>
            <a:endParaRPr lang="lt-LT" dirty="0" smtClean="0"/>
          </a:p>
          <a:p>
            <a:pPr marL="0" indent="0">
              <a:buNone/>
            </a:pPr>
            <a:r>
              <a:rPr lang="en-US" dirty="0" smtClean="0"/>
              <a:t>4. Screened/tested at first screening and at subsequent screening episodes</a:t>
            </a:r>
            <a:endParaRPr lang="lt-LT" dirty="0" smtClean="0"/>
          </a:p>
          <a:p>
            <a:pPr marL="0" indent="0">
              <a:buNone/>
            </a:pPr>
            <a:r>
              <a:rPr lang="en-US" dirty="0" smtClean="0"/>
              <a:t>5. Inadequate tests</a:t>
            </a:r>
            <a:endParaRPr lang="lt-LT" dirty="0" smtClean="0"/>
          </a:p>
          <a:p>
            <a:pPr marL="0" indent="0">
              <a:buNone/>
            </a:pPr>
            <a:r>
              <a:rPr lang="en-US" dirty="0" smtClean="0"/>
              <a:t>6. Positive test or screening</a:t>
            </a:r>
            <a:endParaRPr lang="lt-LT" dirty="0" smtClean="0"/>
          </a:p>
          <a:p>
            <a:pPr marL="0" indent="0">
              <a:buNone/>
            </a:pPr>
            <a:r>
              <a:rPr lang="en-US" dirty="0" smtClean="0"/>
              <a:t>7. Follow-up colonoscopy examination attended (diagnostic assessment and/or treatment)  </a:t>
            </a:r>
            <a:endParaRPr lang="lt-LT" dirty="0" smtClean="0"/>
          </a:p>
          <a:p>
            <a:endParaRPr lang="lt-LT" dirty="0"/>
          </a:p>
        </p:txBody>
      </p:sp>
    </p:spTree>
    <p:extLst>
      <p:ext uri="{BB962C8B-B14F-4D97-AF65-F5344CB8AC3E}">
        <p14:creationId xmlns:p14="http://schemas.microsoft.com/office/powerpoint/2010/main" val="1610964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830</Words>
  <Application>Microsoft Office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Wingdings</vt:lpstr>
      <vt:lpstr>„Office“ tema</vt:lpstr>
      <vt:lpstr>Office tema</vt:lpstr>
      <vt:lpstr>PowerPoint Presentation</vt:lpstr>
      <vt:lpstr>Reporting in CRC screening</vt:lpstr>
      <vt:lpstr>NCSP reporting guidelines</vt:lpstr>
      <vt:lpstr>NCSP reporting guidelines</vt:lpstr>
      <vt:lpstr>NCSP reporting guidelines</vt:lpstr>
      <vt:lpstr>Data tables </vt:lpstr>
      <vt:lpstr>Data tables</vt:lpstr>
      <vt:lpstr>Data tables</vt:lpstr>
      <vt:lpstr>List of recommended data tables to be produced by CRC screening programmes  (1)</vt:lpstr>
      <vt:lpstr>List of recommended data tables to be produced by CRC screening programmes (2)</vt:lpstr>
      <vt:lpstr>Reporting targets (1)</vt:lpstr>
      <vt:lpstr>Reporting targets (2)</vt:lpstr>
      <vt:lpstr>Conventional forms of reports prepared by managing institution are:</vt:lpstr>
      <vt:lpstr>Workshop:  Reporting in CRC screening program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dc:title>
  <dc:creator>Kęstutis Adamonis</dc:creator>
  <cp:lastModifiedBy>Helena Trbušić</cp:lastModifiedBy>
  <cp:revision>25</cp:revision>
  <dcterms:created xsi:type="dcterms:W3CDTF">2016-10-28T07:21:13Z</dcterms:created>
  <dcterms:modified xsi:type="dcterms:W3CDTF">2017-02-09T08:40:54Z</dcterms:modified>
</cp:coreProperties>
</file>