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6" r:id="rId4"/>
    <p:sldId id="258" r:id="rId5"/>
    <p:sldId id="257" r:id="rId6"/>
    <p:sldId id="259" r:id="rId7"/>
    <p:sldId id="260" r:id="rId8"/>
    <p:sldId id="269" r:id="rId9"/>
    <p:sldId id="270" r:id="rId10"/>
    <p:sldId id="266" r:id="rId11"/>
    <p:sldId id="271" r:id="rId12"/>
    <p:sldId id="272" r:id="rId13"/>
    <p:sldId id="268" r:id="rId14"/>
    <p:sldId id="273" r:id="rId15"/>
    <p:sldId id="274" r:id="rId16"/>
    <p:sldId id="265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60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01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90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7986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459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3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6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05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147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2017.01.20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24075"/>
            <a:fld id="{EA47CDBB-0700-4D11-9113-C4BB70EC6E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24075"/>
              <a:t>1/20/2017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2407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24075"/>
            <a:fld id="{E498FD92-71CD-4B88-AB2D-8981EF11D41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24075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04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43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Endoscopy reporting systems must be electronic</a:t>
            </a:r>
            <a:r>
              <a:rPr lang="en-US" sz="3600" dirty="0" smtClean="0"/>
              <a:t>.</a:t>
            </a:r>
          </a:p>
          <a:p>
            <a:pPr lvl="1"/>
            <a:r>
              <a:rPr lang="en-US" dirty="0"/>
              <a:t>allows continuous monitoring for quality </a:t>
            </a:r>
            <a:r>
              <a:rPr lang="en-US" dirty="0" smtClean="0"/>
              <a:t>purposes at </a:t>
            </a:r>
            <a:r>
              <a:rPr lang="en-US" dirty="0" err="1"/>
              <a:t>endoscopist</a:t>
            </a:r>
            <a:r>
              <a:rPr lang="en-US" dirty="0"/>
              <a:t>, unit, regional, and national level</a:t>
            </a:r>
            <a:r>
              <a:rPr lang="en-US" dirty="0" smtClean="0"/>
              <a:t>.</a:t>
            </a:r>
            <a:endParaRPr lang="en-US" sz="9200" dirty="0"/>
          </a:p>
          <a:p>
            <a:pPr lvl="1"/>
            <a:r>
              <a:rPr lang="en-US" dirty="0"/>
              <a:t>facilitates continuous access for all </a:t>
            </a:r>
            <a:r>
              <a:rPr lang="en-US" dirty="0" smtClean="0"/>
              <a:t>involved in </a:t>
            </a:r>
            <a:r>
              <a:rPr lang="en-US" dirty="0"/>
              <a:t>the clinical management of individual </a:t>
            </a:r>
            <a:r>
              <a:rPr lang="en-US" dirty="0" smtClean="0"/>
              <a:t>patients</a:t>
            </a:r>
          </a:p>
          <a:p>
            <a:pPr lvl="1"/>
            <a:r>
              <a:rPr lang="en-US" dirty="0"/>
              <a:t>allow adequate tracking </a:t>
            </a:r>
            <a:r>
              <a:rPr lang="en-US" dirty="0" smtClean="0"/>
              <a:t>and tracing </a:t>
            </a:r>
            <a:r>
              <a:rPr lang="en-US" dirty="0"/>
              <a:t>of equipment for the early detection of potential flaws </a:t>
            </a:r>
            <a:r>
              <a:rPr lang="en-US" dirty="0" smtClean="0"/>
              <a:t>in disinfection </a:t>
            </a:r>
            <a:r>
              <a:rPr lang="en-US" dirty="0"/>
              <a:t>and reprocessing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25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600" dirty="0" smtClean="0"/>
              <a:t>Endoscopy </a:t>
            </a:r>
            <a:r>
              <a:rPr lang="en-US" sz="3600" dirty="0"/>
              <a:t>reporting </a:t>
            </a:r>
            <a:r>
              <a:rPr lang="en-US" sz="3600" dirty="0" smtClean="0"/>
              <a:t>systems should </a:t>
            </a:r>
            <a:r>
              <a:rPr lang="en-US" sz="3600" dirty="0"/>
              <a:t>be </a:t>
            </a:r>
            <a:r>
              <a:rPr lang="en-US" sz="3600" dirty="0" smtClean="0"/>
              <a:t>integrated into </a:t>
            </a:r>
            <a:r>
              <a:rPr lang="en-US" sz="3600" dirty="0"/>
              <a:t>hospitals’ patient record systems</a:t>
            </a:r>
            <a:r>
              <a:rPr lang="en-US" sz="36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600" dirty="0"/>
              <a:t>Endoscopy reporting systems should include patient identifiers to facilitate data linkage to other data sources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25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Endoscopy </a:t>
            </a:r>
            <a:r>
              <a:rPr lang="en-US" dirty="0"/>
              <a:t>reporting systems shall restrict </a:t>
            </a:r>
            <a:r>
              <a:rPr lang="en-US" dirty="0" smtClean="0"/>
              <a:t>the use </a:t>
            </a:r>
            <a:r>
              <a:rPr lang="en-US" dirty="0"/>
              <a:t>of free-text entry to a minimum, and be </a:t>
            </a:r>
            <a:r>
              <a:rPr lang="en-US" dirty="0" smtClean="0"/>
              <a:t>based mainly </a:t>
            </a:r>
            <a:r>
              <a:rPr lang="en-US" dirty="0"/>
              <a:t>on structured data entry</a:t>
            </a:r>
            <a:r>
              <a:rPr lang="en-US" dirty="0" smtClean="0"/>
              <a:t>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Free-text leads </a:t>
            </a:r>
            <a:r>
              <a:rPr lang="en-US" sz="2400" dirty="0"/>
              <a:t>to </a:t>
            </a:r>
            <a:r>
              <a:rPr lang="en-US" sz="2400" dirty="0" smtClean="0"/>
              <a:t>incomplete data </a:t>
            </a:r>
            <a:r>
              <a:rPr lang="en-US" sz="2400" dirty="0"/>
              <a:t>and low quality reporting of </a:t>
            </a:r>
            <a:r>
              <a:rPr lang="en-US" sz="2400" dirty="0" smtClean="0"/>
              <a:t>endoscopies</a:t>
            </a:r>
          </a:p>
          <a:p>
            <a:pPr lvl="1"/>
            <a:r>
              <a:rPr lang="en-US" sz="2400" dirty="0" smtClean="0"/>
              <a:t>structured terminology whenever possible have to be used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005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600" dirty="0" smtClean="0"/>
              <a:t>Separate </a:t>
            </a:r>
            <a:r>
              <a:rPr lang="en-US" sz="3600" dirty="0"/>
              <a:t>entry </a:t>
            </a:r>
            <a:r>
              <a:rPr lang="en-US" sz="3600" dirty="0" smtClean="0"/>
              <a:t>of data </a:t>
            </a:r>
            <a:r>
              <a:rPr lang="en-US" sz="3600" dirty="0"/>
              <a:t>for </a:t>
            </a:r>
            <a:r>
              <a:rPr lang="en-US" sz="3600" dirty="0" smtClean="0"/>
              <a:t>quality or </a:t>
            </a:r>
            <a:r>
              <a:rPr lang="en-US" sz="3600" dirty="0"/>
              <a:t>research </a:t>
            </a:r>
            <a:r>
              <a:rPr lang="en-US" sz="3600" dirty="0" smtClean="0"/>
              <a:t>purposes is </a:t>
            </a:r>
            <a:r>
              <a:rPr lang="en-US" sz="3600" dirty="0"/>
              <a:t>discouraged. Automatic data transfer </a:t>
            </a:r>
            <a:r>
              <a:rPr lang="en-US" sz="3600" dirty="0" smtClean="0"/>
              <a:t>for quality </a:t>
            </a:r>
            <a:r>
              <a:rPr lang="en-US" sz="3600" dirty="0"/>
              <a:t>and research purposes must be facilitated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68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Double </a:t>
            </a:r>
            <a:r>
              <a:rPr lang="en-US" dirty="0"/>
              <a:t>entry of data by the </a:t>
            </a:r>
            <a:r>
              <a:rPr lang="en-US" dirty="0" err="1"/>
              <a:t>endoscopist</a:t>
            </a:r>
            <a:r>
              <a:rPr lang="en-US" dirty="0"/>
              <a:t> or </a:t>
            </a:r>
            <a:r>
              <a:rPr lang="en-US" dirty="0" smtClean="0"/>
              <a:t>associate personnel </a:t>
            </a:r>
            <a:r>
              <a:rPr lang="en-US" dirty="0"/>
              <a:t>is discouraged. Available </a:t>
            </a:r>
            <a:r>
              <a:rPr lang="en-US" dirty="0" smtClean="0"/>
              <a:t>data from </a:t>
            </a:r>
            <a:r>
              <a:rPr lang="en-US" dirty="0"/>
              <a:t>outside sources (administrative or </a:t>
            </a:r>
            <a:r>
              <a:rPr lang="en-US" dirty="0" smtClean="0"/>
              <a:t>medical) must </a:t>
            </a:r>
            <a:r>
              <a:rPr lang="en-US" dirty="0"/>
              <a:t>be made available automatically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Double entry principal </a:t>
            </a:r>
            <a:r>
              <a:rPr lang="en-US" dirty="0"/>
              <a:t>barrier to obtaining </a:t>
            </a:r>
            <a:r>
              <a:rPr lang="en-US" dirty="0" smtClean="0"/>
              <a:t>quality-assured reporting </a:t>
            </a:r>
            <a:r>
              <a:rPr lang="en-US" dirty="0"/>
              <a:t>in daily </a:t>
            </a:r>
            <a:r>
              <a:rPr lang="en-US" dirty="0" smtClean="0"/>
              <a:t>practice</a:t>
            </a:r>
          </a:p>
          <a:p>
            <a:pPr lvl="1"/>
            <a:r>
              <a:rPr lang="en-US" dirty="0"/>
              <a:t>impedes continuous </a:t>
            </a:r>
            <a:r>
              <a:rPr lang="en-US" dirty="0" smtClean="0"/>
              <a:t>quality improvement </a:t>
            </a:r>
            <a:r>
              <a:rPr lang="en-US" dirty="0"/>
              <a:t>and the acquisition of important research </a:t>
            </a:r>
            <a:r>
              <a:rPr lang="en-US" dirty="0" smtClean="0"/>
              <a:t>data  and </a:t>
            </a:r>
            <a:r>
              <a:rPr lang="en-US" dirty="0"/>
              <a:t>can be a potential source of mistakes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8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sz="3600" dirty="0" smtClean="0"/>
              <a:t>Endoscopy </a:t>
            </a:r>
            <a:r>
              <a:rPr lang="en-US" sz="3600" dirty="0"/>
              <a:t>reporting systems shall facilitate </a:t>
            </a:r>
            <a:r>
              <a:rPr lang="en-US" sz="3600" dirty="0" smtClean="0"/>
              <a:t>the inclusion </a:t>
            </a:r>
            <a:r>
              <a:rPr lang="en-US" sz="3600" dirty="0"/>
              <a:t>of information </a:t>
            </a:r>
            <a:r>
              <a:rPr lang="en-US" sz="3600" dirty="0" smtClean="0"/>
              <a:t>on</a:t>
            </a:r>
          </a:p>
          <a:p>
            <a:pPr marL="914400" lvl="1" indent="-514350"/>
            <a:r>
              <a:rPr lang="en-US" dirty="0" smtClean="0"/>
              <a:t> </a:t>
            </a:r>
            <a:r>
              <a:rPr lang="en-US" dirty="0"/>
              <a:t>histopathology of </a:t>
            </a:r>
            <a:r>
              <a:rPr lang="en-US" dirty="0" smtClean="0"/>
              <a:t>detected lesions</a:t>
            </a:r>
            <a:r>
              <a:rPr lang="en-US" dirty="0"/>
              <a:t>,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patient </a:t>
            </a:r>
            <a:r>
              <a:rPr lang="en-US" dirty="0"/>
              <a:t>satisfaction, </a:t>
            </a:r>
            <a:endParaRPr lang="en-US" dirty="0" smtClean="0"/>
          </a:p>
          <a:p>
            <a:pPr marL="914400" lvl="1" indent="-514350"/>
            <a:r>
              <a:rPr lang="en-US" dirty="0" smtClean="0"/>
              <a:t>adverse events,</a:t>
            </a:r>
          </a:p>
          <a:p>
            <a:pPr marL="914400" lvl="1" indent="-514350"/>
            <a:r>
              <a:rPr lang="en-US" dirty="0" smtClean="0"/>
              <a:t>surveillance </a:t>
            </a:r>
            <a:r>
              <a:rPr lang="en-US" dirty="0"/>
              <a:t>recommendations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600" dirty="0" smtClean="0"/>
              <a:t>Endoscopy </a:t>
            </a:r>
            <a:r>
              <a:rPr lang="en-US" sz="3600" dirty="0"/>
              <a:t>reporting systems must </a:t>
            </a:r>
            <a:r>
              <a:rPr lang="en-US" sz="3600" dirty="0" smtClean="0"/>
              <a:t>facilitate easy </a:t>
            </a:r>
            <a:r>
              <a:rPr lang="en-US" sz="3600" dirty="0"/>
              <a:t>data retrieval at any time in a </a:t>
            </a:r>
            <a:r>
              <a:rPr lang="en-US" sz="3600" dirty="0" smtClean="0"/>
              <a:t>universally compatible </a:t>
            </a:r>
            <a:r>
              <a:rPr lang="en-US" sz="3600" dirty="0"/>
              <a:t>format</a:t>
            </a:r>
            <a:r>
              <a:rPr lang="en-US" sz="3600" dirty="0" smtClean="0"/>
              <a:t>.</a:t>
            </a:r>
          </a:p>
          <a:p>
            <a:pPr lvl="1"/>
            <a:r>
              <a:rPr lang="en-US" dirty="0"/>
              <a:t>data extraction to provide predefined reports </a:t>
            </a:r>
            <a:r>
              <a:rPr lang="en-US" dirty="0" smtClean="0"/>
              <a:t>of clinical </a:t>
            </a:r>
            <a:r>
              <a:rPr lang="en-US" dirty="0"/>
              <a:t>performance, </a:t>
            </a:r>
            <a:endParaRPr lang="en-US" dirty="0" smtClean="0"/>
          </a:p>
          <a:p>
            <a:pPr lvl="1"/>
            <a:r>
              <a:rPr lang="en-US" dirty="0" smtClean="0"/>
              <a:t>quality indicators,</a:t>
            </a:r>
          </a:p>
          <a:p>
            <a:pPr lvl="1"/>
            <a:r>
              <a:rPr lang="en-US" dirty="0" smtClean="0"/>
              <a:t>research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6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3600" dirty="0" smtClean="0"/>
              <a:t>Endoscopy </a:t>
            </a:r>
            <a:r>
              <a:rPr lang="en-US" sz="3600" dirty="0"/>
              <a:t>reporting systems must include </a:t>
            </a:r>
            <a:r>
              <a:rPr lang="en-US" sz="3600" dirty="0" smtClean="0"/>
              <a:t>data fields </a:t>
            </a:r>
            <a:r>
              <a:rPr lang="en-US" sz="3600" dirty="0"/>
              <a:t>for key performance indicators as defined </a:t>
            </a:r>
            <a:r>
              <a:rPr lang="en-US" sz="3600" dirty="0" smtClean="0"/>
              <a:t>by quality </a:t>
            </a:r>
            <a:r>
              <a:rPr lang="en-US" sz="3600" dirty="0"/>
              <a:t>improvement committees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7769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Requirements and standards facilitating quality improvement for reporting systems in gastrointestinal endoscopy by ESGE (2016)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4000" dirty="0" smtClean="0"/>
              <a:t> </a:t>
            </a:r>
            <a:r>
              <a:rPr lang="en-US" sz="3600" dirty="0" smtClean="0"/>
              <a:t>Endoscopy </a:t>
            </a:r>
            <a:r>
              <a:rPr lang="en-US" sz="3600" dirty="0"/>
              <a:t>reporting systems must </a:t>
            </a:r>
            <a:r>
              <a:rPr lang="en-US" sz="3600" dirty="0" smtClean="0"/>
              <a:t>facilitate changes </a:t>
            </a:r>
            <a:r>
              <a:rPr lang="en-US" sz="3600" dirty="0"/>
              <a:t>in indicators and data entry fields as </a:t>
            </a:r>
            <a:r>
              <a:rPr lang="en-US" sz="3600" dirty="0" smtClean="0"/>
              <a:t>required by </a:t>
            </a:r>
            <a:r>
              <a:rPr lang="en-US" sz="3600" dirty="0"/>
              <a:t>professional organizations</a:t>
            </a:r>
            <a:r>
              <a:rPr lang="en-US" sz="3600" dirty="0" smtClean="0"/>
              <a:t>.</a:t>
            </a:r>
          </a:p>
          <a:p>
            <a:pPr lvl="1"/>
            <a:r>
              <a:rPr lang="en-US" sz="2400" dirty="0"/>
              <a:t>The development of more widespread and effective quality </a:t>
            </a:r>
            <a:r>
              <a:rPr lang="en-US" sz="2400" dirty="0" smtClean="0"/>
              <a:t>assurance along </a:t>
            </a:r>
            <a:r>
              <a:rPr lang="en-US" sz="2400" dirty="0"/>
              <a:t>with new evidence are likely to generate new </a:t>
            </a:r>
            <a:r>
              <a:rPr lang="en-US" sz="2400" dirty="0" smtClean="0"/>
              <a:t>quality variables.</a:t>
            </a:r>
          </a:p>
          <a:p>
            <a:pPr lvl="1"/>
            <a:r>
              <a:rPr lang="en-US" sz="2400" dirty="0"/>
              <a:t>Therefore endoscopy reporting systems should </a:t>
            </a:r>
            <a:r>
              <a:rPr lang="en-US" sz="2400" dirty="0" smtClean="0"/>
              <a:t>be structured </a:t>
            </a:r>
            <a:r>
              <a:rPr lang="en-US" sz="2400" dirty="0"/>
              <a:t>to enable changes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17769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Requirements and standards facilitating quality improvement for reporting systems in gastrointestinal endoscopy: European Society of Gastrointestinal Endoscopy (ESGE) Position Statement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lt-L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lt-LT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ęstutis</a:t>
            </a:r>
            <a:r>
              <a:rPr lang="lt-L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Adamonis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Romanas Zykus,</a:t>
            </a:r>
          </a:p>
          <a:p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 </a:t>
            </a:r>
            <a:r>
              <a:rPr lang="lt-L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03 09 – 15</a:t>
            </a:r>
            <a:endParaRPr lang="en-US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2" descr="Vaizdo rezultatas pagal u&amp;zcaron;klaus&amp;aogon; „projects funded by the eu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9" y="6336749"/>
            <a:ext cx="1262690" cy="43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06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development of comprehensive systems for documentation of the screening processes, </a:t>
            </a:r>
            <a:r>
              <a:rPr lang="en-US" dirty="0" smtClean="0"/>
              <a:t>monitoring of </a:t>
            </a:r>
            <a:r>
              <a:rPr lang="en-US" dirty="0"/>
              <a:t>data acquisition and quality, and accurate compilation and reporting of results are </a:t>
            </a:r>
            <a:r>
              <a:rPr lang="en-US" dirty="0" smtClean="0"/>
              <a:t>essential to </a:t>
            </a:r>
            <a:r>
              <a:rPr lang="en-US" dirty="0"/>
              <a:t>the evaluation of a population screening programme (Day, Williams &amp; </a:t>
            </a:r>
            <a:r>
              <a:rPr lang="en-US" dirty="0" err="1"/>
              <a:t>Khaw</a:t>
            </a:r>
            <a:r>
              <a:rPr lang="en-US" dirty="0"/>
              <a:t> 1989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3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design of the information system should take into account the views and data requirements of </a:t>
            </a:r>
            <a:r>
              <a:rPr lang="en-US" dirty="0" smtClean="0"/>
              <a:t>all groups </a:t>
            </a:r>
            <a:r>
              <a:rPr lang="en-US" dirty="0"/>
              <a:t>involved in the screening programme.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wide range of consultation and participatory </a:t>
            </a:r>
            <a:r>
              <a:rPr lang="en-US" dirty="0" smtClean="0"/>
              <a:t>planning is </a:t>
            </a:r>
            <a:r>
              <a:rPr lang="en-US" dirty="0"/>
              <a:t>important to improve programme evaluation, through common definition of data elements, </a:t>
            </a:r>
            <a:r>
              <a:rPr lang="en-US" dirty="0" smtClean="0"/>
              <a:t>indicators and </a:t>
            </a:r>
            <a:r>
              <a:rPr lang="en-US" dirty="0"/>
              <a:t>standards. </a:t>
            </a:r>
            <a:endParaRPr lang="en-US" dirty="0" smtClean="0"/>
          </a:p>
          <a:p>
            <a:r>
              <a:rPr lang="en-US" dirty="0" smtClean="0"/>
              <a:t>Rapid </a:t>
            </a:r>
            <a:r>
              <a:rPr lang="en-US" dirty="0"/>
              <a:t>publication of the monitoring </a:t>
            </a:r>
            <a:r>
              <a:rPr lang="en-US" dirty="0" smtClean="0"/>
              <a:t>results is </a:t>
            </a:r>
            <a:r>
              <a:rPr lang="en-US" dirty="0"/>
              <a:t>important </a:t>
            </a:r>
            <a:r>
              <a:rPr lang="en-US" dirty="0" smtClean="0"/>
              <a:t>to </a:t>
            </a:r>
            <a:r>
              <a:rPr lang="en-US" dirty="0"/>
              <a:t>run </a:t>
            </a:r>
            <a:r>
              <a:rPr lang="en-US" dirty="0" smtClean="0"/>
              <a:t>screening program </a:t>
            </a:r>
            <a:r>
              <a:rPr lang="en-US" dirty="0" err="1" smtClean="0"/>
              <a:t>activitys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to implement </a:t>
            </a:r>
            <a:r>
              <a:rPr lang="en-US" dirty="0"/>
              <a:t>quality assurance and training efforts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A database consisting of individual records (one record per person for each screening episode) </a:t>
            </a:r>
            <a:r>
              <a:rPr lang="en-US" dirty="0" smtClean="0"/>
              <a:t>is essential </a:t>
            </a:r>
            <a:r>
              <a:rPr lang="en-US" dirty="0"/>
              <a:t>in order to produce results on screening performance </a:t>
            </a:r>
            <a:endParaRPr lang="en-US" dirty="0" smtClean="0"/>
          </a:p>
          <a:p>
            <a:r>
              <a:rPr lang="en-US" dirty="0" smtClean="0"/>
              <a:t>Quality </a:t>
            </a:r>
            <a:r>
              <a:rPr lang="en-US" dirty="0"/>
              <a:t>control procedures for the database should be available and run regularly to check </a:t>
            </a:r>
            <a:r>
              <a:rPr lang="en-US" dirty="0" smtClean="0"/>
              <a:t>the quality </a:t>
            </a:r>
            <a:r>
              <a:rPr lang="en-US" dirty="0"/>
              <a:t>of the data and to correct any data entry errors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4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information system should be designed to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support </a:t>
            </a:r>
            <a:r>
              <a:rPr lang="en-US" dirty="0"/>
              <a:t>the implementation of the different steps of screening,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record screening findings of each individual,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identify those detected with abnormalities,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monitor that the recommended action has been </a:t>
            </a:r>
            <a:r>
              <a:rPr lang="en-US" dirty="0" smtClean="0"/>
              <a:t>taken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collect information about assessments and treatment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the purposes of impact evaluation this information should be linked to several external data </a:t>
            </a:r>
            <a:r>
              <a:rPr lang="en-US" dirty="0" smtClean="0"/>
              <a:t>sources: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population </a:t>
            </a:r>
            <a:r>
              <a:rPr lang="en-US" dirty="0"/>
              <a:t>registries, for estimating population coverage and to identify people in the target population in relation to their screening history;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cancer </a:t>
            </a:r>
            <a:r>
              <a:rPr lang="en-US" dirty="0"/>
              <a:t>or pathology registries, for cancer follow-up and for quality assurance purposes and feed-back to clinicians;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cause </a:t>
            </a:r>
            <a:r>
              <a:rPr lang="en-US" dirty="0"/>
              <a:t>of death register for individuals in addition to population statistics, for assessing vital status and cause of death for final effectiveness evaluation.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59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258" y="908720"/>
            <a:ext cx="9305693" cy="360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6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Requirements and standards facilitating </a:t>
            </a:r>
            <a:r>
              <a:rPr lang="en-US" sz="2400" b="1" dirty="0" smtClean="0"/>
              <a:t>quality improvement </a:t>
            </a:r>
            <a:r>
              <a:rPr lang="en-US" sz="2400" b="1" dirty="0"/>
              <a:t>for reporting systems in gastrointestinal </a:t>
            </a:r>
            <a:r>
              <a:rPr lang="en-US" sz="2400" b="1" dirty="0" smtClean="0"/>
              <a:t>endoscopy by ESGE (2016) </a:t>
            </a:r>
            <a:endParaRPr lang="en-US" sz="24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following </a:t>
            </a:r>
            <a:r>
              <a:rPr lang="en-US" dirty="0" smtClean="0"/>
              <a:t>requirements </a:t>
            </a:r>
            <a:r>
              <a:rPr lang="en-US" dirty="0"/>
              <a:t>for endoscopic reporting systems </a:t>
            </a:r>
            <a:r>
              <a:rPr lang="en-US" dirty="0" smtClean="0"/>
              <a:t>are crucial </a:t>
            </a:r>
            <a:r>
              <a:rPr lang="en-US" dirty="0"/>
              <a:t>to help in developing high quality patient care in </a:t>
            </a:r>
            <a:r>
              <a:rPr lang="en-US" dirty="0" smtClean="0"/>
              <a:t>endoscopy and </a:t>
            </a:r>
            <a:r>
              <a:rPr lang="en-US" dirty="0"/>
              <a:t>in ensuring continuous measurement and reporting of </a:t>
            </a:r>
            <a:r>
              <a:rPr lang="en-US" dirty="0" smtClean="0"/>
              <a:t>endoscopy quality </a:t>
            </a:r>
            <a:r>
              <a:rPr lang="en-US" dirty="0"/>
              <a:t>for individuals, centers, and countries.</a:t>
            </a:r>
          </a:p>
          <a:p>
            <a:r>
              <a:rPr lang="en-US" dirty="0"/>
              <a:t>These requirements should serve as guidance for manufacturers </a:t>
            </a:r>
            <a:r>
              <a:rPr lang="en-US" dirty="0" smtClean="0"/>
              <a:t>of electronic </a:t>
            </a:r>
            <a:r>
              <a:rPr lang="en-US" dirty="0"/>
              <a:t>endoscopy software systems, caregivers, and </a:t>
            </a:r>
            <a:r>
              <a:rPr lang="en-US" dirty="0" smtClean="0"/>
              <a:t>policy makers alike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5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910</Words>
  <Application>Microsoft Office PowerPoint</Application>
  <PresentationFormat>Demonstracija ekrane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Skaidrių pavadinimai</vt:lpstr>
      </vt:variant>
      <vt:variant>
        <vt:i4>18</vt:i4>
      </vt:variant>
    </vt:vector>
  </HeadingPairs>
  <TitlesOfParts>
    <vt:vector size="20" baseType="lpstr">
      <vt:lpstr>Office tema</vt:lpstr>
      <vt:lpstr>1_Office tema</vt:lpstr>
      <vt:lpstr>PowerPoint pristatymas</vt:lpstr>
      <vt:lpstr>Requirements and standards facilitating quality improvement for reporting systems in gastrointestinal endoscopy: European Society of Gastrointestinal Endoscopy (ESGE) Position Statement</vt:lpstr>
      <vt:lpstr>Evaluation</vt:lpstr>
      <vt:lpstr>PowerPoint pristatymas</vt:lpstr>
      <vt:lpstr>Databases</vt:lpstr>
      <vt:lpstr>PowerPoint pristatymas</vt:lpstr>
      <vt:lpstr>PowerPoint pristatymas</vt:lpstr>
      <vt:lpstr>PowerPoint pristatymas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  <vt:lpstr>Requirements and standards facilitating quality improvement for reporting systems in gastrointestinal endoscopy by ESGE (2016)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and standards facilitating quality improvement for reporting systems in gastrointestinal endoscopy: European Society of Gastrointestinal Endoscopy (ESGE) Position Statement</dc:title>
  <dc:creator>Romanas</dc:creator>
  <cp:lastModifiedBy>x</cp:lastModifiedBy>
  <cp:revision>28</cp:revision>
  <dcterms:created xsi:type="dcterms:W3CDTF">2017-01-11T08:21:04Z</dcterms:created>
  <dcterms:modified xsi:type="dcterms:W3CDTF">2017-01-20T07:52:08Z</dcterms:modified>
</cp:coreProperties>
</file>